
<file path=[Content_Types].xml><?xml version="1.0" encoding="utf-8"?>
<Types xmlns="http://schemas.openxmlformats.org/package/2006/content-types">
  <Default Extension="jpeg" ContentType="image/jpeg"/>
  <Default Extension="jpg" ContentType="image/jpg"/>
  <Default Extension="m4v" ContentType="video/mp4"/>
  <Default Extension="mp4" ContentType="video/mp4"/>
  <Default Extension="png" ContentType="image/png"/>
  <Default Extension="rels" ContentType="application/vnd.openxmlformats-package.relationships+xml"/>
  <Default Extension="tif" ContentType="image/ti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6" r:id="rId2"/>
  </p:sldMasterIdLst>
  <p:notesMasterIdLst>
    <p:notesMasterId r:id="rId182"/>
  </p:notesMasterIdLst>
  <p:sldIdLst>
    <p:sldId id="373" r:id="rId3"/>
    <p:sldId id="374" r:id="rId4"/>
    <p:sldId id="375" r:id="rId5"/>
    <p:sldId id="376" r:id="rId6"/>
    <p:sldId id="377" r:id="rId7"/>
    <p:sldId id="378" r:id="rId8"/>
    <p:sldId id="380" r:id="rId9"/>
    <p:sldId id="438" r:id="rId10"/>
    <p:sldId id="381" r:id="rId11"/>
    <p:sldId id="437" r:id="rId12"/>
    <p:sldId id="393" r:id="rId13"/>
    <p:sldId id="398" r:id="rId14"/>
    <p:sldId id="399" r:id="rId15"/>
    <p:sldId id="400" r:id="rId16"/>
    <p:sldId id="401" r:id="rId17"/>
    <p:sldId id="402" r:id="rId18"/>
    <p:sldId id="460" r:id="rId19"/>
    <p:sldId id="440" r:id="rId20"/>
    <p:sldId id="442" r:id="rId21"/>
    <p:sldId id="441" r:id="rId22"/>
    <p:sldId id="459" r:id="rId23"/>
    <p:sldId id="403" r:id="rId24"/>
    <p:sldId id="404" r:id="rId25"/>
    <p:sldId id="405" r:id="rId26"/>
    <p:sldId id="406" r:id="rId27"/>
    <p:sldId id="407" r:id="rId28"/>
    <p:sldId id="408" r:id="rId29"/>
    <p:sldId id="409" r:id="rId30"/>
    <p:sldId id="410" r:id="rId31"/>
    <p:sldId id="411" r:id="rId32"/>
    <p:sldId id="412" r:id="rId33"/>
    <p:sldId id="414" r:id="rId34"/>
    <p:sldId id="415" r:id="rId35"/>
    <p:sldId id="416" r:id="rId36"/>
    <p:sldId id="417" r:id="rId37"/>
    <p:sldId id="418" r:id="rId38"/>
    <p:sldId id="443" r:id="rId39"/>
    <p:sldId id="420" r:id="rId40"/>
    <p:sldId id="421" r:id="rId41"/>
    <p:sldId id="422" r:id="rId42"/>
    <p:sldId id="423" r:id="rId43"/>
    <p:sldId id="424" r:id="rId44"/>
    <p:sldId id="425" r:id="rId45"/>
    <p:sldId id="426" r:id="rId46"/>
    <p:sldId id="431" r:id="rId47"/>
    <p:sldId id="436" r:id="rId48"/>
    <p:sldId id="256" r:id="rId49"/>
    <p:sldId id="257" r:id="rId50"/>
    <p:sldId id="259" r:id="rId51"/>
    <p:sldId id="260" r:id="rId52"/>
    <p:sldId id="261" r:id="rId53"/>
    <p:sldId id="262" r:id="rId54"/>
    <p:sldId id="263" r:id="rId55"/>
    <p:sldId id="264" r:id="rId56"/>
    <p:sldId id="265" r:id="rId57"/>
    <p:sldId id="266" r:id="rId58"/>
    <p:sldId id="267" r:id="rId59"/>
    <p:sldId id="268" r:id="rId60"/>
    <p:sldId id="269" r:id="rId61"/>
    <p:sldId id="270" r:id="rId62"/>
    <p:sldId id="271" r:id="rId63"/>
    <p:sldId id="272" r:id="rId64"/>
    <p:sldId id="273" r:id="rId65"/>
    <p:sldId id="274" r:id="rId66"/>
    <p:sldId id="275" r:id="rId67"/>
    <p:sldId id="276" r:id="rId68"/>
    <p:sldId id="277" r:id="rId69"/>
    <p:sldId id="278" r:id="rId70"/>
    <p:sldId id="279" r:id="rId71"/>
    <p:sldId id="280" r:id="rId72"/>
    <p:sldId id="281" r:id="rId73"/>
    <p:sldId id="282" r:id="rId74"/>
    <p:sldId id="283" r:id="rId75"/>
    <p:sldId id="284" r:id="rId76"/>
    <p:sldId id="285" r:id="rId77"/>
    <p:sldId id="286" r:id="rId78"/>
    <p:sldId id="287" r:id="rId79"/>
    <p:sldId id="288" r:id="rId80"/>
    <p:sldId id="289" r:id="rId81"/>
    <p:sldId id="290" r:id="rId82"/>
    <p:sldId id="291" r:id="rId83"/>
    <p:sldId id="292" r:id="rId84"/>
    <p:sldId id="293" r:id="rId85"/>
    <p:sldId id="294" r:id="rId86"/>
    <p:sldId id="295" r:id="rId87"/>
    <p:sldId id="296" r:id="rId88"/>
    <p:sldId id="297" r:id="rId89"/>
    <p:sldId id="298" r:id="rId90"/>
    <p:sldId id="299" r:id="rId91"/>
    <p:sldId id="300" r:id="rId92"/>
    <p:sldId id="301" r:id="rId93"/>
    <p:sldId id="302" r:id="rId94"/>
    <p:sldId id="303" r:id="rId95"/>
    <p:sldId id="304" r:id="rId96"/>
    <p:sldId id="305" r:id="rId97"/>
    <p:sldId id="306" r:id="rId98"/>
    <p:sldId id="307" r:id="rId99"/>
    <p:sldId id="308" r:id="rId100"/>
    <p:sldId id="309" r:id="rId101"/>
    <p:sldId id="310" r:id="rId102"/>
    <p:sldId id="311" r:id="rId103"/>
    <p:sldId id="312" r:id="rId104"/>
    <p:sldId id="313" r:id="rId105"/>
    <p:sldId id="314" r:id="rId106"/>
    <p:sldId id="315" r:id="rId107"/>
    <p:sldId id="316" r:id="rId108"/>
    <p:sldId id="317" r:id="rId109"/>
    <p:sldId id="318" r:id="rId110"/>
    <p:sldId id="319" r:id="rId111"/>
    <p:sldId id="320" r:id="rId112"/>
    <p:sldId id="321" r:id="rId113"/>
    <p:sldId id="322" r:id="rId114"/>
    <p:sldId id="323" r:id="rId115"/>
    <p:sldId id="324" r:id="rId116"/>
    <p:sldId id="325" r:id="rId117"/>
    <p:sldId id="326" r:id="rId118"/>
    <p:sldId id="327" r:id="rId119"/>
    <p:sldId id="328" r:id="rId120"/>
    <p:sldId id="329" r:id="rId121"/>
    <p:sldId id="330" r:id="rId122"/>
    <p:sldId id="331" r:id="rId123"/>
    <p:sldId id="332" r:id="rId124"/>
    <p:sldId id="333" r:id="rId125"/>
    <p:sldId id="334" r:id="rId126"/>
    <p:sldId id="335" r:id="rId127"/>
    <p:sldId id="336" r:id="rId128"/>
    <p:sldId id="337" r:id="rId129"/>
    <p:sldId id="338" r:id="rId130"/>
    <p:sldId id="339" r:id="rId131"/>
    <p:sldId id="340" r:id="rId132"/>
    <p:sldId id="341" r:id="rId133"/>
    <p:sldId id="342" r:id="rId134"/>
    <p:sldId id="343" r:id="rId135"/>
    <p:sldId id="344" r:id="rId136"/>
    <p:sldId id="345" r:id="rId137"/>
    <p:sldId id="346" r:id="rId138"/>
    <p:sldId id="347" r:id="rId139"/>
    <p:sldId id="348" r:id="rId140"/>
    <p:sldId id="349" r:id="rId141"/>
    <p:sldId id="350" r:id="rId142"/>
    <p:sldId id="351" r:id="rId143"/>
    <p:sldId id="462" r:id="rId144"/>
    <p:sldId id="352" r:id="rId145"/>
    <p:sldId id="353" r:id="rId146"/>
    <p:sldId id="354" r:id="rId147"/>
    <p:sldId id="355" r:id="rId148"/>
    <p:sldId id="356" r:id="rId149"/>
    <p:sldId id="357" r:id="rId150"/>
    <p:sldId id="358" r:id="rId151"/>
    <p:sldId id="359" r:id="rId152"/>
    <p:sldId id="360" r:id="rId153"/>
    <p:sldId id="361" r:id="rId154"/>
    <p:sldId id="362" r:id="rId155"/>
    <p:sldId id="363" r:id="rId156"/>
    <p:sldId id="364" r:id="rId157"/>
    <p:sldId id="365" r:id="rId158"/>
    <p:sldId id="366" r:id="rId159"/>
    <p:sldId id="367" r:id="rId160"/>
    <p:sldId id="368" r:id="rId161"/>
    <p:sldId id="369" r:id="rId162"/>
    <p:sldId id="370" r:id="rId163"/>
    <p:sldId id="371" r:id="rId164"/>
    <p:sldId id="372" r:id="rId165"/>
    <p:sldId id="446" r:id="rId166"/>
    <p:sldId id="463" r:id="rId167"/>
    <p:sldId id="466" r:id="rId168"/>
    <p:sldId id="467" r:id="rId169"/>
    <p:sldId id="444" r:id="rId170"/>
    <p:sldId id="453" r:id="rId171"/>
    <p:sldId id="454" r:id="rId172"/>
    <p:sldId id="456" r:id="rId173"/>
    <p:sldId id="455" r:id="rId174"/>
    <p:sldId id="457" r:id="rId175"/>
    <p:sldId id="458" r:id="rId176"/>
    <p:sldId id="447" r:id="rId177"/>
    <p:sldId id="448" r:id="rId178"/>
    <p:sldId id="449" r:id="rId179"/>
    <p:sldId id="450" r:id="rId180"/>
    <p:sldId id="451" r:id="rId181"/>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4572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9144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13716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18288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22860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27432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32004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36576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lumOff val="-13575"/>
            </a:schemeClr>
          </a:solidFill>
        </a:fill>
      </a:tcStyle>
    </a:firstCol>
    <a:lastRow>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hueOff val="114395"/>
              <a:lumOff val="-24975"/>
            </a:schemeClr>
          </a:solidFill>
        </a:fill>
      </a:tcStyle>
    </a:firstRow>
  </a:tblStyle>
  <a:tblStyle styleId="{C7B018BB-80A7-4F77-B60F-C8B233D01FF8}" styleName="">
    <a:tblBg/>
    <a:wholeTbl>
      <a:tcTxStyle b="off" i="off">
        <a:font>
          <a:latin typeface="Helvetica Neue"/>
          <a:ea typeface="Helvetica Neue"/>
          <a:cs typeface="Helvetica Neue"/>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ff" i="off">
        <a:fontRef idx="minor">
          <a:srgbClr val="FFFFFF"/>
        </a:fontRef>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3">
              <a:hueOff val="362282"/>
              <a:satOff val="31803"/>
              <a:lumOff val="-18242"/>
            </a:schemeClr>
          </a:solidFill>
        </a:fill>
      </a:tcStyle>
    </a:firstCol>
    <a:lastRow>
      <a:tcTxStyle b="off" i="off">
        <a:font>
          <a:latin typeface="Helvetica Neue"/>
          <a:ea typeface="Helvetica Neue"/>
          <a:cs typeface="Helvetica Neue"/>
        </a:font>
        <a:srgbClr val="000000"/>
      </a:tcTxStyle>
      <a:tcStyle>
        <a:tcBdr>
          <a:left>
            <a:ln w="12700" cap="flat">
              <a:solidFill>
                <a:srgbClr val="606060"/>
              </a:solidFill>
              <a:prstDash val="solid"/>
              <a:miter lim="400000"/>
            </a:ln>
          </a:left>
          <a:right>
            <a:ln w="12700" cap="flat">
              <a:solidFill>
                <a:srgbClr val="606060"/>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EBEBEB"/>
          </a:solidFill>
        </a:fill>
      </a:tcStyle>
    </a:lastRow>
    <a:firstRow>
      <a:tcTxStyle b="off" i="off">
        <a:fontRef idx="minor">
          <a:srgbClr val="FFFFFF"/>
        </a:fontRef>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solidFill>
            <a:srgbClr val="017101"/>
          </a:solidFill>
        </a:fill>
      </a:tcStyle>
    </a:firstRow>
  </a:tblStyle>
  <a:tblStyle styleId="{EEE7283C-3CF3-47DC-8721-378D4A62B228}" styleName="">
    <a:tblBg/>
    <a:wholeTbl>
      <a:tcTxStyle b="off" i="off">
        <a:font>
          <a:latin typeface="Helvetica Neue Light"/>
          <a:ea typeface="Helvetica Neue Light"/>
          <a:cs typeface="Helvetica Neue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FAF7E9"/>
          </a:solidFill>
        </a:fill>
      </a:tcStyle>
    </a:wholeTbl>
    <a:band2H>
      <a:tcTxStyle/>
      <a:tcStyle>
        <a:tcBdr/>
        <a:fill>
          <a:solidFill>
            <a:srgbClr val="EDEADD"/>
          </a:solidFill>
        </a:fill>
      </a:tcStyle>
    </a:band2H>
    <a:firstCol>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9BA00"/>
          </a:solidFill>
        </a:fill>
      </a:tcStyle>
    </a:firstCol>
    <a:la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lastRow>
    <a:fir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firstRow>
  </a:tblStyle>
  <a:tblStyle styleId="{CF821DB8-F4EB-4A41-A1BA-3FCAFE7338EE}" styleName="">
    <a:tblBg/>
    <a:wholeTbl>
      <a:tcTxStyle b="off" i="off">
        <a:font>
          <a:latin typeface="Helvetica Neue"/>
          <a:ea typeface="Helvetica Neue"/>
          <a:cs typeface="Helvetica Neue"/>
        </a:font>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EBEBEB"/>
          </a:solidFill>
        </a:fill>
      </a:tcStyle>
    </a:wholeTbl>
    <a:band2H>
      <a:tcTxStyle/>
      <a:tcStyle>
        <a:tcBdr/>
        <a:fill>
          <a:solidFill>
            <a:srgbClr val="DADBDA"/>
          </a:solidFill>
        </a:fill>
      </a:tcStyle>
    </a:band2H>
    <a:firstCol>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chemeClr val="accent6">
              <a:hueOff val="-146070"/>
              <a:satOff val="-10048"/>
              <a:lumOff val="-30626"/>
            </a:schemeClr>
          </a:solidFill>
        </a:fill>
      </a:tcStyle>
    </a:firstCol>
    <a:la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lastRow>
    <a:fir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firstRow>
  </a:tblStyle>
  <a:tblStyle styleId="{33BA23B1-9221-436E-865A-0063620EA4FD}" styleName="">
    <a:tblBg/>
    <a:wholeTbl>
      <a:tcTxStyle b="off" i="off">
        <a:font>
          <a:latin typeface="Helvetica Neue"/>
          <a:ea typeface="Helvetica Neue"/>
          <a:cs typeface="Helvetica Neue"/>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B5B5C1"/>
          </a:solidFill>
        </a:fill>
      </a:tcStyle>
    </a:wholeTbl>
    <a:band2H>
      <a:tcTxStyle/>
      <a:tcStyle>
        <a:tcBdr/>
        <a:fill>
          <a:solidFill>
            <a:srgbClr val="9A9AA5"/>
          </a:solidFill>
        </a:fill>
      </a:tcStyle>
    </a:band2H>
    <a:firstCol>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85F"/>
          </a:solidFill>
        </a:fill>
      </a:tcStyle>
    </a:firstCol>
    <a:la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lastRow>
    <a:fir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firstRow>
  </a:tblStyle>
  <a:tblStyle styleId="{2708684C-4D16-4618-839F-0558EEFCDFE6}" styleName="">
    <a:tblBg/>
    <a:wholeTbl>
      <a:tcTxStyle b="off"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Neue"/>
          <a:ea typeface="Helvetica Neue"/>
          <a:cs typeface="Helvetica Neue"/>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6571" autoAdjust="0"/>
  </p:normalViewPr>
  <p:slideViewPr>
    <p:cSldViewPr snapToGrid="0">
      <p:cViewPr varScale="1">
        <p:scale>
          <a:sx n="42" d="100"/>
          <a:sy n="42" d="100"/>
        </p:scale>
        <p:origin x="387" y="4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5.xml"/><Relationship Id="rId21" Type="http://schemas.openxmlformats.org/officeDocument/2006/relationships/slide" Target="slides/slide19.xml"/><Relationship Id="rId42" Type="http://schemas.openxmlformats.org/officeDocument/2006/relationships/slide" Target="slides/slide40.xml"/><Relationship Id="rId63" Type="http://schemas.openxmlformats.org/officeDocument/2006/relationships/slide" Target="slides/slide61.xml"/><Relationship Id="rId84" Type="http://schemas.openxmlformats.org/officeDocument/2006/relationships/slide" Target="slides/slide82.xml"/><Relationship Id="rId138" Type="http://schemas.openxmlformats.org/officeDocument/2006/relationships/slide" Target="slides/slide136.xml"/><Relationship Id="rId159" Type="http://schemas.openxmlformats.org/officeDocument/2006/relationships/slide" Target="slides/slide157.xml"/><Relationship Id="rId170" Type="http://schemas.openxmlformats.org/officeDocument/2006/relationships/slide" Target="slides/slide168.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53" Type="http://schemas.openxmlformats.org/officeDocument/2006/relationships/slide" Target="slides/slide51.xml"/><Relationship Id="rId74" Type="http://schemas.openxmlformats.org/officeDocument/2006/relationships/slide" Target="slides/slide72.xml"/><Relationship Id="rId128" Type="http://schemas.openxmlformats.org/officeDocument/2006/relationships/slide" Target="slides/slide126.xml"/><Relationship Id="rId149" Type="http://schemas.openxmlformats.org/officeDocument/2006/relationships/slide" Target="slides/slide147.xml"/><Relationship Id="rId5" Type="http://schemas.openxmlformats.org/officeDocument/2006/relationships/slide" Target="slides/slide3.xml"/><Relationship Id="rId95" Type="http://schemas.openxmlformats.org/officeDocument/2006/relationships/slide" Target="slides/slide93.xml"/><Relationship Id="rId160" Type="http://schemas.openxmlformats.org/officeDocument/2006/relationships/slide" Target="slides/slide158.xml"/><Relationship Id="rId181" Type="http://schemas.openxmlformats.org/officeDocument/2006/relationships/slide" Target="slides/slide179.xml"/><Relationship Id="rId22" Type="http://schemas.openxmlformats.org/officeDocument/2006/relationships/slide" Target="slides/slide20.xml"/><Relationship Id="rId43" Type="http://schemas.openxmlformats.org/officeDocument/2006/relationships/slide" Target="slides/slide41.xml"/><Relationship Id="rId64" Type="http://schemas.openxmlformats.org/officeDocument/2006/relationships/slide" Target="slides/slide62.xml"/><Relationship Id="rId118" Type="http://schemas.openxmlformats.org/officeDocument/2006/relationships/slide" Target="slides/slide116.xml"/><Relationship Id="rId139" Type="http://schemas.openxmlformats.org/officeDocument/2006/relationships/slide" Target="slides/slide137.xml"/><Relationship Id="rId85" Type="http://schemas.openxmlformats.org/officeDocument/2006/relationships/slide" Target="slides/slide83.xml"/><Relationship Id="rId150" Type="http://schemas.openxmlformats.org/officeDocument/2006/relationships/slide" Target="slides/slide148.xml"/><Relationship Id="rId171" Type="http://schemas.openxmlformats.org/officeDocument/2006/relationships/slide" Target="slides/slide169.xml"/><Relationship Id="rId12" Type="http://schemas.openxmlformats.org/officeDocument/2006/relationships/slide" Target="slides/slide10.xml"/><Relationship Id="rId33" Type="http://schemas.openxmlformats.org/officeDocument/2006/relationships/slide" Target="slides/slide31.xml"/><Relationship Id="rId108" Type="http://schemas.openxmlformats.org/officeDocument/2006/relationships/slide" Target="slides/slide106.xml"/><Relationship Id="rId129" Type="http://schemas.openxmlformats.org/officeDocument/2006/relationships/slide" Target="slides/slide127.xml"/><Relationship Id="rId54" Type="http://schemas.openxmlformats.org/officeDocument/2006/relationships/slide" Target="slides/slide52.xml"/><Relationship Id="rId75" Type="http://schemas.openxmlformats.org/officeDocument/2006/relationships/slide" Target="slides/slide73.xml"/><Relationship Id="rId96" Type="http://schemas.openxmlformats.org/officeDocument/2006/relationships/slide" Target="slides/slide94.xml"/><Relationship Id="rId140" Type="http://schemas.openxmlformats.org/officeDocument/2006/relationships/slide" Target="slides/slide138.xml"/><Relationship Id="rId161" Type="http://schemas.openxmlformats.org/officeDocument/2006/relationships/slide" Target="slides/slide159.xml"/><Relationship Id="rId182" Type="http://schemas.openxmlformats.org/officeDocument/2006/relationships/notesMaster" Target="notesMasters/notesMaster1.xml"/><Relationship Id="rId6" Type="http://schemas.openxmlformats.org/officeDocument/2006/relationships/slide" Target="slides/slide4.xml"/><Relationship Id="rId23" Type="http://schemas.openxmlformats.org/officeDocument/2006/relationships/slide" Target="slides/slide21.xml"/><Relationship Id="rId119" Type="http://schemas.openxmlformats.org/officeDocument/2006/relationships/slide" Target="slides/slide117.xml"/><Relationship Id="rId44" Type="http://schemas.openxmlformats.org/officeDocument/2006/relationships/slide" Target="slides/slide42.xml"/><Relationship Id="rId65" Type="http://schemas.openxmlformats.org/officeDocument/2006/relationships/slide" Target="slides/slide63.xml"/><Relationship Id="rId86" Type="http://schemas.openxmlformats.org/officeDocument/2006/relationships/slide" Target="slides/slide84.xml"/><Relationship Id="rId130" Type="http://schemas.openxmlformats.org/officeDocument/2006/relationships/slide" Target="slides/slide128.xml"/><Relationship Id="rId151" Type="http://schemas.openxmlformats.org/officeDocument/2006/relationships/slide" Target="slides/slide149.xml"/><Relationship Id="rId172" Type="http://schemas.openxmlformats.org/officeDocument/2006/relationships/slide" Target="slides/slide170.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slide" Target="slides/slide118.xml"/><Relationship Id="rId125" Type="http://schemas.openxmlformats.org/officeDocument/2006/relationships/slide" Target="slides/slide123.xml"/><Relationship Id="rId141" Type="http://schemas.openxmlformats.org/officeDocument/2006/relationships/slide" Target="slides/slide139.xml"/><Relationship Id="rId146" Type="http://schemas.openxmlformats.org/officeDocument/2006/relationships/slide" Target="slides/slide144.xml"/><Relationship Id="rId167" Type="http://schemas.openxmlformats.org/officeDocument/2006/relationships/slide" Target="slides/slide165.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162" Type="http://schemas.openxmlformats.org/officeDocument/2006/relationships/slide" Target="slides/slide160.xml"/><Relationship Id="rId183" Type="http://schemas.openxmlformats.org/officeDocument/2006/relationships/presProps" Target="presProps.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slide" Target="slides/slide113.xml"/><Relationship Id="rId131" Type="http://schemas.openxmlformats.org/officeDocument/2006/relationships/slide" Target="slides/slide129.xml"/><Relationship Id="rId136" Type="http://schemas.openxmlformats.org/officeDocument/2006/relationships/slide" Target="slides/slide134.xml"/><Relationship Id="rId157" Type="http://schemas.openxmlformats.org/officeDocument/2006/relationships/slide" Target="slides/slide155.xml"/><Relationship Id="rId178" Type="http://schemas.openxmlformats.org/officeDocument/2006/relationships/slide" Target="slides/slide176.xml"/><Relationship Id="rId61" Type="http://schemas.openxmlformats.org/officeDocument/2006/relationships/slide" Target="slides/slide59.xml"/><Relationship Id="rId82" Type="http://schemas.openxmlformats.org/officeDocument/2006/relationships/slide" Target="slides/slide80.xml"/><Relationship Id="rId152" Type="http://schemas.openxmlformats.org/officeDocument/2006/relationships/slide" Target="slides/slide150.xml"/><Relationship Id="rId173" Type="http://schemas.openxmlformats.org/officeDocument/2006/relationships/slide" Target="slides/slide171.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26" Type="http://schemas.openxmlformats.org/officeDocument/2006/relationships/slide" Target="slides/slide124.xml"/><Relationship Id="rId147" Type="http://schemas.openxmlformats.org/officeDocument/2006/relationships/slide" Target="slides/slide145.xml"/><Relationship Id="rId168" Type="http://schemas.openxmlformats.org/officeDocument/2006/relationships/slide" Target="slides/slide166.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slide" Target="slides/slide119.xml"/><Relationship Id="rId142" Type="http://schemas.openxmlformats.org/officeDocument/2006/relationships/slide" Target="slides/slide140.xml"/><Relationship Id="rId163" Type="http://schemas.openxmlformats.org/officeDocument/2006/relationships/slide" Target="slides/slide161.xml"/><Relationship Id="rId184" Type="http://schemas.openxmlformats.org/officeDocument/2006/relationships/viewProps" Target="viewProps.xml"/><Relationship Id="rId3" Type="http://schemas.openxmlformats.org/officeDocument/2006/relationships/slide" Target="slides/slide1.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116" Type="http://schemas.openxmlformats.org/officeDocument/2006/relationships/slide" Target="slides/slide114.xml"/><Relationship Id="rId137" Type="http://schemas.openxmlformats.org/officeDocument/2006/relationships/slide" Target="slides/slide135.xml"/><Relationship Id="rId158" Type="http://schemas.openxmlformats.org/officeDocument/2006/relationships/slide" Target="slides/slide156.xml"/><Relationship Id="rId20" Type="http://schemas.openxmlformats.org/officeDocument/2006/relationships/slide" Target="slides/slide18.xml"/><Relationship Id="rId41" Type="http://schemas.openxmlformats.org/officeDocument/2006/relationships/slide" Target="slides/slide39.xml"/><Relationship Id="rId62" Type="http://schemas.openxmlformats.org/officeDocument/2006/relationships/slide" Target="slides/slide60.xml"/><Relationship Id="rId83" Type="http://schemas.openxmlformats.org/officeDocument/2006/relationships/slide" Target="slides/slide81.xml"/><Relationship Id="rId88" Type="http://schemas.openxmlformats.org/officeDocument/2006/relationships/slide" Target="slides/slide86.xml"/><Relationship Id="rId111" Type="http://schemas.openxmlformats.org/officeDocument/2006/relationships/slide" Target="slides/slide109.xml"/><Relationship Id="rId132" Type="http://schemas.openxmlformats.org/officeDocument/2006/relationships/slide" Target="slides/slide130.xml"/><Relationship Id="rId153" Type="http://schemas.openxmlformats.org/officeDocument/2006/relationships/slide" Target="slides/slide151.xml"/><Relationship Id="rId174" Type="http://schemas.openxmlformats.org/officeDocument/2006/relationships/slide" Target="slides/slide172.xml"/><Relationship Id="rId179" Type="http://schemas.openxmlformats.org/officeDocument/2006/relationships/slide" Target="slides/slide177.xml"/><Relationship Id="rId15" Type="http://schemas.openxmlformats.org/officeDocument/2006/relationships/slide" Target="slides/slide13.xml"/><Relationship Id="rId36" Type="http://schemas.openxmlformats.org/officeDocument/2006/relationships/slide" Target="slides/slide34.xml"/><Relationship Id="rId57" Type="http://schemas.openxmlformats.org/officeDocument/2006/relationships/slide" Target="slides/slide55.xml"/><Relationship Id="rId106" Type="http://schemas.openxmlformats.org/officeDocument/2006/relationships/slide" Target="slides/slide104.xml"/><Relationship Id="rId127" Type="http://schemas.openxmlformats.org/officeDocument/2006/relationships/slide" Target="slides/slide125.xml"/><Relationship Id="rId10" Type="http://schemas.openxmlformats.org/officeDocument/2006/relationships/slide" Target="slides/slide8.xml"/><Relationship Id="rId31" Type="http://schemas.openxmlformats.org/officeDocument/2006/relationships/slide" Target="slides/slide29.xml"/><Relationship Id="rId52" Type="http://schemas.openxmlformats.org/officeDocument/2006/relationships/slide" Target="slides/slide50.xml"/><Relationship Id="rId73" Type="http://schemas.openxmlformats.org/officeDocument/2006/relationships/slide" Target="slides/slide71.xml"/><Relationship Id="rId78" Type="http://schemas.openxmlformats.org/officeDocument/2006/relationships/slide" Target="slides/slide76.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slide" Target="slides/slide120.xml"/><Relationship Id="rId143" Type="http://schemas.openxmlformats.org/officeDocument/2006/relationships/slide" Target="slides/slide141.xml"/><Relationship Id="rId148" Type="http://schemas.openxmlformats.org/officeDocument/2006/relationships/slide" Target="slides/slide146.xml"/><Relationship Id="rId164" Type="http://schemas.openxmlformats.org/officeDocument/2006/relationships/slide" Target="slides/slide162.xml"/><Relationship Id="rId169" Type="http://schemas.openxmlformats.org/officeDocument/2006/relationships/slide" Target="slides/slide167.xml"/><Relationship Id="rId185"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80" Type="http://schemas.openxmlformats.org/officeDocument/2006/relationships/slide" Target="slides/slide178.xml"/><Relationship Id="rId26" Type="http://schemas.openxmlformats.org/officeDocument/2006/relationships/slide" Target="slides/slide24.xml"/><Relationship Id="rId47" Type="http://schemas.openxmlformats.org/officeDocument/2006/relationships/slide" Target="slides/slide45.xml"/><Relationship Id="rId68" Type="http://schemas.openxmlformats.org/officeDocument/2006/relationships/slide" Target="slides/slide66.xml"/><Relationship Id="rId89" Type="http://schemas.openxmlformats.org/officeDocument/2006/relationships/slide" Target="slides/slide87.xml"/><Relationship Id="rId112" Type="http://schemas.openxmlformats.org/officeDocument/2006/relationships/slide" Target="slides/slide110.xml"/><Relationship Id="rId133" Type="http://schemas.openxmlformats.org/officeDocument/2006/relationships/slide" Target="slides/slide131.xml"/><Relationship Id="rId154" Type="http://schemas.openxmlformats.org/officeDocument/2006/relationships/slide" Target="slides/slide152.xml"/><Relationship Id="rId175" Type="http://schemas.openxmlformats.org/officeDocument/2006/relationships/slide" Target="slides/slide173.xml"/><Relationship Id="rId16" Type="http://schemas.openxmlformats.org/officeDocument/2006/relationships/slide" Target="slides/slide14.xml"/><Relationship Id="rId37" Type="http://schemas.openxmlformats.org/officeDocument/2006/relationships/slide" Target="slides/slide35.xml"/><Relationship Id="rId58" Type="http://schemas.openxmlformats.org/officeDocument/2006/relationships/slide" Target="slides/slide56.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slide" Target="slides/slide121.xml"/><Relationship Id="rId144" Type="http://schemas.openxmlformats.org/officeDocument/2006/relationships/slide" Target="slides/slide142.xml"/><Relationship Id="rId90" Type="http://schemas.openxmlformats.org/officeDocument/2006/relationships/slide" Target="slides/slide88.xml"/><Relationship Id="rId165" Type="http://schemas.openxmlformats.org/officeDocument/2006/relationships/slide" Target="slides/slide163.xml"/><Relationship Id="rId186" Type="http://schemas.openxmlformats.org/officeDocument/2006/relationships/tableStyles" Target="tableStyles.xml"/><Relationship Id="rId27" Type="http://schemas.openxmlformats.org/officeDocument/2006/relationships/slide" Target="slides/slide25.xml"/><Relationship Id="rId48" Type="http://schemas.openxmlformats.org/officeDocument/2006/relationships/slide" Target="slides/slide46.xml"/><Relationship Id="rId69" Type="http://schemas.openxmlformats.org/officeDocument/2006/relationships/slide" Target="slides/slide67.xml"/><Relationship Id="rId113" Type="http://schemas.openxmlformats.org/officeDocument/2006/relationships/slide" Target="slides/slide111.xml"/><Relationship Id="rId134" Type="http://schemas.openxmlformats.org/officeDocument/2006/relationships/slide" Target="slides/slide132.xml"/><Relationship Id="rId80" Type="http://schemas.openxmlformats.org/officeDocument/2006/relationships/slide" Target="slides/slide78.xml"/><Relationship Id="rId155" Type="http://schemas.openxmlformats.org/officeDocument/2006/relationships/slide" Target="slides/slide153.xml"/><Relationship Id="rId176" Type="http://schemas.openxmlformats.org/officeDocument/2006/relationships/slide" Target="slides/slide174.xml"/><Relationship Id="rId17" Type="http://schemas.openxmlformats.org/officeDocument/2006/relationships/slide" Target="slides/slide15.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slide" Target="slides/slide101.xml"/><Relationship Id="rId124" Type="http://schemas.openxmlformats.org/officeDocument/2006/relationships/slide" Target="slides/slide122.xml"/><Relationship Id="rId70" Type="http://schemas.openxmlformats.org/officeDocument/2006/relationships/slide" Target="slides/slide68.xml"/><Relationship Id="rId91" Type="http://schemas.openxmlformats.org/officeDocument/2006/relationships/slide" Target="slides/slide89.xml"/><Relationship Id="rId145" Type="http://schemas.openxmlformats.org/officeDocument/2006/relationships/slide" Target="slides/slide143.xml"/><Relationship Id="rId166" Type="http://schemas.openxmlformats.org/officeDocument/2006/relationships/slide" Target="slides/slide164.xml"/><Relationship Id="rId1" Type="http://schemas.openxmlformats.org/officeDocument/2006/relationships/slideMaster" Target="slideMasters/slideMaster1.xml"/><Relationship Id="rId28" Type="http://schemas.openxmlformats.org/officeDocument/2006/relationships/slide" Target="slides/slide26.xml"/><Relationship Id="rId49" Type="http://schemas.openxmlformats.org/officeDocument/2006/relationships/slide" Target="slides/slide47.xml"/><Relationship Id="rId114" Type="http://schemas.openxmlformats.org/officeDocument/2006/relationships/slide" Target="slides/slide112.xml"/><Relationship Id="rId60" Type="http://schemas.openxmlformats.org/officeDocument/2006/relationships/slide" Target="slides/slide58.xml"/><Relationship Id="rId81" Type="http://schemas.openxmlformats.org/officeDocument/2006/relationships/slide" Target="slides/slide79.xml"/><Relationship Id="rId135" Type="http://schemas.openxmlformats.org/officeDocument/2006/relationships/slide" Target="slides/slide133.xml"/><Relationship Id="rId156" Type="http://schemas.openxmlformats.org/officeDocument/2006/relationships/slide" Target="slides/slide154.xml"/><Relationship Id="rId177" Type="http://schemas.openxmlformats.org/officeDocument/2006/relationships/slide" Target="slides/slide17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1" name="Shape 161"/>
          <p:cNvSpPr>
            <a:spLocks noGrp="1" noRot="1" noChangeAspect="1"/>
          </p:cNvSpPr>
          <p:nvPr>
            <p:ph type="sldImg"/>
          </p:nvPr>
        </p:nvSpPr>
        <p:spPr>
          <a:xfrm>
            <a:off x="1143000" y="685800"/>
            <a:ext cx="4572000" cy="3429000"/>
          </a:xfrm>
          <a:prstGeom prst="rect">
            <a:avLst/>
          </a:prstGeom>
        </p:spPr>
        <p:txBody>
          <a:bodyPr/>
          <a:lstStyle/>
          <a:p>
            <a:endParaRPr/>
          </a:p>
        </p:txBody>
      </p:sp>
      <p:sp>
        <p:nvSpPr>
          <p:cNvPr id="162" name="Shape 162"/>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8320147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 name="Shape 716"/>
          <p:cNvSpPr>
            <a:spLocks noGrp="1" noRot="1" noChangeAspect="1"/>
          </p:cNvSpPr>
          <p:nvPr>
            <p:ph type="sldImg"/>
          </p:nvPr>
        </p:nvSpPr>
        <p:spPr>
          <a:xfrm>
            <a:off x="381000" y="685800"/>
            <a:ext cx="6096000" cy="3429000"/>
          </a:xfrm>
          <a:prstGeom prst="rect">
            <a:avLst/>
          </a:prstGeom>
        </p:spPr>
        <p:txBody>
          <a:bodyPr/>
          <a:lstStyle/>
          <a:p>
            <a:endParaRPr/>
          </a:p>
        </p:txBody>
      </p:sp>
      <p:sp>
        <p:nvSpPr>
          <p:cNvPr id="717" name="Shape 717"/>
          <p:cNvSpPr>
            <a:spLocks noGrp="1"/>
          </p:cNvSpPr>
          <p:nvPr>
            <p:ph type="body" sz="quarter" idx="1"/>
          </p:nvPr>
        </p:nvSpPr>
        <p:spPr>
          <a:prstGeom prst="rect">
            <a:avLst/>
          </a:prstGeom>
        </p:spPr>
        <p:txBody>
          <a:bodyPr/>
          <a:lstStyle/>
          <a:p>
            <a:r>
              <a:t>Let’s unpack this phrase a bit. As we’re seeing in this course, Neural Rendering is quite a broad umbrella, but I’m going to scope out a particular set of methods.</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5" name="Shape 725"/>
          <p:cNvSpPr>
            <a:spLocks noGrp="1" noRot="1" noChangeAspect="1"/>
          </p:cNvSpPr>
          <p:nvPr>
            <p:ph type="sldImg"/>
          </p:nvPr>
        </p:nvSpPr>
        <p:spPr>
          <a:xfrm>
            <a:off x="381000" y="685800"/>
            <a:ext cx="6096000" cy="3429000"/>
          </a:xfrm>
          <a:prstGeom prst="rect">
            <a:avLst/>
          </a:prstGeom>
        </p:spPr>
        <p:txBody>
          <a:bodyPr/>
          <a:lstStyle/>
          <a:p>
            <a:endParaRPr/>
          </a:p>
        </p:txBody>
      </p:sp>
      <p:sp>
        <p:nvSpPr>
          <p:cNvPr id="726" name="Shape 726"/>
          <p:cNvSpPr>
            <a:spLocks noGrp="1"/>
          </p:cNvSpPr>
          <p:nvPr>
            <p:ph type="body" sz="quarter" idx="1"/>
          </p:nvPr>
        </p:nvSpPr>
        <p:spPr>
          <a:prstGeom prst="rect">
            <a:avLst/>
          </a:prstGeom>
        </p:spPr>
        <p:txBody>
          <a:bodyPr/>
          <a:lstStyle/>
          <a:p>
            <a:r>
              <a:rPr dirty="0"/>
              <a:t>Volumetric means that we aren’t doing hard ray-surface intersections. Because we’re thinking in the context of machine learning, soft, continuous functions are much easier to differentiate and </a:t>
            </a:r>
            <a:r>
              <a:rPr dirty="0" err="1"/>
              <a:t>optimise</a:t>
            </a:r>
            <a:r>
              <a:rPr dirty="0"/>
              <a:t> through. There has recently been a lot of excellent work done on differentiable path tracing with triangle meshes, but our goal is to build renderers that work natively in standard </a:t>
            </a:r>
            <a:r>
              <a:rPr dirty="0" err="1"/>
              <a:t>autodiff</a:t>
            </a:r>
            <a:r>
              <a:rPr dirty="0"/>
              <a:t> frameworks like tensor flow or </a:t>
            </a:r>
            <a:r>
              <a:rPr dirty="0" err="1"/>
              <a:t>pytorch</a:t>
            </a:r>
            <a:r>
              <a:rPr dirty="0"/>
              <a:t>, rather than to be perfectly physically based or to do a lot of low level engineering with custom graphics code. So the simplicity and effectiveness of volumetric rendering methods wins out there.</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9" name="Shape 779"/>
          <p:cNvSpPr>
            <a:spLocks noGrp="1" noRot="1" noChangeAspect="1"/>
          </p:cNvSpPr>
          <p:nvPr>
            <p:ph type="sldImg"/>
          </p:nvPr>
        </p:nvSpPr>
        <p:spPr>
          <a:xfrm>
            <a:off x="381000" y="685800"/>
            <a:ext cx="6096000" cy="3429000"/>
          </a:xfrm>
          <a:prstGeom prst="rect">
            <a:avLst/>
          </a:prstGeom>
        </p:spPr>
        <p:txBody>
          <a:bodyPr/>
          <a:lstStyle/>
          <a:p>
            <a:endParaRPr/>
          </a:p>
        </p:txBody>
      </p:sp>
      <p:sp>
        <p:nvSpPr>
          <p:cNvPr id="780" name="Shape 780"/>
          <p:cNvSpPr>
            <a:spLocks noGrp="1"/>
          </p:cNvSpPr>
          <p:nvPr>
            <p:ph type="body" sz="quarter" idx="1"/>
          </p:nvPr>
        </p:nvSpPr>
        <p:spPr>
          <a:prstGeom prst="rect">
            <a:avLst/>
          </a:prstGeom>
        </p:spPr>
        <p:txBody>
          <a:bodyPr/>
          <a:lstStyle/>
          <a:p>
            <a:r>
              <a:t>Cloud bunny?</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4" name="Shape 784"/>
          <p:cNvSpPr>
            <a:spLocks noGrp="1" noRot="1" noChangeAspect="1"/>
          </p:cNvSpPr>
          <p:nvPr>
            <p:ph type="sldImg"/>
          </p:nvPr>
        </p:nvSpPr>
        <p:spPr>
          <a:xfrm>
            <a:off x="381000" y="685800"/>
            <a:ext cx="6096000" cy="3429000"/>
          </a:xfrm>
          <a:prstGeom prst="rect">
            <a:avLst/>
          </a:prstGeom>
        </p:spPr>
        <p:txBody>
          <a:bodyPr/>
          <a:lstStyle/>
          <a:p>
            <a:endParaRPr/>
          </a:p>
        </p:txBody>
      </p:sp>
      <p:sp>
        <p:nvSpPr>
          <p:cNvPr id="785" name="Shape 785"/>
          <p:cNvSpPr>
            <a:spLocks noGrp="1"/>
          </p:cNvSpPr>
          <p:nvPr>
            <p:ph type="body" sz="quarter" idx="1"/>
          </p:nvPr>
        </p:nvSpPr>
        <p:spPr>
          <a:prstGeom prst="rect">
            <a:avLst/>
          </a:prstGeom>
        </p:spPr>
        <p:txBody>
          <a:bodyPr/>
          <a:lstStyle/>
          <a:p>
            <a:r>
              <a:t>This is “forward” pass</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7" name="Shape 837"/>
          <p:cNvSpPr>
            <a:spLocks noGrp="1" noRot="1" noChangeAspect="1"/>
          </p:cNvSpPr>
          <p:nvPr>
            <p:ph type="sldImg"/>
          </p:nvPr>
        </p:nvSpPr>
        <p:spPr>
          <a:xfrm>
            <a:off x="381000" y="685800"/>
            <a:ext cx="6096000" cy="3429000"/>
          </a:xfrm>
          <a:prstGeom prst="rect">
            <a:avLst/>
          </a:prstGeom>
        </p:spPr>
        <p:txBody>
          <a:bodyPr/>
          <a:lstStyle/>
          <a:p>
            <a:endParaRPr/>
          </a:p>
        </p:txBody>
      </p:sp>
      <p:sp>
        <p:nvSpPr>
          <p:cNvPr id="838" name="Shape 838"/>
          <p:cNvSpPr>
            <a:spLocks noGrp="1"/>
          </p:cNvSpPr>
          <p:nvPr>
            <p:ph type="body" sz="quarter" idx="1"/>
          </p:nvPr>
        </p:nvSpPr>
        <p:spPr>
          <a:prstGeom prst="rect">
            <a:avLst/>
          </a:prstGeom>
        </p:spPr>
        <p:txBody>
          <a:bodyPr/>
          <a:lstStyle/>
          <a:p>
            <a:pPr defTabSz="914400">
              <a:lnSpc>
                <a:spcPct val="100000"/>
              </a:lnSpc>
              <a:defRPr sz="1200">
                <a:latin typeface="Calibri"/>
                <a:ea typeface="Calibri"/>
                <a:cs typeface="Calibri"/>
                <a:sym typeface="Calibri"/>
              </a:defRPr>
            </a:pPr>
            <a:r>
              <a:t>carves if voxel is NOT photo consistent</a:t>
            </a:r>
          </a:p>
          <a:p>
            <a:pPr defTabSz="914400">
              <a:lnSpc>
                <a:spcPct val="100000"/>
              </a:lnSpc>
              <a:defRPr sz="1200">
                <a:latin typeface="Calibri"/>
                <a:ea typeface="Calibri"/>
                <a:cs typeface="Calibri"/>
                <a:sym typeface="Calibri"/>
              </a:defRPr>
            </a:pPr>
            <a:endParaRPr/>
          </a:p>
          <a:p>
            <a:pPr defTabSz="914400">
              <a:lnSpc>
                <a:spcPct val="100000"/>
              </a:lnSpc>
              <a:defRPr sz="1200">
                <a:latin typeface="Calibri"/>
                <a:ea typeface="Calibri"/>
                <a:cs typeface="Calibri"/>
                <a:sym typeface="Calibri"/>
              </a:defRPr>
            </a:pPr>
            <a:r>
              <a:t>+ they weren’t so far</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2" name="Shape 842"/>
          <p:cNvSpPr>
            <a:spLocks noGrp="1" noRot="1" noChangeAspect="1"/>
          </p:cNvSpPr>
          <p:nvPr>
            <p:ph type="sldImg"/>
          </p:nvPr>
        </p:nvSpPr>
        <p:spPr>
          <a:xfrm>
            <a:off x="381000" y="685800"/>
            <a:ext cx="6096000" cy="3429000"/>
          </a:xfrm>
          <a:prstGeom prst="rect">
            <a:avLst/>
          </a:prstGeom>
        </p:spPr>
        <p:txBody>
          <a:bodyPr/>
          <a:lstStyle/>
          <a:p>
            <a:endParaRPr/>
          </a:p>
        </p:txBody>
      </p:sp>
      <p:sp>
        <p:nvSpPr>
          <p:cNvPr id="843" name="Shape 843"/>
          <p:cNvSpPr>
            <a:spLocks noGrp="1"/>
          </p:cNvSpPr>
          <p:nvPr>
            <p:ph type="body" sz="quarter" idx="1"/>
          </p:nvPr>
        </p:nvSpPr>
        <p:spPr>
          <a:prstGeom prst="rect">
            <a:avLst/>
          </a:prstGeom>
        </p:spPr>
        <p:txBody>
          <a:bodyPr/>
          <a:lstStyle/>
          <a:p>
            <a:r>
              <a:t>First, deriving transmittance function. Second, quadrature estimate for computing rendered output colors in practice</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5" name="Shape 865"/>
          <p:cNvSpPr>
            <a:spLocks noGrp="1" noRot="1" noChangeAspect="1"/>
          </p:cNvSpPr>
          <p:nvPr>
            <p:ph type="sldImg"/>
          </p:nvPr>
        </p:nvSpPr>
        <p:spPr>
          <a:xfrm>
            <a:off x="381000" y="685800"/>
            <a:ext cx="6096000" cy="3429000"/>
          </a:xfrm>
          <a:prstGeom prst="rect">
            <a:avLst/>
          </a:prstGeom>
        </p:spPr>
        <p:txBody>
          <a:bodyPr/>
          <a:lstStyle/>
          <a:p>
            <a:endParaRPr/>
          </a:p>
        </p:txBody>
      </p:sp>
      <p:sp>
        <p:nvSpPr>
          <p:cNvPr id="866" name="Shape 866"/>
          <p:cNvSpPr>
            <a:spLocks noGrp="1"/>
          </p:cNvSpPr>
          <p:nvPr>
            <p:ph type="body" sz="quarter" idx="1"/>
          </p:nvPr>
        </p:nvSpPr>
        <p:spPr>
          <a:prstGeom prst="rect">
            <a:avLst/>
          </a:prstGeom>
        </p:spPr>
        <p:txBody>
          <a:bodyPr/>
          <a:lstStyle/>
          <a:p>
            <a:r>
              <a:t>Add the cylinders</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2" name="Shape 882"/>
          <p:cNvSpPr>
            <a:spLocks noGrp="1" noRot="1" noChangeAspect="1"/>
          </p:cNvSpPr>
          <p:nvPr>
            <p:ph type="sldImg"/>
          </p:nvPr>
        </p:nvSpPr>
        <p:spPr>
          <a:xfrm>
            <a:off x="381000" y="685800"/>
            <a:ext cx="6096000" cy="3429000"/>
          </a:xfrm>
          <a:prstGeom prst="rect">
            <a:avLst/>
          </a:prstGeom>
        </p:spPr>
        <p:txBody>
          <a:bodyPr/>
          <a:lstStyle/>
          <a:p>
            <a:endParaRPr/>
          </a:p>
        </p:txBody>
      </p:sp>
      <p:sp>
        <p:nvSpPr>
          <p:cNvPr id="883" name="Shape 883"/>
          <p:cNvSpPr>
            <a:spLocks noGrp="1"/>
          </p:cNvSpPr>
          <p:nvPr>
            <p:ph type="body" sz="quarter" idx="1"/>
          </p:nvPr>
        </p:nvSpPr>
        <p:spPr>
          <a:prstGeom prst="rect">
            <a:avLst/>
          </a:prstGeom>
        </p:spPr>
        <p:txBody>
          <a:bodyPr/>
          <a:lstStyle/>
          <a:p>
            <a:r>
              <a:t>Add the cylinders</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8" name="Shape 918"/>
          <p:cNvSpPr>
            <a:spLocks noGrp="1" noRot="1" noChangeAspect="1"/>
          </p:cNvSpPr>
          <p:nvPr>
            <p:ph type="sldImg"/>
          </p:nvPr>
        </p:nvSpPr>
        <p:spPr>
          <a:xfrm>
            <a:off x="381000" y="685800"/>
            <a:ext cx="6096000" cy="3429000"/>
          </a:xfrm>
          <a:prstGeom prst="rect">
            <a:avLst/>
          </a:prstGeom>
        </p:spPr>
        <p:txBody>
          <a:bodyPr/>
          <a:lstStyle/>
          <a:p>
            <a:endParaRPr/>
          </a:p>
        </p:txBody>
      </p:sp>
      <p:sp>
        <p:nvSpPr>
          <p:cNvPr id="919" name="Shape 919"/>
          <p:cNvSpPr>
            <a:spLocks noGrp="1"/>
          </p:cNvSpPr>
          <p:nvPr>
            <p:ph type="body" sz="quarter" idx="1"/>
          </p:nvPr>
        </p:nvSpPr>
        <p:spPr>
          <a:prstGeom prst="rect">
            <a:avLst/>
          </a:prstGeom>
        </p:spPr>
        <p:txBody>
          <a:bodyPr/>
          <a:lstStyle/>
          <a:p>
            <a:r>
              <a:t>They emit and block light. Cloud of glowing embers, shiny cubes</a:t>
            </a:r>
          </a:p>
          <a:p>
            <a:endParaRPr/>
          </a:p>
          <a:p>
            <a:r>
              <a:t>Ok - assume we have a cloud of tiny coloured particles. Not going to be phys real, no scattering or anything fancy with multiple bounces. But that’s all we will need for view synthesis, since we aren’t going to be changing the lighting of the scene.</a:t>
            </a:r>
          </a:p>
          <a:p>
            <a:endParaRPr/>
          </a:p>
          <a:p>
            <a:r>
              <a:t>I’m putting a citation for this max and Chen paper in the corner, not because it’s the original source of these ideas, but because it has a very clear and understandable description of this setting, which matches the rendering model people used for visualising medical data all the way back in the 80s.</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4" name="Shape 934"/>
          <p:cNvSpPr>
            <a:spLocks noGrp="1" noRot="1" noChangeAspect="1"/>
          </p:cNvSpPr>
          <p:nvPr>
            <p:ph type="sldImg"/>
          </p:nvPr>
        </p:nvSpPr>
        <p:spPr>
          <a:xfrm>
            <a:off x="381000" y="685800"/>
            <a:ext cx="6096000" cy="3429000"/>
          </a:xfrm>
          <a:prstGeom prst="rect">
            <a:avLst/>
          </a:prstGeom>
        </p:spPr>
        <p:txBody>
          <a:bodyPr/>
          <a:lstStyle/>
          <a:p>
            <a:endParaRPr/>
          </a:p>
        </p:txBody>
      </p:sp>
      <p:sp>
        <p:nvSpPr>
          <p:cNvPr id="935" name="Shape 935"/>
          <p:cNvSpPr>
            <a:spLocks noGrp="1"/>
          </p:cNvSpPr>
          <p:nvPr>
            <p:ph type="body" sz="quarter" idx="1"/>
          </p:nvPr>
        </p:nvSpPr>
        <p:spPr>
          <a:prstGeom prst="rect">
            <a:avLst/>
          </a:prstGeom>
        </p:spPr>
        <p:txBody>
          <a:bodyPr/>
          <a:lstStyle/>
          <a:p>
            <a:r>
              <a:t>If you have a camera ray traveling through the scene, it goes until it first hits a particle &lt;&gt;</a:t>
            </a:r>
          </a:p>
          <a:p>
            <a:r>
              <a:t>Then we return the color from that location in the volume back to the camera &lt;&gt;</a:t>
            </a:r>
          </a:p>
          <a:p>
            <a:r>
              <a:t>[ draw some other camera rays  ?]</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 name="Shape 180"/>
          <p:cNvSpPr>
            <a:spLocks noGrp="1" noRot="1" noChangeAspect="1"/>
          </p:cNvSpPr>
          <p:nvPr>
            <p:ph type="sldImg"/>
          </p:nvPr>
        </p:nvSpPr>
        <p:spPr>
          <a:xfrm>
            <a:off x="381000" y="685800"/>
            <a:ext cx="6096000" cy="3429000"/>
          </a:xfrm>
          <a:prstGeom prst="rect">
            <a:avLst/>
          </a:prstGeom>
        </p:spPr>
        <p:txBody>
          <a:bodyPr/>
          <a:lstStyle/>
          <a:p>
            <a:endParaRPr/>
          </a:p>
        </p:txBody>
      </p:sp>
      <p:sp>
        <p:nvSpPr>
          <p:cNvPr id="181" name="Shape 181"/>
          <p:cNvSpPr>
            <a:spLocks noGrp="1"/>
          </p:cNvSpPr>
          <p:nvPr>
            <p:ph type="body" sz="quarter" idx="1"/>
          </p:nvPr>
        </p:nvSpPr>
        <p:spPr>
          <a:prstGeom prst="rect">
            <a:avLst/>
          </a:prstGeom>
        </p:spPr>
        <p:txBody>
          <a:bodyPr/>
          <a:lstStyle/>
          <a:p>
            <a:r>
              <a:t>Let’s unpack this phrase a bit. As we’re seeing in this course, Neural Rendering is quite a broad umbrella, but I’m going to scope out a particular set of methods.</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5" name="Shape 945"/>
          <p:cNvSpPr>
            <a:spLocks noGrp="1" noRot="1" noChangeAspect="1"/>
          </p:cNvSpPr>
          <p:nvPr>
            <p:ph type="sldImg"/>
          </p:nvPr>
        </p:nvSpPr>
        <p:spPr>
          <a:xfrm>
            <a:off x="381000" y="685800"/>
            <a:ext cx="6096000" cy="3429000"/>
          </a:xfrm>
          <a:prstGeom prst="rect">
            <a:avLst/>
          </a:prstGeom>
        </p:spPr>
        <p:txBody>
          <a:bodyPr/>
          <a:lstStyle/>
          <a:p>
            <a:endParaRPr/>
          </a:p>
        </p:txBody>
      </p:sp>
      <p:sp>
        <p:nvSpPr>
          <p:cNvPr id="946" name="Shape 946"/>
          <p:cNvSpPr>
            <a:spLocks noGrp="1"/>
          </p:cNvSpPr>
          <p:nvPr>
            <p:ph type="body" sz="quarter" idx="1"/>
          </p:nvPr>
        </p:nvSpPr>
        <p:spPr>
          <a:prstGeom prst="rect">
            <a:avLst/>
          </a:prstGeom>
        </p:spPr>
        <p:txBody>
          <a:bodyPr/>
          <a:lstStyle/>
          <a:p>
            <a:r>
              <a:t>Why do we say a ray “hits”? I said it wasn’t solid.</a:t>
            </a:r>
          </a:p>
          <a:p>
            <a:endParaRPr/>
          </a:p>
          <a:p>
            <a:r>
              <a:t>But this is actually a fuzzy, soft event in practice, we assume there’s a known function sigma that tells us the chance our ray hits a particle at each point in space. Called the volume DENSITY.</a:t>
            </a:r>
          </a:p>
          <a:p>
            <a:r>
              <a:t>[draw blown up version? If you make it here, what’s the chance you get to keep going onto the next little segment]</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7" name="Shape 957"/>
          <p:cNvSpPr>
            <a:spLocks noGrp="1" noRot="1" noChangeAspect="1"/>
          </p:cNvSpPr>
          <p:nvPr>
            <p:ph type="sldImg"/>
          </p:nvPr>
        </p:nvSpPr>
        <p:spPr>
          <a:xfrm>
            <a:off x="381000" y="685800"/>
            <a:ext cx="6096000" cy="3429000"/>
          </a:xfrm>
          <a:prstGeom prst="rect">
            <a:avLst/>
          </a:prstGeom>
        </p:spPr>
        <p:txBody>
          <a:bodyPr/>
          <a:lstStyle/>
          <a:p>
            <a:endParaRPr/>
          </a:p>
        </p:txBody>
      </p:sp>
      <p:sp>
        <p:nvSpPr>
          <p:cNvPr id="958" name="Shape 958"/>
          <p:cNvSpPr>
            <a:spLocks noGrp="1"/>
          </p:cNvSpPr>
          <p:nvPr>
            <p:ph type="body" sz="quarter" idx="1"/>
          </p:nvPr>
        </p:nvSpPr>
        <p:spPr>
          <a:prstGeom prst="rect">
            <a:avLst/>
          </a:prstGeom>
        </p:spPr>
        <p:txBody>
          <a:bodyPr/>
          <a:lstStyle/>
          <a:p>
            <a:r>
              <a:t>Hit at T alone isn’t enough. Need to survive until T to hit at T!</a:t>
            </a:r>
          </a:p>
          <a:p>
            <a:endParaRPr/>
          </a:p>
          <a:p>
            <a:r>
              <a:t>But that only tells us independently at each point if a ray will hit something, it’s not a proper PDF or CDF - to find the actual probability that a given ray terminates at this exact point, we need to know the chance that the ray DIDNT hit anything else in its journey through space. This prob is called transmittance.</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0" name="Shape 970"/>
          <p:cNvSpPr>
            <a:spLocks noGrp="1" noRot="1" noChangeAspect="1"/>
          </p:cNvSpPr>
          <p:nvPr>
            <p:ph type="sldImg"/>
          </p:nvPr>
        </p:nvSpPr>
        <p:spPr>
          <a:xfrm>
            <a:off x="381000" y="685800"/>
            <a:ext cx="6096000" cy="3429000"/>
          </a:xfrm>
          <a:prstGeom prst="rect">
            <a:avLst/>
          </a:prstGeom>
        </p:spPr>
        <p:txBody>
          <a:bodyPr/>
          <a:lstStyle/>
          <a:p>
            <a:endParaRPr/>
          </a:p>
        </p:txBody>
      </p:sp>
      <p:sp>
        <p:nvSpPr>
          <p:cNvPr id="971" name="Shape 971"/>
          <p:cNvSpPr>
            <a:spLocks noGrp="1"/>
          </p:cNvSpPr>
          <p:nvPr>
            <p:ph type="body" sz="quarter" idx="1"/>
          </p:nvPr>
        </p:nvSpPr>
        <p:spPr>
          <a:prstGeom prst="rect">
            <a:avLst/>
          </a:prstGeom>
        </p:spPr>
        <p:txBody>
          <a:bodyPr/>
          <a:lstStyle/>
          <a:p>
            <a:r>
              <a:t>Combine these to get actual contribution of the particles at T.</a:t>
            </a:r>
          </a:p>
          <a:p>
            <a:endParaRPr/>
          </a:p>
          <a:p>
            <a:r>
              <a:t>They’re related by this probabilistic fact: the events that a ray DOESNT hit something in two different intervals are independent, so their probability multiplies. </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 name="Shape 983"/>
          <p:cNvSpPr>
            <a:spLocks noGrp="1" noRot="1" noChangeAspect="1"/>
          </p:cNvSpPr>
          <p:nvPr>
            <p:ph type="sldImg"/>
          </p:nvPr>
        </p:nvSpPr>
        <p:spPr>
          <a:xfrm>
            <a:off x="381000" y="685800"/>
            <a:ext cx="6096000" cy="3429000"/>
          </a:xfrm>
          <a:prstGeom prst="rect">
            <a:avLst/>
          </a:prstGeom>
        </p:spPr>
        <p:txBody>
          <a:bodyPr/>
          <a:lstStyle/>
          <a:p>
            <a:endParaRPr/>
          </a:p>
        </p:txBody>
      </p:sp>
      <p:sp>
        <p:nvSpPr>
          <p:cNvPr id="984" name="Shape 984"/>
          <p:cNvSpPr>
            <a:spLocks noGrp="1"/>
          </p:cNvSpPr>
          <p:nvPr>
            <p:ph type="body" sz="quarter" idx="1"/>
          </p:nvPr>
        </p:nvSpPr>
        <p:spPr>
          <a:prstGeom prst="rect">
            <a:avLst/>
          </a:prstGeom>
        </p:spPr>
        <p:txBody>
          <a:bodyPr/>
          <a:lstStyle/>
          <a:p>
            <a:r>
              <a:t>But that only tells us independently at each point if a ray will hit something, it’s not a proper PDF or CDF - to find the actual probability that a given ray terminates at this exact point, we need to know the chance that the ray DIDNT hit anything else in its journey through space. This prob is called transmittance.</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5" name="Shape 995"/>
          <p:cNvSpPr>
            <a:spLocks noGrp="1" noRot="1" noChangeAspect="1"/>
          </p:cNvSpPr>
          <p:nvPr>
            <p:ph type="sldImg"/>
          </p:nvPr>
        </p:nvSpPr>
        <p:spPr>
          <a:xfrm>
            <a:off x="381000" y="685800"/>
            <a:ext cx="6096000" cy="3429000"/>
          </a:xfrm>
          <a:prstGeom prst="rect">
            <a:avLst/>
          </a:prstGeom>
        </p:spPr>
        <p:txBody>
          <a:bodyPr/>
          <a:lstStyle/>
          <a:p>
            <a:endParaRPr/>
          </a:p>
        </p:txBody>
      </p:sp>
      <p:sp>
        <p:nvSpPr>
          <p:cNvPr id="996" name="Shape 996"/>
          <p:cNvSpPr>
            <a:spLocks noGrp="1"/>
          </p:cNvSpPr>
          <p:nvPr>
            <p:ph type="body" sz="quarter" idx="1"/>
          </p:nvPr>
        </p:nvSpPr>
        <p:spPr>
          <a:prstGeom prst="rect">
            <a:avLst/>
          </a:prstGeom>
        </p:spPr>
        <p:txBody>
          <a:bodyPr/>
          <a:lstStyle/>
          <a:p>
            <a:r>
              <a:t>Mentioned both density and T — do we need both of them? No, given a 3d density field, we can compute T along a ray. So here we go</a:t>
            </a:r>
          </a:p>
          <a:p>
            <a:endParaRPr/>
          </a:p>
          <a:p>
            <a:r>
              <a:t>But that only tells us independently at each point if a ray will hit something, it’s not a proper PDF or CDF - to find the actual probability that a given ray terminates at this exact point, we need to know the chance that the ray DIDNT hit anything else in its journey through space. This prob is called transmittance.</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8" name="Shape 1008"/>
          <p:cNvSpPr>
            <a:spLocks noGrp="1" noRot="1" noChangeAspect="1"/>
          </p:cNvSpPr>
          <p:nvPr>
            <p:ph type="sldImg"/>
          </p:nvPr>
        </p:nvSpPr>
        <p:spPr>
          <a:xfrm>
            <a:off x="381000" y="685800"/>
            <a:ext cx="6096000" cy="3429000"/>
          </a:xfrm>
          <a:prstGeom prst="rect">
            <a:avLst/>
          </a:prstGeom>
        </p:spPr>
        <p:txBody>
          <a:bodyPr/>
          <a:lstStyle/>
          <a:p>
            <a:endParaRPr/>
          </a:p>
        </p:txBody>
      </p:sp>
      <p:sp>
        <p:nvSpPr>
          <p:cNvPr id="1009" name="Shape 1009"/>
          <p:cNvSpPr>
            <a:spLocks noGrp="1"/>
          </p:cNvSpPr>
          <p:nvPr>
            <p:ph type="body" sz="quarter" idx="1"/>
          </p:nvPr>
        </p:nvSpPr>
        <p:spPr>
          <a:prstGeom prst="rect">
            <a:avLst/>
          </a:prstGeom>
        </p:spPr>
        <p:txBody>
          <a:bodyPr/>
          <a:lstStyle/>
          <a:p>
            <a:r>
              <a:t>Subtlely different equation here — now we want prob we DONT hit up to and including T</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Shape 1027"/>
          <p:cNvSpPr>
            <a:spLocks noGrp="1" noRot="1" noChangeAspect="1"/>
          </p:cNvSpPr>
          <p:nvPr>
            <p:ph type="sldImg"/>
          </p:nvPr>
        </p:nvSpPr>
        <p:spPr>
          <a:xfrm>
            <a:off x="381000" y="685800"/>
            <a:ext cx="6096000" cy="3429000"/>
          </a:xfrm>
          <a:prstGeom prst="rect">
            <a:avLst/>
          </a:prstGeom>
        </p:spPr>
        <p:txBody>
          <a:bodyPr/>
          <a:lstStyle/>
          <a:p>
            <a:endParaRPr/>
          </a:p>
        </p:txBody>
      </p:sp>
      <p:sp>
        <p:nvSpPr>
          <p:cNvPr id="1028" name="Shape 1028"/>
          <p:cNvSpPr>
            <a:spLocks noGrp="1"/>
          </p:cNvSpPr>
          <p:nvPr>
            <p:ph type="body" sz="quarter" idx="1"/>
          </p:nvPr>
        </p:nvSpPr>
        <p:spPr>
          <a:prstGeom prst="rect">
            <a:avLst/>
          </a:prstGeom>
        </p:spPr>
        <p:txBody>
          <a:bodyPr/>
          <a:lstStyle/>
          <a:p>
            <a:r>
              <a:t>So we are basiclaly trying to “extend” T further down the ray by using </a:t>
            </a:r>
          </a:p>
          <a:p>
            <a:r>
              <a:t>This probabiltity of not hitting something in a small interval, which is   1 minus density times the interval length</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3" name="Shape 1043"/>
          <p:cNvSpPr>
            <a:spLocks noGrp="1" noRot="1" noChangeAspect="1"/>
          </p:cNvSpPr>
          <p:nvPr>
            <p:ph type="sldImg"/>
          </p:nvPr>
        </p:nvSpPr>
        <p:spPr>
          <a:xfrm>
            <a:off x="381000" y="685800"/>
            <a:ext cx="6096000" cy="3429000"/>
          </a:xfrm>
          <a:prstGeom prst="rect">
            <a:avLst/>
          </a:prstGeom>
        </p:spPr>
        <p:txBody>
          <a:bodyPr/>
          <a:lstStyle/>
          <a:p>
            <a:endParaRPr/>
          </a:p>
        </p:txBody>
      </p:sp>
      <p:sp>
        <p:nvSpPr>
          <p:cNvPr id="1044" name="Shape 1044"/>
          <p:cNvSpPr>
            <a:spLocks noGrp="1"/>
          </p:cNvSpPr>
          <p:nvPr>
            <p:ph type="body" sz="quarter" idx="1"/>
          </p:nvPr>
        </p:nvSpPr>
        <p:spPr>
          <a:prstGeom prst="rect">
            <a:avLst/>
          </a:prstGeom>
        </p:spPr>
        <p:txBody>
          <a:bodyPr/>
          <a:lstStyle/>
          <a:p>
            <a:r>
              <a:t>This Gives us an eq we can solve for T</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5" name="Shape 1055"/>
          <p:cNvSpPr>
            <a:spLocks noGrp="1" noRot="1" noChangeAspect="1"/>
          </p:cNvSpPr>
          <p:nvPr>
            <p:ph type="sldImg"/>
          </p:nvPr>
        </p:nvSpPr>
        <p:spPr>
          <a:xfrm>
            <a:off x="381000" y="685800"/>
            <a:ext cx="6096000" cy="3429000"/>
          </a:xfrm>
          <a:prstGeom prst="rect">
            <a:avLst/>
          </a:prstGeom>
        </p:spPr>
        <p:txBody>
          <a:bodyPr/>
          <a:lstStyle/>
          <a:p>
            <a:endParaRPr/>
          </a:p>
        </p:txBody>
      </p:sp>
      <p:sp>
        <p:nvSpPr>
          <p:cNvPr id="1056" name="Shape 1056"/>
          <p:cNvSpPr>
            <a:spLocks noGrp="1"/>
          </p:cNvSpPr>
          <p:nvPr>
            <p:ph type="body" sz="quarter" idx="1"/>
          </p:nvPr>
        </p:nvSpPr>
        <p:spPr>
          <a:prstGeom prst="rect">
            <a:avLst/>
          </a:prstGeom>
        </p:spPr>
        <p:txBody>
          <a:bodyPr/>
          <a:lstStyle/>
          <a:p>
            <a:r>
              <a:t>Let’s do it</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8" name="Shape 1108"/>
          <p:cNvSpPr>
            <a:spLocks noGrp="1" noRot="1" noChangeAspect="1"/>
          </p:cNvSpPr>
          <p:nvPr>
            <p:ph type="sldImg"/>
          </p:nvPr>
        </p:nvSpPr>
        <p:spPr>
          <a:xfrm>
            <a:off x="381000" y="685800"/>
            <a:ext cx="6096000" cy="3429000"/>
          </a:xfrm>
          <a:prstGeom prst="rect">
            <a:avLst/>
          </a:prstGeom>
        </p:spPr>
        <p:txBody>
          <a:bodyPr/>
          <a:lstStyle/>
          <a:p>
            <a:endParaRPr/>
          </a:p>
        </p:txBody>
      </p:sp>
      <p:sp>
        <p:nvSpPr>
          <p:cNvPr id="1109" name="Shape 1109"/>
          <p:cNvSpPr>
            <a:spLocks noGrp="1"/>
          </p:cNvSpPr>
          <p:nvPr>
            <p:ph type="body" sz="quarter" idx="1"/>
          </p:nvPr>
        </p:nvSpPr>
        <p:spPr>
          <a:prstGeom prst="rect">
            <a:avLst/>
          </a:prstGeom>
        </p:spPr>
        <p:txBody>
          <a:bodyPr/>
          <a:lstStyle/>
          <a:p>
            <a:r>
              <a:t>Something cool is that density is actually the negated score function for T! You might have heard about how score functions are very useful because they can be used to express a probability density without requiring calculation of the normalising constant — we benefit from the same thing here, density can be given for any point in space without needing any knowledge of its full integral over the ray or scene.</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 name="Shape 190"/>
          <p:cNvSpPr>
            <a:spLocks noGrp="1" noRot="1" noChangeAspect="1"/>
          </p:cNvSpPr>
          <p:nvPr>
            <p:ph type="sldImg"/>
          </p:nvPr>
        </p:nvSpPr>
        <p:spPr>
          <a:xfrm>
            <a:off x="381000" y="685800"/>
            <a:ext cx="6096000" cy="3429000"/>
          </a:xfrm>
          <a:prstGeom prst="rect">
            <a:avLst/>
          </a:prstGeom>
        </p:spPr>
        <p:txBody>
          <a:bodyPr/>
          <a:lstStyle/>
          <a:p>
            <a:endParaRPr/>
          </a:p>
        </p:txBody>
      </p:sp>
      <p:sp>
        <p:nvSpPr>
          <p:cNvPr id="191" name="Shape 191"/>
          <p:cNvSpPr>
            <a:spLocks noGrp="1"/>
          </p:cNvSpPr>
          <p:nvPr>
            <p:ph type="body" sz="quarter" idx="1"/>
          </p:nvPr>
        </p:nvSpPr>
        <p:spPr>
          <a:prstGeom prst="rect">
            <a:avLst/>
          </a:prstGeom>
        </p:spPr>
        <p:txBody>
          <a:bodyPr/>
          <a:lstStyle/>
          <a:p>
            <a:r>
              <a:t>Rendering here refers to the typical 3D computer graphics problem of determining what the incoming radiance value is for some ray travelling through 3 dimensional space. We build up rendered images as a collection of camera rays, calculating the colour for each pixel, just like in conventional ray tracing or path tracing methods. I’m making note of this to differentiate from 2D neural rendering techniques involving GANs or other networks to directly output images.</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4" name="Shape 1114"/>
          <p:cNvSpPr>
            <a:spLocks noGrp="1" noRot="1" noChangeAspect="1"/>
          </p:cNvSpPr>
          <p:nvPr>
            <p:ph type="sldImg"/>
          </p:nvPr>
        </p:nvSpPr>
        <p:spPr>
          <a:xfrm>
            <a:off x="381000" y="685800"/>
            <a:ext cx="6096000" cy="3429000"/>
          </a:xfrm>
          <a:prstGeom prst="rect">
            <a:avLst/>
          </a:prstGeom>
        </p:spPr>
        <p:txBody>
          <a:bodyPr/>
          <a:lstStyle/>
          <a:p>
            <a:endParaRPr/>
          </a:p>
        </p:txBody>
      </p:sp>
      <p:sp>
        <p:nvSpPr>
          <p:cNvPr id="1115" name="Shape 1115"/>
          <p:cNvSpPr>
            <a:spLocks noGrp="1"/>
          </p:cNvSpPr>
          <p:nvPr>
            <p:ph type="body" sz="quarter" idx="1"/>
          </p:nvPr>
        </p:nvSpPr>
        <p:spPr>
          <a:prstGeom prst="rect">
            <a:avLst/>
          </a:prstGeom>
        </p:spPr>
        <p:txBody>
          <a:bodyPr/>
          <a:lstStyle/>
          <a:p>
            <a:r>
              <a:t>Now we know transmittance we can combine events. Prob you hit something for the first time is product of the no previous hits event (transmittance) and the hit something now event (density times the differential)</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0" name="Shape 1120"/>
          <p:cNvSpPr>
            <a:spLocks noGrp="1" noRot="1" noChangeAspect="1"/>
          </p:cNvSpPr>
          <p:nvPr>
            <p:ph type="sldImg"/>
          </p:nvPr>
        </p:nvSpPr>
        <p:spPr>
          <a:xfrm>
            <a:off x="381000" y="685800"/>
            <a:ext cx="6096000" cy="3429000"/>
          </a:xfrm>
          <a:prstGeom prst="rect">
            <a:avLst/>
          </a:prstGeom>
        </p:spPr>
        <p:txBody>
          <a:bodyPr/>
          <a:lstStyle/>
          <a:p>
            <a:endParaRPr/>
          </a:p>
        </p:txBody>
      </p:sp>
      <p:sp>
        <p:nvSpPr>
          <p:cNvPr id="1121" name="Shape 1121"/>
          <p:cNvSpPr>
            <a:spLocks noGrp="1"/>
          </p:cNvSpPr>
          <p:nvPr>
            <p:ph type="body" sz="quarter" idx="1"/>
          </p:nvPr>
        </p:nvSpPr>
        <p:spPr>
          <a:prstGeom prst="rect">
            <a:avLst/>
          </a:prstGeom>
        </p:spPr>
        <p:txBody>
          <a:bodyPr/>
          <a:lstStyle/>
          <a:p>
            <a:r>
              <a:t>Now we know transmittance we can combine events. Prob you hit something for the first time is product of the no previous hits event (transmittance) and the hit something now event (density times the differential)</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 name="Shape 1126"/>
          <p:cNvSpPr>
            <a:spLocks noGrp="1" noRot="1" noChangeAspect="1"/>
          </p:cNvSpPr>
          <p:nvPr>
            <p:ph type="sldImg"/>
          </p:nvPr>
        </p:nvSpPr>
        <p:spPr>
          <a:xfrm>
            <a:off x="381000" y="685800"/>
            <a:ext cx="6096000" cy="3429000"/>
          </a:xfrm>
          <a:prstGeom prst="rect">
            <a:avLst/>
          </a:prstGeom>
        </p:spPr>
        <p:txBody>
          <a:bodyPr/>
          <a:lstStyle/>
          <a:p>
            <a:endParaRPr/>
          </a:p>
        </p:txBody>
      </p:sp>
      <p:sp>
        <p:nvSpPr>
          <p:cNvPr id="1127" name="Shape 1127"/>
          <p:cNvSpPr>
            <a:spLocks noGrp="1"/>
          </p:cNvSpPr>
          <p:nvPr>
            <p:ph type="body" sz="quarter" idx="1"/>
          </p:nvPr>
        </p:nvSpPr>
        <p:spPr>
          <a:prstGeom prst="rect">
            <a:avLst/>
          </a:prstGeom>
        </p:spPr>
        <p:txBody>
          <a:bodyPr/>
          <a:lstStyle/>
          <a:p>
            <a:r>
              <a:t>Say the words.</a:t>
            </a:r>
          </a:p>
          <a:p>
            <a:r>
              <a:t>Because sigma is a scalar 3d function, and it generates a different T function depending on which ray you trace through it.</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2" name="Shape 1132"/>
          <p:cNvSpPr>
            <a:spLocks noGrp="1" noRot="1" noChangeAspect="1"/>
          </p:cNvSpPr>
          <p:nvPr>
            <p:ph type="sldImg"/>
          </p:nvPr>
        </p:nvSpPr>
        <p:spPr>
          <a:xfrm>
            <a:off x="381000" y="685800"/>
            <a:ext cx="6096000" cy="3429000"/>
          </a:xfrm>
          <a:prstGeom prst="rect">
            <a:avLst/>
          </a:prstGeom>
        </p:spPr>
        <p:txBody>
          <a:bodyPr/>
          <a:lstStyle/>
          <a:p>
            <a:endParaRPr/>
          </a:p>
        </p:txBody>
      </p:sp>
      <p:sp>
        <p:nvSpPr>
          <p:cNvPr id="1133" name="Shape 1133"/>
          <p:cNvSpPr>
            <a:spLocks noGrp="1"/>
          </p:cNvSpPr>
          <p:nvPr>
            <p:ph type="body" sz="quarter" idx="1"/>
          </p:nvPr>
        </p:nvSpPr>
        <p:spPr>
          <a:prstGeom prst="rect">
            <a:avLst/>
          </a:prstGeom>
        </p:spPr>
        <p:txBody>
          <a:bodyPr/>
          <a:lstStyle/>
          <a:p>
            <a:r>
              <a:t>Now we know transmittance, we can combine events. Prob you hit something for the first time is product of the no previous hits event (transmittance) and the hit something now event (density times the differential)</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8" name="Shape 1138"/>
          <p:cNvSpPr>
            <a:spLocks noGrp="1" noRot="1" noChangeAspect="1"/>
          </p:cNvSpPr>
          <p:nvPr>
            <p:ph type="sldImg"/>
          </p:nvPr>
        </p:nvSpPr>
        <p:spPr>
          <a:xfrm>
            <a:off x="381000" y="685800"/>
            <a:ext cx="6096000" cy="3429000"/>
          </a:xfrm>
          <a:prstGeom prst="rect">
            <a:avLst/>
          </a:prstGeom>
        </p:spPr>
        <p:txBody>
          <a:bodyPr/>
          <a:lstStyle/>
          <a:p>
            <a:endParaRPr/>
          </a:p>
        </p:txBody>
      </p:sp>
      <p:sp>
        <p:nvSpPr>
          <p:cNvPr id="1139" name="Shape 1139"/>
          <p:cNvSpPr>
            <a:spLocks noGrp="1"/>
          </p:cNvSpPr>
          <p:nvPr>
            <p:ph type="body" sz="quarter" idx="1"/>
          </p:nvPr>
        </p:nvSpPr>
        <p:spPr>
          <a:prstGeom prst="rect">
            <a:avLst/>
          </a:prstGeom>
        </p:spPr>
        <p:txBody>
          <a:bodyPr/>
          <a:lstStyle/>
          <a:p>
            <a:r>
              <a:t>Now we know transmittance, we can combine events. Prob you hit something for the first time is product of the no previous hits event (transmittance) and the hit something now event (density times the differential)</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1" name="Shape 1151"/>
          <p:cNvSpPr>
            <a:spLocks noGrp="1" noRot="1" noChangeAspect="1"/>
          </p:cNvSpPr>
          <p:nvPr>
            <p:ph type="sldImg"/>
          </p:nvPr>
        </p:nvSpPr>
        <p:spPr>
          <a:xfrm>
            <a:off x="381000" y="685800"/>
            <a:ext cx="6096000" cy="3429000"/>
          </a:xfrm>
          <a:prstGeom prst="rect">
            <a:avLst/>
          </a:prstGeom>
        </p:spPr>
        <p:txBody>
          <a:bodyPr/>
          <a:lstStyle/>
          <a:p>
            <a:endParaRPr/>
          </a:p>
        </p:txBody>
      </p:sp>
      <p:sp>
        <p:nvSpPr>
          <p:cNvPr id="1152" name="Shape 1152"/>
          <p:cNvSpPr>
            <a:spLocks noGrp="1"/>
          </p:cNvSpPr>
          <p:nvPr>
            <p:ph type="body" sz="quarter" idx="1"/>
          </p:nvPr>
        </p:nvSpPr>
        <p:spPr>
          <a:prstGeom prst="rect">
            <a:avLst/>
          </a:prstGeom>
        </p:spPr>
        <p:txBody>
          <a:bodyPr/>
          <a:lstStyle/>
          <a:p>
            <a:r>
              <a:t>Now we know transmittance, we can combine events. Prob you hit something for the first time is product of the no previous hits event (transmittance) and the hit something now event (density times the differential)</a:t>
            </a:r>
          </a:p>
          <a:p>
            <a:endParaRPr/>
          </a:p>
          <a:p>
            <a:r>
              <a:t>(This PDF is important, we will come back to it later)</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6" name="Shape 1166"/>
          <p:cNvSpPr>
            <a:spLocks noGrp="1" noRot="1" noChangeAspect="1"/>
          </p:cNvSpPr>
          <p:nvPr>
            <p:ph type="sldImg"/>
          </p:nvPr>
        </p:nvSpPr>
        <p:spPr>
          <a:xfrm>
            <a:off x="381000" y="685800"/>
            <a:ext cx="6096000" cy="3429000"/>
          </a:xfrm>
          <a:prstGeom prst="rect">
            <a:avLst/>
          </a:prstGeom>
        </p:spPr>
        <p:txBody>
          <a:bodyPr/>
          <a:lstStyle/>
          <a:p>
            <a:endParaRPr/>
          </a:p>
        </p:txBody>
      </p:sp>
      <p:sp>
        <p:nvSpPr>
          <p:cNvPr id="1167" name="Shape 1167"/>
          <p:cNvSpPr>
            <a:spLocks noGrp="1"/>
          </p:cNvSpPr>
          <p:nvPr>
            <p:ph type="body" sz="quarter" idx="1"/>
          </p:nvPr>
        </p:nvSpPr>
        <p:spPr>
          <a:prstGeom prst="rect">
            <a:avLst/>
          </a:prstGeom>
        </p:spPr>
        <p:txBody>
          <a:bodyPr/>
          <a:lstStyle/>
          <a:p>
            <a:r>
              <a:t>Now we know transmittance, we can combine events. Prob you hit something for the first time is product of the no previous hits event (transmittance) and the hit something now event (density times the differential)</a:t>
            </a:r>
          </a:p>
          <a:p>
            <a:endParaRPr/>
          </a:p>
          <a:p>
            <a:r>
              <a:t>(This PDF is important, we will come back to it later)</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2" name="Shape 1172"/>
          <p:cNvSpPr>
            <a:spLocks noGrp="1" noRot="1" noChangeAspect="1"/>
          </p:cNvSpPr>
          <p:nvPr>
            <p:ph type="sldImg"/>
          </p:nvPr>
        </p:nvSpPr>
        <p:spPr>
          <a:xfrm>
            <a:off x="381000" y="685800"/>
            <a:ext cx="6096000" cy="3429000"/>
          </a:xfrm>
          <a:prstGeom prst="rect">
            <a:avLst/>
          </a:prstGeom>
        </p:spPr>
        <p:txBody>
          <a:bodyPr/>
          <a:lstStyle/>
          <a:p>
            <a:endParaRPr/>
          </a:p>
        </p:txBody>
      </p:sp>
      <p:sp>
        <p:nvSpPr>
          <p:cNvPr id="1173" name="Shape 1173"/>
          <p:cNvSpPr>
            <a:spLocks noGrp="1"/>
          </p:cNvSpPr>
          <p:nvPr>
            <p:ph type="body" sz="quarter" idx="1"/>
          </p:nvPr>
        </p:nvSpPr>
        <p:spPr>
          <a:prstGeom prst="rect">
            <a:avLst/>
          </a:prstGeom>
        </p:spPr>
        <p:txBody>
          <a:bodyPr/>
          <a:lstStyle/>
          <a:p>
            <a:r>
              <a:t>Now we know transmittance, we can combine events. Prob you hit something for the first time is product of the no previous hits event (transmittance) and the hit something now event (density times the differential)</a:t>
            </a:r>
          </a:p>
          <a:p>
            <a:endParaRPr/>
          </a:p>
          <a:p>
            <a:r>
              <a:t>(This PDF is important, we will come back to it later)</a:t>
            </a: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8" name="Shape 1178"/>
          <p:cNvSpPr>
            <a:spLocks noGrp="1" noRot="1" noChangeAspect="1"/>
          </p:cNvSpPr>
          <p:nvPr>
            <p:ph type="sldImg"/>
          </p:nvPr>
        </p:nvSpPr>
        <p:spPr>
          <a:xfrm>
            <a:off x="381000" y="685800"/>
            <a:ext cx="6096000" cy="3429000"/>
          </a:xfrm>
          <a:prstGeom prst="rect">
            <a:avLst/>
          </a:prstGeom>
        </p:spPr>
        <p:txBody>
          <a:bodyPr/>
          <a:lstStyle/>
          <a:p>
            <a:endParaRPr/>
          </a:p>
        </p:txBody>
      </p:sp>
      <p:sp>
        <p:nvSpPr>
          <p:cNvPr id="1179" name="Shape 1179"/>
          <p:cNvSpPr>
            <a:spLocks noGrp="1"/>
          </p:cNvSpPr>
          <p:nvPr>
            <p:ph type="body" sz="quarter" idx="1"/>
          </p:nvPr>
        </p:nvSpPr>
        <p:spPr>
          <a:prstGeom prst="rect">
            <a:avLst/>
          </a:prstGeom>
        </p:spPr>
        <p:txBody>
          <a:bodyPr/>
          <a:lstStyle/>
          <a:p>
            <a:r>
              <a:t>Integrating color against this gives the expected color of the ray, which is exactly what we want to calculate</a:t>
            </a:r>
          </a:p>
          <a:p>
            <a:r>
              <a:t>Bit nasty since it has a nested integral inside an exponent</a:t>
            </a: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 name="Shape 1187"/>
          <p:cNvSpPr>
            <a:spLocks noGrp="1" noRot="1" noChangeAspect="1"/>
          </p:cNvSpPr>
          <p:nvPr>
            <p:ph type="sldImg"/>
          </p:nvPr>
        </p:nvSpPr>
        <p:spPr>
          <a:xfrm>
            <a:off x="381000" y="685800"/>
            <a:ext cx="6096000" cy="3429000"/>
          </a:xfrm>
          <a:prstGeom prst="rect">
            <a:avLst/>
          </a:prstGeom>
        </p:spPr>
        <p:txBody>
          <a:bodyPr/>
          <a:lstStyle/>
          <a:p>
            <a:endParaRPr/>
          </a:p>
        </p:txBody>
      </p:sp>
      <p:sp>
        <p:nvSpPr>
          <p:cNvPr id="1188" name="Shape 1188"/>
          <p:cNvSpPr>
            <a:spLocks noGrp="1"/>
          </p:cNvSpPr>
          <p:nvPr>
            <p:ph type="body" sz="quarter" idx="1"/>
          </p:nvPr>
        </p:nvSpPr>
        <p:spPr>
          <a:prstGeom prst="rect">
            <a:avLst/>
          </a:prstGeom>
        </p:spPr>
        <p:txBody>
          <a:bodyPr/>
          <a:lstStyle/>
          <a:p>
            <a:r>
              <a:t>So we can only approximate this integral, not directly evaluate it. We’ll use quadrature to break it up </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 name="Shape 199"/>
          <p:cNvSpPr>
            <a:spLocks noGrp="1" noRot="1" noChangeAspect="1"/>
          </p:cNvSpPr>
          <p:nvPr>
            <p:ph type="sldImg"/>
          </p:nvPr>
        </p:nvSpPr>
        <p:spPr>
          <a:xfrm>
            <a:off x="381000" y="685800"/>
            <a:ext cx="6096000" cy="3429000"/>
          </a:xfrm>
          <a:prstGeom prst="rect">
            <a:avLst/>
          </a:prstGeom>
        </p:spPr>
        <p:txBody>
          <a:bodyPr/>
          <a:lstStyle/>
          <a:p>
            <a:endParaRPr/>
          </a:p>
        </p:txBody>
      </p:sp>
      <p:sp>
        <p:nvSpPr>
          <p:cNvPr id="200" name="Shape 200"/>
          <p:cNvSpPr>
            <a:spLocks noGrp="1"/>
          </p:cNvSpPr>
          <p:nvPr>
            <p:ph type="body" sz="quarter" idx="1"/>
          </p:nvPr>
        </p:nvSpPr>
        <p:spPr>
          <a:prstGeom prst="rect">
            <a:avLst/>
          </a:prstGeom>
        </p:spPr>
        <p:txBody>
          <a:bodyPr/>
          <a:lstStyle/>
          <a:p>
            <a:r>
              <a:t>Volumetric means that we aren’t doing hard ray-surface intersections. Because we’re thinking in the context of machine learning, soft, continuous functions are much easier to differentiate and optimise through. There has recently been a lot of excellent work done on differentiable path tracing with triangle meshes, but our goal is to build renderers that work natively in standard autodiff frameworks like tensor flow or pytorch, rather than to be perfectly physically based or to do a lot of low level engineering with custom graphics code. So the simplicity and effectiveness of volumetric rendering methods wins out there.</a:t>
            </a: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6" name="Shape 1206"/>
          <p:cNvSpPr>
            <a:spLocks noGrp="1" noRot="1" noChangeAspect="1"/>
          </p:cNvSpPr>
          <p:nvPr>
            <p:ph type="sldImg"/>
          </p:nvPr>
        </p:nvSpPr>
        <p:spPr>
          <a:xfrm>
            <a:off x="381000" y="685800"/>
            <a:ext cx="6096000" cy="3429000"/>
          </a:xfrm>
          <a:prstGeom prst="rect">
            <a:avLst/>
          </a:prstGeom>
        </p:spPr>
        <p:txBody>
          <a:bodyPr/>
          <a:lstStyle/>
          <a:p>
            <a:endParaRPr/>
          </a:p>
        </p:txBody>
      </p:sp>
      <p:sp>
        <p:nvSpPr>
          <p:cNvPr id="1207" name="Shape 1207"/>
          <p:cNvSpPr>
            <a:spLocks noGrp="1"/>
          </p:cNvSpPr>
          <p:nvPr>
            <p:ph type="body" sz="quarter" idx="1"/>
          </p:nvPr>
        </p:nvSpPr>
        <p:spPr>
          <a:prstGeom prst="rect">
            <a:avLst/>
          </a:prstGeom>
        </p:spPr>
        <p:txBody>
          <a:bodyPr/>
          <a:lstStyle/>
          <a:p>
            <a:r>
              <a:t>Into n different segments </a:t>
            </a: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7" name="Shape 1227"/>
          <p:cNvSpPr>
            <a:spLocks noGrp="1" noRot="1" noChangeAspect="1"/>
          </p:cNvSpPr>
          <p:nvPr>
            <p:ph type="sldImg"/>
          </p:nvPr>
        </p:nvSpPr>
        <p:spPr>
          <a:xfrm>
            <a:off x="381000" y="685800"/>
            <a:ext cx="6096000" cy="3429000"/>
          </a:xfrm>
          <a:prstGeom prst="rect">
            <a:avLst/>
          </a:prstGeom>
        </p:spPr>
        <p:txBody>
          <a:bodyPr/>
          <a:lstStyle/>
          <a:p>
            <a:endParaRPr/>
          </a:p>
        </p:txBody>
      </p:sp>
      <p:sp>
        <p:nvSpPr>
          <p:cNvPr id="1228" name="Shape 1228"/>
          <p:cNvSpPr>
            <a:spLocks noGrp="1"/>
          </p:cNvSpPr>
          <p:nvPr>
            <p:ph type="body" sz="quarter" idx="1"/>
          </p:nvPr>
        </p:nvSpPr>
        <p:spPr>
          <a:prstGeom prst="rect">
            <a:avLst/>
          </a:prstGeom>
        </p:spPr>
        <p:txBody>
          <a:bodyPr/>
          <a:lstStyle/>
          <a:p>
            <a:r>
              <a:t>Which don’t need to have a fixed step size between them</a:t>
            </a: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1" name="Shape 1251"/>
          <p:cNvSpPr>
            <a:spLocks noGrp="1" noRot="1" noChangeAspect="1"/>
          </p:cNvSpPr>
          <p:nvPr>
            <p:ph type="sldImg"/>
          </p:nvPr>
        </p:nvSpPr>
        <p:spPr>
          <a:xfrm>
            <a:off x="381000" y="685800"/>
            <a:ext cx="6096000" cy="3429000"/>
          </a:xfrm>
          <a:prstGeom prst="rect">
            <a:avLst/>
          </a:prstGeom>
        </p:spPr>
        <p:txBody>
          <a:bodyPr/>
          <a:lstStyle/>
          <a:p>
            <a:endParaRPr/>
          </a:p>
        </p:txBody>
      </p:sp>
      <p:sp>
        <p:nvSpPr>
          <p:cNvPr id="1252" name="Shape 1252"/>
          <p:cNvSpPr>
            <a:spLocks noGrp="1"/>
          </p:cNvSpPr>
          <p:nvPr>
            <p:ph type="body" sz="quarter" idx="1"/>
          </p:nvPr>
        </p:nvSpPr>
        <p:spPr>
          <a:prstGeom prst="rect">
            <a:avLst/>
          </a:prstGeom>
        </p:spPr>
        <p:txBody>
          <a:bodyPr/>
          <a:lstStyle/>
          <a:p>
            <a:r>
              <a:t>We’re going to assume that color and density are close to constant in each</a:t>
            </a: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5" name="Shape 1265"/>
          <p:cNvSpPr>
            <a:spLocks noGrp="1" noRot="1" noChangeAspect="1"/>
          </p:cNvSpPr>
          <p:nvPr>
            <p:ph type="sldImg"/>
          </p:nvPr>
        </p:nvSpPr>
        <p:spPr>
          <a:xfrm>
            <a:off x="381000" y="685800"/>
            <a:ext cx="6096000" cy="3429000"/>
          </a:xfrm>
          <a:prstGeom prst="rect">
            <a:avLst/>
          </a:prstGeom>
        </p:spPr>
        <p:txBody>
          <a:bodyPr/>
          <a:lstStyle/>
          <a:p>
            <a:endParaRPr/>
          </a:p>
        </p:txBody>
      </p:sp>
      <p:sp>
        <p:nvSpPr>
          <p:cNvPr id="1266" name="Shape 1266"/>
          <p:cNvSpPr>
            <a:spLocks noGrp="1"/>
          </p:cNvSpPr>
          <p:nvPr>
            <p:ph type="body" sz="quarter" idx="1"/>
          </p:nvPr>
        </p:nvSpPr>
        <p:spPr>
          <a:prstGeom prst="rect">
            <a:avLst/>
          </a:prstGeom>
        </p:spPr>
        <p:txBody>
          <a:bodyPr/>
          <a:lstStyle/>
          <a:p>
            <a:r>
              <a:t>Since now we don’t have arbitrary density and color functions, each of these integrals is tractable</a:t>
            </a: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4" name="Shape 1274"/>
          <p:cNvSpPr>
            <a:spLocks noGrp="1" noRot="1" noChangeAspect="1"/>
          </p:cNvSpPr>
          <p:nvPr>
            <p:ph type="sldImg"/>
          </p:nvPr>
        </p:nvSpPr>
        <p:spPr>
          <a:xfrm>
            <a:off x="381000" y="685800"/>
            <a:ext cx="6096000" cy="3429000"/>
          </a:xfrm>
          <a:prstGeom prst="rect">
            <a:avLst/>
          </a:prstGeom>
        </p:spPr>
        <p:txBody>
          <a:bodyPr/>
          <a:lstStyle/>
          <a:p>
            <a:endParaRPr/>
          </a:p>
        </p:txBody>
      </p:sp>
      <p:sp>
        <p:nvSpPr>
          <p:cNvPr id="1275" name="Shape 1275"/>
          <p:cNvSpPr>
            <a:spLocks noGrp="1"/>
          </p:cNvSpPr>
          <p:nvPr>
            <p:ph type="body" sz="quarter" idx="1"/>
          </p:nvPr>
        </p:nvSpPr>
        <p:spPr>
          <a:prstGeom prst="rect">
            <a:avLst/>
          </a:prstGeom>
        </p:spPr>
        <p:txBody>
          <a:bodyPr/>
          <a:lstStyle/>
          <a:p>
            <a:r>
              <a:t>But it’s not just constant! Capital t Transmittance is still a continuous function, even when density and color are discretised!</a:t>
            </a: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3" name="Shape 1283"/>
          <p:cNvSpPr>
            <a:spLocks noGrp="1" noRot="1" noChangeAspect="1"/>
          </p:cNvSpPr>
          <p:nvPr>
            <p:ph type="sldImg"/>
          </p:nvPr>
        </p:nvSpPr>
        <p:spPr>
          <a:xfrm>
            <a:off x="381000" y="685800"/>
            <a:ext cx="6096000" cy="3429000"/>
          </a:xfrm>
          <a:prstGeom prst="rect">
            <a:avLst/>
          </a:prstGeom>
        </p:spPr>
        <p:txBody>
          <a:bodyPr/>
          <a:lstStyle/>
          <a:p>
            <a:endParaRPr/>
          </a:p>
        </p:txBody>
      </p:sp>
      <p:sp>
        <p:nvSpPr>
          <p:cNvPr id="1284" name="Shape 1284"/>
          <p:cNvSpPr>
            <a:spLocks noGrp="1"/>
          </p:cNvSpPr>
          <p:nvPr>
            <p:ph type="body" sz="quarter" idx="1"/>
          </p:nvPr>
        </p:nvSpPr>
        <p:spPr>
          <a:prstGeom prst="rect">
            <a:avLst/>
          </a:prstGeom>
        </p:spPr>
        <p:txBody>
          <a:bodyPr/>
          <a:lstStyle/>
          <a:p>
            <a:r>
              <a:t>And it’s important to deal with this </a:t>
            </a: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8" name="Shape 1298"/>
          <p:cNvSpPr>
            <a:spLocks noGrp="1" noRot="1" noChangeAspect="1"/>
          </p:cNvSpPr>
          <p:nvPr>
            <p:ph type="sldImg"/>
          </p:nvPr>
        </p:nvSpPr>
        <p:spPr>
          <a:xfrm>
            <a:off x="381000" y="685800"/>
            <a:ext cx="6096000" cy="3429000"/>
          </a:xfrm>
          <a:prstGeom prst="rect">
            <a:avLst/>
          </a:prstGeom>
        </p:spPr>
        <p:txBody>
          <a:bodyPr/>
          <a:lstStyle/>
          <a:p>
            <a:endParaRPr/>
          </a:p>
        </p:txBody>
      </p:sp>
      <p:sp>
        <p:nvSpPr>
          <p:cNvPr id="1299" name="Shape 1299"/>
          <p:cNvSpPr>
            <a:spLocks noGrp="1"/>
          </p:cNvSpPr>
          <p:nvPr>
            <p:ph type="body" sz="quarter" idx="1"/>
          </p:nvPr>
        </p:nvSpPr>
        <p:spPr>
          <a:prstGeom prst="rect">
            <a:avLst/>
          </a:prstGeom>
        </p:spPr>
        <p:txBody>
          <a:bodyPr/>
          <a:lstStyle/>
          <a:p>
            <a:r>
              <a:t>Both a consequence of the fact that these are independent events, and the formula we derived for transmittance</a:t>
            </a: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9" name="Shape 1319"/>
          <p:cNvSpPr>
            <a:spLocks noGrp="1" noRot="1" noChangeAspect="1"/>
          </p:cNvSpPr>
          <p:nvPr>
            <p:ph type="sldImg"/>
          </p:nvPr>
        </p:nvSpPr>
        <p:spPr>
          <a:xfrm>
            <a:off x="381000" y="685800"/>
            <a:ext cx="6096000" cy="3429000"/>
          </a:xfrm>
          <a:prstGeom prst="rect">
            <a:avLst/>
          </a:prstGeom>
        </p:spPr>
        <p:txBody>
          <a:bodyPr/>
          <a:lstStyle/>
          <a:p>
            <a:endParaRPr/>
          </a:p>
        </p:txBody>
      </p:sp>
      <p:sp>
        <p:nvSpPr>
          <p:cNvPr id="1320" name="Shape 1320"/>
          <p:cNvSpPr>
            <a:spLocks noGrp="1"/>
          </p:cNvSpPr>
          <p:nvPr>
            <p:ph type="body" sz="quarter" idx="1"/>
          </p:nvPr>
        </p:nvSpPr>
        <p:spPr>
          <a:prstGeom prst="rect">
            <a:avLst/>
          </a:prstGeom>
        </p:spPr>
        <p:txBody>
          <a:bodyPr/>
          <a:lstStyle/>
          <a:p>
            <a:r>
              <a:t>We split this exactly at the endpoint of segment i minus one, so we just get the sum of densities times lengths, telling us how much color is blocked by the previous segments</a:t>
            </a: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8" name="Shape 1338"/>
          <p:cNvSpPr>
            <a:spLocks noGrp="1" noRot="1" noChangeAspect="1"/>
          </p:cNvSpPr>
          <p:nvPr>
            <p:ph type="sldImg"/>
          </p:nvPr>
        </p:nvSpPr>
        <p:spPr>
          <a:xfrm>
            <a:off x="381000" y="685800"/>
            <a:ext cx="6096000" cy="3429000"/>
          </a:xfrm>
          <a:prstGeom prst="rect">
            <a:avLst/>
          </a:prstGeom>
        </p:spPr>
        <p:txBody>
          <a:bodyPr/>
          <a:lstStyle/>
          <a:p>
            <a:endParaRPr/>
          </a:p>
        </p:txBody>
      </p:sp>
      <p:sp>
        <p:nvSpPr>
          <p:cNvPr id="1339" name="Shape 1339"/>
          <p:cNvSpPr>
            <a:spLocks noGrp="1"/>
          </p:cNvSpPr>
          <p:nvPr>
            <p:ph type="body" sz="quarter" idx="1"/>
          </p:nvPr>
        </p:nvSpPr>
        <p:spPr>
          <a:prstGeom prst="rect">
            <a:avLst/>
          </a:prstGeom>
        </p:spPr>
        <p:txBody>
          <a:bodyPr/>
          <a:lstStyle/>
          <a:p>
            <a:r>
              <a:t>And then we get this expression for the partial transmittance through the current segment.</a:t>
            </a:r>
          </a:p>
          <a:p>
            <a:r>
              <a:t>It has an Exponential falloff, important to account for this either when sigma is high or if it’s a very long segment</a:t>
            </a: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4" name="Shape 1344"/>
          <p:cNvSpPr>
            <a:spLocks noGrp="1" noRot="1" noChangeAspect="1"/>
          </p:cNvSpPr>
          <p:nvPr>
            <p:ph type="sldImg"/>
          </p:nvPr>
        </p:nvSpPr>
        <p:spPr>
          <a:xfrm>
            <a:off x="381000" y="685800"/>
            <a:ext cx="6096000" cy="3429000"/>
          </a:xfrm>
          <a:prstGeom prst="rect">
            <a:avLst/>
          </a:prstGeom>
        </p:spPr>
        <p:txBody>
          <a:bodyPr/>
          <a:lstStyle/>
          <a:p>
            <a:endParaRPr/>
          </a:p>
        </p:txBody>
      </p:sp>
      <p:sp>
        <p:nvSpPr>
          <p:cNvPr id="1345" name="Shape 1345"/>
          <p:cNvSpPr>
            <a:spLocks noGrp="1"/>
          </p:cNvSpPr>
          <p:nvPr>
            <p:ph type="body" sz="quarter" idx="1"/>
          </p:nvPr>
        </p:nvSpPr>
        <p:spPr>
          <a:prstGeom prst="rect">
            <a:avLst/>
          </a:prstGeom>
        </p:spPr>
        <p:txBody>
          <a:bodyPr/>
          <a:lstStyle/>
          <a:p>
            <a:r>
              <a:t>Go back to our quadrature expression</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 name="Shape 260"/>
          <p:cNvSpPr>
            <a:spLocks noGrp="1" noRot="1" noChangeAspect="1"/>
          </p:cNvSpPr>
          <p:nvPr>
            <p:ph type="sldImg"/>
          </p:nvPr>
        </p:nvSpPr>
        <p:spPr>
          <a:xfrm>
            <a:off x="381000" y="685800"/>
            <a:ext cx="6096000" cy="3429000"/>
          </a:xfrm>
          <a:prstGeom prst="rect">
            <a:avLst/>
          </a:prstGeom>
        </p:spPr>
        <p:txBody>
          <a:bodyPr/>
          <a:lstStyle/>
          <a:p>
            <a:endParaRPr/>
          </a:p>
        </p:txBody>
      </p:sp>
      <p:sp>
        <p:nvSpPr>
          <p:cNvPr id="261" name="Shape 261"/>
          <p:cNvSpPr>
            <a:spLocks noGrp="1"/>
          </p:cNvSpPr>
          <p:nvPr>
            <p:ph type="body" sz="quarter" idx="1"/>
          </p:nvPr>
        </p:nvSpPr>
        <p:spPr>
          <a:prstGeom prst="rect">
            <a:avLst/>
          </a:prstGeom>
        </p:spPr>
        <p:txBody>
          <a:bodyPr/>
          <a:lstStyle/>
          <a:p>
            <a:r>
              <a:t>And finally Neural here means something a little unconventional - rather than having a network that takes in images and spits out images or scenes like a typical CNN would, we are actually going to use a network as a function that directly represents spatial properties of a scene. So you might put in a 3d x/y/z location and get out a color, or a volume density, or a BRDF parameter, or some other attribute of the scene.</a:t>
            </a: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3" name="Shape 1353"/>
          <p:cNvSpPr>
            <a:spLocks noGrp="1" noRot="1" noChangeAspect="1"/>
          </p:cNvSpPr>
          <p:nvPr>
            <p:ph type="sldImg"/>
          </p:nvPr>
        </p:nvSpPr>
        <p:spPr>
          <a:xfrm>
            <a:off x="381000" y="685800"/>
            <a:ext cx="6096000" cy="3429000"/>
          </a:xfrm>
          <a:prstGeom prst="rect">
            <a:avLst/>
          </a:prstGeom>
        </p:spPr>
        <p:txBody>
          <a:bodyPr/>
          <a:lstStyle/>
          <a:p>
            <a:endParaRPr/>
          </a:p>
        </p:txBody>
      </p:sp>
      <p:sp>
        <p:nvSpPr>
          <p:cNvPr id="1354" name="Shape 1354"/>
          <p:cNvSpPr>
            <a:spLocks noGrp="1"/>
          </p:cNvSpPr>
          <p:nvPr>
            <p:ph type="body" sz="quarter" idx="1"/>
          </p:nvPr>
        </p:nvSpPr>
        <p:spPr>
          <a:prstGeom prst="rect">
            <a:avLst/>
          </a:prstGeom>
        </p:spPr>
        <p:txBody>
          <a:bodyPr/>
          <a:lstStyle/>
          <a:p>
            <a:r>
              <a:t>Factor out those constant terms and substitute the eqn for T we just found</a:t>
            </a: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3" name="Shape 1363"/>
          <p:cNvSpPr>
            <a:spLocks noGrp="1" noRot="1" noChangeAspect="1"/>
          </p:cNvSpPr>
          <p:nvPr>
            <p:ph type="sldImg"/>
          </p:nvPr>
        </p:nvSpPr>
        <p:spPr>
          <a:xfrm>
            <a:off x="381000" y="685800"/>
            <a:ext cx="6096000" cy="3429000"/>
          </a:xfrm>
          <a:prstGeom prst="rect">
            <a:avLst/>
          </a:prstGeom>
        </p:spPr>
        <p:txBody>
          <a:bodyPr/>
          <a:lstStyle/>
          <a:p>
            <a:endParaRPr/>
          </a:p>
        </p:txBody>
      </p:sp>
      <p:sp>
        <p:nvSpPr>
          <p:cNvPr id="1364" name="Shape 1364"/>
          <p:cNvSpPr>
            <a:spLocks noGrp="1"/>
          </p:cNvSpPr>
          <p:nvPr>
            <p:ph type="body" sz="quarter" idx="1"/>
          </p:nvPr>
        </p:nvSpPr>
        <p:spPr>
          <a:prstGeom prst="rect">
            <a:avLst/>
          </a:prstGeom>
        </p:spPr>
        <p:txBody>
          <a:bodyPr/>
          <a:lstStyle/>
          <a:p>
            <a:r>
              <a:t>Evaluate that integral</a:t>
            </a: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4" name="Shape 1374"/>
          <p:cNvSpPr>
            <a:spLocks noGrp="1" noRot="1" noChangeAspect="1"/>
          </p:cNvSpPr>
          <p:nvPr>
            <p:ph type="sldImg"/>
          </p:nvPr>
        </p:nvSpPr>
        <p:spPr>
          <a:xfrm>
            <a:off x="381000" y="685800"/>
            <a:ext cx="6096000" cy="3429000"/>
          </a:xfrm>
          <a:prstGeom prst="rect">
            <a:avLst/>
          </a:prstGeom>
        </p:spPr>
        <p:txBody>
          <a:bodyPr/>
          <a:lstStyle/>
          <a:p>
            <a:endParaRPr/>
          </a:p>
        </p:txBody>
      </p:sp>
      <p:sp>
        <p:nvSpPr>
          <p:cNvPr id="1375" name="Shape 1375"/>
          <p:cNvSpPr>
            <a:spLocks noGrp="1"/>
          </p:cNvSpPr>
          <p:nvPr>
            <p:ph type="body" sz="quarter" idx="1"/>
          </p:nvPr>
        </p:nvSpPr>
        <p:spPr>
          <a:prstGeom prst="rect">
            <a:avLst/>
          </a:prstGeom>
        </p:spPr>
        <p:txBody>
          <a:bodyPr/>
          <a:lstStyle/>
          <a:p>
            <a:r>
              <a:t>And then we actually cancel out the sigma_i from each term, it gets replaced by this exponential expression</a:t>
            </a: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4" name="Shape 1384"/>
          <p:cNvSpPr>
            <a:spLocks noGrp="1" noRot="1" noChangeAspect="1"/>
          </p:cNvSpPr>
          <p:nvPr>
            <p:ph type="sldImg"/>
          </p:nvPr>
        </p:nvSpPr>
        <p:spPr>
          <a:xfrm>
            <a:off x="381000" y="685800"/>
            <a:ext cx="6096000" cy="3429000"/>
          </a:xfrm>
          <a:prstGeom prst="rect">
            <a:avLst/>
          </a:prstGeom>
        </p:spPr>
        <p:txBody>
          <a:bodyPr/>
          <a:lstStyle/>
          <a:p>
            <a:endParaRPr/>
          </a:p>
        </p:txBody>
      </p:sp>
      <p:sp>
        <p:nvSpPr>
          <p:cNvPr id="1385" name="Shape 1385"/>
          <p:cNvSpPr>
            <a:spLocks noGrp="1"/>
          </p:cNvSpPr>
          <p:nvPr>
            <p:ph type="body" sz="quarter" idx="1"/>
          </p:nvPr>
        </p:nvSpPr>
        <p:spPr>
          <a:prstGeom prst="rect">
            <a:avLst/>
          </a:prstGeom>
        </p:spPr>
        <p:txBody>
          <a:bodyPr/>
          <a:lstStyle/>
          <a:p>
            <a:r>
              <a:t>And what’s interesting is this gives us a direct connection back to alpha compositing, if we call this exponential expression “alpha” then</a:t>
            </a: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6" name="Shape 1396"/>
          <p:cNvSpPr>
            <a:spLocks noGrp="1" noRot="1" noChangeAspect="1"/>
          </p:cNvSpPr>
          <p:nvPr>
            <p:ph type="sldImg"/>
          </p:nvPr>
        </p:nvSpPr>
        <p:spPr>
          <a:xfrm>
            <a:off x="381000" y="685800"/>
            <a:ext cx="6096000" cy="3429000"/>
          </a:xfrm>
          <a:prstGeom prst="rect">
            <a:avLst/>
          </a:prstGeom>
        </p:spPr>
        <p:txBody>
          <a:bodyPr/>
          <a:lstStyle/>
          <a:p>
            <a:endParaRPr/>
          </a:p>
        </p:txBody>
      </p:sp>
      <p:sp>
        <p:nvSpPr>
          <p:cNvPr id="1397" name="Shape 1397"/>
          <p:cNvSpPr>
            <a:spLocks noGrp="1"/>
          </p:cNvSpPr>
          <p:nvPr>
            <p:ph type="body" sz="quarter" idx="1"/>
          </p:nvPr>
        </p:nvSpPr>
        <p:spPr>
          <a:prstGeom prst="rect">
            <a:avLst/>
          </a:prstGeom>
        </p:spPr>
        <p:txBody>
          <a:bodyPr/>
          <a:lstStyle/>
          <a:p>
            <a:r>
              <a:t>We actually get the typical alpha compositing math for the “over” operator here, exactly what’s used in most previous view synthesis work like multiplane images or neural volumes. </a:t>
            </a:r>
          </a:p>
          <a:p>
            <a:r>
              <a:t>And if you always use the same delta step size between all the points along the ray, alpha and sigma are interchangeable, and you can parametrize your volume in terms of either one. </a:t>
            </a:r>
          </a:p>
          <a:p>
            <a:r>
              <a:t>But if you want to take different size steps, you need to use sigma and correctly account for the distance between samples, else things will come out looking too opaque or too transparent.</a:t>
            </a: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4" name="Shape 1404"/>
          <p:cNvSpPr>
            <a:spLocks noGrp="1" noRot="1" noChangeAspect="1"/>
          </p:cNvSpPr>
          <p:nvPr>
            <p:ph type="sldImg"/>
          </p:nvPr>
        </p:nvSpPr>
        <p:spPr>
          <a:xfrm>
            <a:off x="381000" y="685800"/>
            <a:ext cx="6096000" cy="3429000"/>
          </a:xfrm>
          <a:prstGeom prst="rect">
            <a:avLst/>
          </a:prstGeom>
        </p:spPr>
        <p:txBody>
          <a:bodyPr/>
          <a:lstStyle/>
          <a:p>
            <a:endParaRPr/>
          </a:p>
        </p:txBody>
      </p:sp>
      <p:sp>
        <p:nvSpPr>
          <p:cNvPr id="1405" name="Shape 1405"/>
          <p:cNvSpPr>
            <a:spLocks noGrp="1"/>
          </p:cNvSpPr>
          <p:nvPr>
            <p:ph type="body" sz="quarter" idx="1"/>
          </p:nvPr>
        </p:nvSpPr>
        <p:spPr>
          <a:prstGeom prst="rect">
            <a:avLst/>
          </a:prstGeom>
        </p:spPr>
        <p:txBody>
          <a:bodyPr/>
          <a:lstStyle/>
          <a:p>
            <a:r>
              <a:t>And what’s interesting is this gives us a direct connection back to alpha compositing, if we call this exponential expression “alpha” then</a:t>
            </a: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7" name="Shape 1417"/>
          <p:cNvSpPr>
            <a:spLocks noGrp="1" noRot="1" noChangeAspect="1"/>
          </p:cNvSpPr>
          <p:nvPr>
            <p:ph type="sldImg"/>
          </p:nvPr>
        </p:nvSpPr>
        <p:spPr>
          <a:xfrm>
            <a:off x="381000" y="685800"/>
            <a:ext cx="6096000" cy="3429000"/>
          </a:xfrm>
          <a:prstGeom prst="rect">
            <a:avLst/>
          </a:prstGeom>
        </p:spPr>
        <p:txBody>
          <a:bodyPr/>
          <a:lstStyle/>
          <a:p>
            <a:endParaRPr/>
          </a:p>
        </p:txBody>
      </p:sp>
      <p:sp>
        <p:nvSpPr>
          <p:cNvPr id="1418" name="Shape 1418"/>
          <p:cNvSpPr>
            <a:spLocks noGrp="1"/>
          </p:cNvSpPr>
          <p:nvPr>
            <p:ph type="body" sz="quarter" idx="1"/>
          </p:nvPr>
        </p:nvSpPr>
        <p:spPr>
          <a:prstGeom prst="rect">
            <a:avLst/>
          </a:prstGeom>
        </p:spPr>
        <p:txBody>
          <a:bodyPr/>
          <a:lstStyle/>
          <a:p>
            <a:r>
              <a:t>We actually get the typical alpha compositing math for the “over” operator here, exactly what’s used in most previous view synthesis work like multiplane images or neural volumes. </a:t>
            </a:r>
          </a:p>
          <a:p>
            <a:r>
              <a:t>And if you always use the same delta step size between all the points along the ray, alpha and sigma are interchangeable, and you can parametrize your volume in terms of either one. </a:t>
            </a:r>
          </a:p>
          <a:p>
            <a:r>
              <a:t>But if you want to take different size steps, you need to use sigma and correctly account for the distance between samples, else things will come out looking too opaque or too transparent.</a:t>
            </a: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8" name="Shape 1428"/>
          <p:cNvSpPr>
            <a:spLocks noGrp="1" noRot="1" noChangeAspect="1"/>
          </p:cNvSpPr>
          <p:nvPr>
            <p:ph type="sldImg"/>
          </p:nvPr>
        </p:nvSpPr>
        <p:spPr>
          <a:xfrm>
            <a:off x="381000" y="685800"/>
            <a:ext cx="6096000" cy="3429000"/>
          </a:xfrm>
          <a:prstGeom prst="rect">
            <a:avLst/>
          </a:prstGeom>
        </p:spPr>
        <p:txBody>
          <a:bodyPr/>
          <a:lstStyle/>
          <a:p>
            <a:endParaRPr/>
          </a:p>
        </p:txBody>
      </p:sp>
      <p:sp>
        <p:nvSpPr>
          <p:cNvPr id="1429" name="Shape 1429"/>
          <p:cNvSpPr>
            <a:spLocks noGrp="1"/>
          </p:cNvSpPr>
          <p:nvPr>
            <p:ph type="body" sz="quarter" idx="1"/>
          </p:nvPr>
        </p:nvSpPr>
        <p:spPr>
          <a:prstGeom prst="rect">
            <a:avLst/>
          </a:prstGeom>
        </p:spPr>
        <p:txBody>
          <a:bodyPr/>
          <a:lstStyle/>
          <a:p>
            <a:r>
              <a:t>We actually get the typical alpha compositing math for the “over” operator here, exactly what’s used in most previous view synthesis work like multiplane images or neural volumes. </a:t>
            </a:r>
          </a:p>
          <a:p>
            <a:r>
              <a:t>And if you always use the same delta step size between all the points along the ray, alpha and sigma are interchangeable, and you can parametrize your volume in terms of either one. </a:t>
            </a:r>
          </a:p>
          <a:p>
            <a:r>
              <a:t>But if you want to take different size steps, you need to use sigma and correctly account for the distance between samples, else things will come out looking too opaque or too transparent.</a:t>
            </a: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2" name="Shape 1462"/>
          <p:cNvSpPr>
            <a:spLocks noGrp="1" noRot="1" noChangeAspect="1"/>
          </p:cNvSpPr>
          <p:nvPr>
            <p:ph type="sldImg"/>
          </p:nvPr>
        </p:nvSpPr>
        <p:spPr>
          <a:xfrm>
            <a:off x="381000" y="685800"/>
            <a:ext cx="6096000" cy="3429000"/>
          </a:xfrm>
          <a:prstGeom prst="rect">
            <a:avLst/>
          </a:prstGeom>
        </p:spPr>
        <p:txBody>
          <a:bodyPr/>
          <a:lstStyle/>
          <a:p>
            <a:endParaRPr/>
          </a:p>
        </p:txBody>
      </p:sp>
      <p:sp>
        <p:nvSpPr>
          <p:cNvPr id="1463" name="Shape 1463"/>
          <p:cNvSpPr>
            <a:spLocks noGrp="1"/>
          </p:cNvSpPr>
          <p:nvPr>
            <p:ph type="body" sz="quarter" idx="1"/>
          </p:nvPr>
        </p:nvSpPr>
        <p:spPr>
          <a:prstGeom prst="rect">
            <a:avLst/>
          </a:prstGeom>
        </p:spPr>
        <p:txBody>
          <a:bodyPr/>
          <a:lstStyle/>
          <a:p>
            <a:r>
              <a:t>So just to put all this on one page, this is how we estimate the color of a ray traversing a volume parametrised by color and volume density</a:t>
            </a: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2" name="Shape 1502"/>
          <p:cNvSpPr>
            <a:spLocks noGrp="1" noRot="1" noChangeAspect="1"/>
          </p:cNvSpPr>
          <p:nvPr>
            <p:ph type="sldImg"/>
          </p:nvPr>
        </p:nvSpPr>
        <p:spPr>
          <a:xfrm>
            <a:off x="381000" y="685800"/>
            <a:ext cx="6096000" cy="3429000"/>
          </a:xfrm>
          <a:prstGeom prst="rect">
            <a:avLst/>
          </a:prstGeom>
        </p:spPr>
        <p:txBody>
          <a:bodyPr/>
          <a:lstStyle/>
          <a:p>
            <a:endParaRPr/>
          </a:p>
        </p:txBody>
      </p:sp>
      <p:sp>
        <p:nvSpPr>
          <p:cNvPr id="1503" name="Shape 1503"/>
          <p:cNvSpPr>
            <a:spLocks noGrp="1"/>
          </p:cNvSpPr>
          <p:nvPr>
            <p:ph type="body" sz="quarter" idx="1"/>
          </p:nvPr>
        </p:nvSpPr>
        <p:spPr>
          <a:prstGeom prst="rect">
            <a:avLst/>
          </a:prstGeom>
        </p:spPr>
        <p:txBody>
          <a:bodyPr/>
          <a:lstStyle/>
          <a:p>
            <a:r>
              <a:t>If we go back and take a look at the expression for the accumulated color along each ray, the computation is trivially differentiable with respect to the color and volume density at each sample, c_i and sigma_i, and is therefore differentiable with respect to the parameters of the network that output those values</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8" name="Shape 298"/>
          <p:cNvSpPr>
            <a:spLocks noGrp="1" noRot="1" noChangeAspect="1"/>
          </p:cNvSpPr>
          <p:nvPr>
            <p:ph type="sldImg"/>
          </p:nvPr>
        </p:nvSpPr>
        <p:spPr>
          <a:xfrm>
            <a:off x="381000" y="685800"/>
            <a:ext cx="6096000" cy="3429000"/>
          </a:xfrm>
          <a:prstGeom prst="rect">
            <a:avLst/>
          </a:prstGeom>
        </p:spPr>
        <p:txBody>
          <a:bodyPr/>
          <a:lstStyle/>
          <a:p>
            <a:endParaRPr/>
          </a:p>
        </p:txBody>
      </p:sp>
      <p:sp>
        <p:nvSpPr>
          <p:cNvPr id="299" name="Shape 299"/>
          <p:cNvSpPr>
            <a:spLocks noGrp="1"/>
          </p:cNvSpPr>
          <p:nvPr>
            <p:ph type="body" sz="quarter" idx="1"/>
          </p:nvPr>
        </p:nvSpPr>
        <p:spPr>
          <a:prstGeom prst="rect">
            <a:avLst/>
          </a:prstGeom>
        </p:spPr>
        <p:txBody>
          <a:bodyPr/>
          <a:lstStyle/>
          <a:p>
            <a:r>
              <a:t>In typical graphics and computer vision, you have some given 3d points or geometry </a:t>
            </a: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D69965-2B21-71A8-79D6-50BF3F2614DF}"/>
            </a:ext>
          </a:extLst>
        </p:cNvPr>
        <p:cNvGrpSpPr/>
        <p:nvPr/>
      </p:nvGrpSpPr>
      <p:grpSpPr>
        <a:xfrm>
          <a:off x="0" y="0"/>
          <a:ext cx="0" cy="0"/>
          <a:chOff x="0" y="0"/>
          <a:chExt cx="0" cy="0"/>
        </a:xfrm>
      </p:grpSpPr>
      <p:sp>
        <p:nvSpPr>
          <p:cNvPr id="1502" name="Shape 1502">
            <a:extLst>
              <a:ext uri="{FF2B5EF4-FFF2-40B4-BE49-F238E27FC236}">
                <a16:creationId xmlns:a16="http://schemas.microsoft.com/office/drawing/2014/main" id="{C36322BD-F443-9CF0-8487-1A5A4F22EA65}"/>
              </a:ext>
            </a:extLst>
          </p:cNvPr>
          <p:cNvSpPr>
            <a:spLocks noGrp="1" noRot="1" noChangeAspect="1"/>
          </p:cNvSpPr>
          <p:nvPr>
            <p:ph type="sldImg"/>
          </p:nvPr>
        </p:nvSpPr>
        <p:spPr>
          <a:xfrm>
            <a:off x="381000" y="685800"/>
            <a:ext cx="6096000" cy="3429000"/>
          </a:xfrm>
          <a:prstGeom prst="rect">
            <a:avLst/>
          </a:prstGeom>
        </p:spPr>
        <p:txBody>
          <a:bodyPr/>
          <a:lstStyle/>
          <a:p>
            <a:endParaRPr/>
          </a:p>
        </p:txBody>
      </p:sp>
      <p:sp>
        <p:nvSpPr>
          <p:cNvPr id="1503" name="Shape 1503">
            <a:extLst>
              <a:ext uri="{FF2B5EF4-FFF2-40B4-BE49-F238E27FC236}">
                <a16:creationId xmlns:a16="http://schemas.microsoft.com/office/drawing/2014/main" id="{08D43D08-59BA-1D47-D869-18FA109F2467}"/>
              </a:ext>
            </a:extLst>
          </p:cNvPr>
          <p:cNvSpPr>
            <a:spLocks noGrp="1"/>
          </p:cNvSpPr>
          <p:nvPr>
            <p:ph type="body" sz="quarter" idx="1"/>
          </p:nvPr>
        </p:nvSpPr>
        <p:spPr>
          <a:prstGeom prst="rect">
            <a:avLst/>
          </a:prstGeom>
        </p:spPr>
        <p:txBody>
          <a:bodyPr/>
          <a:lstStyle/>
          <a:p>
            <a:r>
              <a:t>If we go back and take a look at the expression for the accumulated color along each ray, the computation is trivially differentiable with respect to the color and volume density at each sample, c_i and sigma_i, and is therefore differentiable with respect to the parameters of the network that output those values</a:t>
            </a:r>
          </a:p>
        </p:txBody>
      </p:sp>
    </p:spTree>
    <p:extLst>
      <p:ext uri="{BB962C8B-B14F-4D97-AF65-F5344CB8AC3E}">
        <p14:creationId xmlns:p14="http://schemas.microsoft.com/office/powerpoint/2010/main" val="300637838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 name="Shape 1566"/>
          <p:cNvSpPr>
            <a:spLocks noGrp="1" noRot="1" noChangeAspect="1"/>
          </p:cNvSpPr>
          <p:nvPr>
            <p:ph type="sldImg"/>
          </p:nvPr>
        </p:nvSpPr>
        <p:spPr>
          <a:xfrm>
            <a:off x="381000" y="685800"/>
            <a:ext cx="6096000" cy="3429000"/>
          </a:xfrm>
          <a:prstGeom prst="rect">
            <a:avLst/>
          </a:prstGeom>
        </p:spPr>
        <p:txBody>
          <a:bodyPr/>
          <a:lstStyle/>
          <a:p>
            <a:endParaRPr/>
          </a:p>
        </p:txBody>
      </p:sp>
      <p:sp>
        <p:nvSpPr>
          <p:cNvPr id="1567" name="Shape 1567"/>
          <p:cNvSpPr>
            <a:spLocks noGrp="1"/>
          </p:cNvSpPr>
          <p:nvPr>
            <p:ph type="body" sz="quarter" idx="1"/>
          </p:nvPr>
        </p:nvSpPr>
        <p:spPr>
          <a:prstGeom prst="rect">
            <a:avLst/>
          </a:prstGeom>
        </p:spPr>
        <p:txBody>
          <a:bodyPr/>
          <a:lstStyle/>
          <a:p>
            <a:r>
              <a:t>[INSERT COMPOSITNG EXAMPLES]</a:t>
            </a:r>
          </a:p>
          <a:p>
            <a:endParaRPr/>
          </a:p>
          <a:p>
            <a:r>
              <a:t>OG nerf ball</a:t>
            </a:r>
          </a:p>
          <a:p>
            <a:endParaRPr/>
          </a:p>
          <a:p>
            <a:r>
              <a:t>Fun dreamfusion guy</a:t>
            </a:r>
          </a:p>
          <a:p>
            <a:endParaRPr/>
          </a:p>
          <a:p>
            <a:r>
              <a:t>One of those nerfs that puts all the synthetic guys at a party together</a:t>
            </a: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4" name="Shape 1594"/>
          <p:cNvSpPr>
            <a:spLocks noGrp="1" noRot="1" noChangeAspect="1"/>
          </p:cNvSpPr>
          <p:nvPr>
            <p:ph type="sldImg"/>
          </p:nvPr>
        </p:nvSpPr>
        <p:spPr>
          <a:xfrm>
            <a:off x="381000" y="685800"/>
            <a:ext cx="6096000" cy="3429000"/>
          </a:xfrm>
          <a:prstGeom prst="rect">
            <a:avLst/>
          </a:prstGeom>
        </p:spPr>
        <p:txBody>
          <a:bodyPr/>
          <a:lstStyle/>
          <a:p>
            <a:endParaRPr/>
          </a:p>
        </p:txBody>
      </p:sp>
      <p:sp>
        <p:nvSpPr>
          <p:cNvPr id="1595" name="Shape 1595"/>
          <p:cNvSpPr>
            <a:spLocks noGrp="1"/>
          </p:cNvSpPr>
          <p:nvPr>
            <p:ph type="body" sz="quarter" idx="1"/>
          </p:nvPr>
        </p:nvSpPr>
        <p:spPr>
          <a:prstGeom prst="rect">
            <a:avLst/>
          </a:prstGeom>
        </p:spPr>
        <p:txBody>
          <a:bodyPr/>
          <a:lstStyle/>
          <a:p>
            <a:r>
              <a:t>It’s a function along a specific ray — underlying density is just 3d , but transmittance and thus this pdf distribution are higher dimensional. </a:t>
            </a: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9" name="Shape 1629"/>
          <p:cNvSpPr>
            <a:spLocks noGrp="1" noRot="1" noChangeAspect="1"/>
          </p:cNvSpPr>
          <p:nvPr>
            <p:ph type="sldImg"/>
          </p:nvPr>
        </p:nvSpPr>
        <p:spPr>
          <a:xfrm>
            <a:off x="381000" y="685800"/>
            <a:ext cx="6096000" cy="3429000"/>
          </a:xfrm>
          <a:prstGeom prst="rect">
            <a:avLst/>
          </a:prstGeom>
        </p:spPr>
        <p:txBody>
          <a:bodyPr/>
          <a:lstStyle/>
          <a:p>
            <a:endParaRPr/>
          </a:p>
        </p:txBody>
      </p:sp>
      <p:sp>
        <p:nvSpPr>
          <p:cNvPr id="1630" name="Shape 1630"/>
          <p:cNvSpPr>
            <a:spLocks noGrp="1"/>
          </p:cNvSpPr>
          <p:nvPr>
            <p:ph type="body" sz="quarter" idx="1"/>
          </p:nvPr>
        </p:nvSpPr>
        <p:spPr>
          <a:prstGeom prst="rect">
            <a:avLst/>
          </a:prstGeom>
        </p:spPr>
        <p:txBody>
          <a:bodyPr/>
          <a:lstStyle/>
          <a:p>
            <a:r>
              <a:t>[INSERT DEPTH MEAN AND MEDIAN EXAMPLES]</a:t>
            </a:r>
          </a:p>
          <a:p>
            <a:endParaRPr/>
          </a:p>
          <a:p>
            <a:r>
              <a:t>Just grab some from tensor board probably, gardenvase?</a:t>
            </a: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0" name="Shape 1640"/>
          <p:cNvSpPr>
            <a:spLocks noGrp="1" noRot="1" noChangeAspect="1"/>
          </p:cNvSpPr>
          <p:nvPr>
            <p:ph type="sldImg"/>
          </p:nvPr>
        </p:nvSpPr>
        <p:spPr>
          <a:xfrm>
            <a:off x="381000" y="685800"/>
            <a:ext cx="6096000" cy="3429000"/>
          </a:xfrm>
          <a:prstGeom prst="rect">
            <a:avLst/>
          </a:prstGeom>
        </p:spPr>
        <p:txBody>
          <a:bodyPr/>
          <a:lstStyle/>
          <a:p>
            <a:endParaRPr/>
          </a:p>
        </p:txBody>
      </p:sp>
      <p:sp>
        <p:nvSpPr>
          <p:cNvPr id="1641" name="Shape 1641"/>
          <p:cNvSpPr>
            <a:spLocks noGrp="1"/>
          </p:cNvSpPr>
          <p:nvPr>
            <p:ph type="body" sz="quarter" idx="1"/>
          </p:nvPr>
        </p:nvSpPr>
        <p:spPr>
          <a:prstGeom prst="rect">
            <a:avLst/>
          </a:prstGeom>
        </p:spPr>
        <p:txBody>
          <a:bodyPr/>
          <a:lstStyle/>
          <a:p>
            <a:r>
              <a:t>[INSERT DEPTH MEAN AND MEDIAN EXAMPLES]</a:t>
            </a:r>
          </a:p>
          <a:p>
            <a:endParaRPr/>
          </a:p>
          <a:p>
            <a:r>
              <a:t>Just grab some from tensor board probably, gardenvase?</a:t>
            </a: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6" name="Shape 1646"/>
          <p:cNvSpPr>
            <a:spLocks noGrp="1" noRot="1" noChangeAspect="1"/>
          </p:cNvSpPr>
          <p:nvPr>
            <p:ph type="sldImg"/>
          </p:nvPr>
        </p:nvSpPr>
        <p:spPr>
          <a:xfrm>
            <a:off x="381000" y="685800"/>
            <a:ext cx="6096000" cy="3429000"/>
          </a:xfrm>
          <a:prstGeom prst="rect">
            <a:avLst/>
          </a:prstGeom>
        </p:spPr>
        <p:txBody>
          <a:bodyPr/>
          <a:lstStyle/>
          <a:p>
            <a:endParaRPr/>
          </a:p>
        </p:txBody>
      </p:sp>
      <p:sp>
        <p:nvSpPr>
          <p:cNvPr id="1647" name="Shape 1647"/>
          <p:cNvSpPr>
            <a:spLocks noGrp="1"/>
          </p:cNvSpPr>
          <p:nvPr>
            <p:ph type="body" sz="quarter" idx="1"/>
          </p:nvPr>
        </p:nvSpPr>
        <p:spPr>
          <a:prstGeom prst="rect">
            <a:avLst/>
          </a:prstGeom>
        </p:spPr>
        <p:txBody>
          <a:bodyPr/>
          <a:lstStyle/>
          <a:p>
            <a:r>
              <a:t>Just Alpha composite any 3d quantity you want. If X lives in 3d…</a:t>
            </a: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4" name="Shape 1654"/>
          <p:cNvSpPr>
            <a:spLocks noGrp="1" noRot="1" noChangeAspect="1"/>
          </p:cNvSpPr>
          <p:nvPr>
            <p:ph type="sldImg"/>
          </p:nvPr>
        </p:nvSpPr>
        <p:spPr>
          <a:xfrm>
            <a:off x="381000" y="685800"/>
            <a:ext cx="6096000" cy="3429000"/>
          </a:xfrm>
          <a:prstGeom prst="rect">
            <a:avLst/>
          </a:prstGeom>
        </p:spPr>
        <p:txBody>
          <a:bodyPr/>
          <a:lstStyle/>
          <a:p>
            <a:endParaRPr/>
          </a:p>
        </p:txBody>
      </p:sp>
      <p:sp>
        <p:nvSpPr>
          <p:cNvPr id="1655" name="Shape 1655"/>
          <p:cNvSpPr>
            <a:spLocks noGrp="1"/>
          </p:cNvSpPr>
          <p:nvPr>
            <p:ph type="body" sz="quarter" idx="1"/>
          </p:nvPr>
        </p:nvSpPr>
        <p:spPr>
          <a:prstGeom prst="rect">
            <a:avLst/>
          </a:prstGeom>
        </p:spPr>
        <p:txBody>
          <a:bodyPr/>
          <a:lstStyle/>
          <a:p>
            <a:r>
              <a:t>Also Neural Feature Fusion Fields</a:t>
            </a: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1" name="Shape 1661"/>
          <p:cNvSpPr>
            <a:spLocks noGrp="1" noRot="1" noChangeAspect="1"/>
          </p:cNvSpPr>
          <p:nvPr>
            <p:ph type="sldImg"/>
          </p:nvPr>
        </p:nvSpPr>
        <p:spPr>
          <a:xfrm>
            <a:off x="381000" y="685800"/>
            <a:ext cx="6096000" cy="3429000"/>
          </a:xfrm>
          <a:prstGeom prst="rect">
            <a:avLst/>
          </a:prstGeom>
        </p:spPr>
        <p:txBody>
          <a:bodyPr/>
          <a:lstStyle/>
          <a:p>
            <a:endParaRPr/>
          </a:p>
        </p:txBody>
      </p:sp>
      <p:sp>
        <p:nvSpPr>
          <p:cNvPr id="1662" name="Shape 1662"/>
          <p:cNvSpPr>
            <a:spLocks noGrp="1"/>
          </p:cNvSpPr>
          <p:nvPr>
            <p:ph type="body" sz="quarter" idx="1"/>
          </p:nvPr>
        </p:nvSpPr>
        <p:spPr>
          <a:prstGeom prst="rect">
            <a:avLst/>
          </a:prstGeom>
        </p:spPr>
        <p:txBody>
          <a:bodyPr/>
          <a:lstStyle/>
          <a:p>
            <a:r>
              <a:t>Closer to the surface rendering I mentioned before</a:t>
            </a: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0" name="Shape 1670"/>
          <p:cNvSpPr>
            <a:spLocks noGrp="1" noRot="1" noChangeAspect="1"/>
          </p:cNvSpPr>
          <p:nvPr>
            <p:ph type="sldImg"/>
          </p:nvPr>
        </p:nvSpPr>
        <p:spPr>
          <a:xfrm>
            <a:off x="381000" y="685800"/>
            <a:ext cx="6096000" cy="3429000"/>
          </a:xfrm>
          <a:prstGeom prst="rect">
            <a:avLst/>
          </a:prstGeom>
        </p:spPr>
        <p:txBody>
          <a:bodyPr/>
          <a:lstStyle/>
          <a:p>
            <a:endParaRPr/>
          </a:p>
        </p:txBody>
      </p:sp>
      <p:sp>
        <p:nvSpPr>
          <p:cNvPr id="1671" name="Shape 1671"/>
          <p:cNvSpPr>
            <a:spLocks noGrp="1"/>
          </p:cNvSpPr>
          <p:nvPr>
            <p:ph type="body" sz="quarter" idx="1"/>
          </p:nvPr>
        </p:nvSpPr>
        <p:spPr>
          <a:prstGeom prst="rect">
            <a:avLst/>
          </a:prstGeom>
        </p:spPr>
        <p:txBody>
          <a:bodyPr/>
          <a:lstStyle/>
          <a:p>
            <a:r>
              <a:t>PRE nerf uses</a:t>
            </a: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 name="Shape 1679"/>
          <p:cNvSpPr>
            <a:spLocks noGrp="1" noRot="1" noChangeAspect="1"/>
          </p:cNvSpPr>
          <p:nvPr>
            <p:ph type="sldImg"/>
          </p:nvPr>
        </p:nvSpPr>
        <p:spPr>
          <a:xfrm>
            <a:off x="381000" y="685800"/>
            <a:ext cx="6096000" cy="3429000"/>
          </a:xfrm>
          <a:prstGeom prst="rect">
            <a:avLst/>
          </a:prstGeom>
        </p:spPr>
        <p:txBody>
          <a:bodyPr/>
          <a:lstStyle/>
          <a:p>
            <a:endParaRPr/>
          </a:p>
        </p:txBody>
      </p:sp>
      <p:sp>
        <p:nvSpPr>
          <p:cNvPr id="1680" name="Shape 1680"/>
          <p:cNvSpPr>
            <a:spLocks noGrp="1"/>
          </p:cNvSpPr>
          <p:nvPr>
            <p:ph type="body" sz="quarter" idx="1"/>
          </p:nvPr>
        </p:nvSpPr>
        <p:spPr>
          <a:prstGeom prst="rect">
            <a:avLst/>
          </a:prstGeom>
        </p:spPr>
        <p:txBody>
          <a:bodyPr/>
          <a:lstStyle/>
          <a:p>
            <a:r>
              <a:t>Probabilistic ray termination</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 name="Shape 319"/>
          <p:cNvSpPr>
            <a:spLocks noGrp="1" noRot="1" noChangeAspect="1"/>
          </p:cNvSpPr>
          <p:nvPr>
            <p:ph type="sldImg"/>
          </p:nvPr>
        </p:nvSpPr>
        <p:spPr>
          <a:xfrm>
            <a:off x="381000" y="685800"/>
            <a:ext cx="6096000" cy="3429000"/>
          </a:xfrm>
          <a:prstGeom prst="rect">
            <a:avLst/>
          </a:prstGeom>
        </p:spPr>
        <p:txBody>
          <a:bodyPr/>
          <a:lstStyle/>
          <a:p>
            <a:endParaRPr/>
          </a:p>
        </p:txBody>
      </p:sp>
      <p:sp>
        <p:nvSpPr>
          <p:cNvPr id="320" name="Shape 320"/>
          <p:cNvSpPr>
            <a:spLocks noGrp="1"/>
          </p:cNvSpPr>
          <p:nvPr>
            <p:ph type="body" sz="quarter" idx="1"/>
          </p:nvPr>
        </p:nvSpPr>
        <p:spPr>
          <a:prstGeom prst="rect">
            <a:avLst/>
          </a:prstGeom>
        </p:spPr>
        <p:txBody>
          <a:bodyPr/>
          <a:lstStyle/>
          <a:p>
            <a:r>
              <a:t>In inverse rendering </a:t>
            </a: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4" name="Shape 1694"/>
          <p:cNvSpPr>
            <a:spLocks noGrp="1" noRot="1" noChangeAspect="1"/>
          </p:cNvSpPr>
          <p:nvPr>
            <p:ph type="sldImg"/>
          </p:nvPr>
        </p:nvSpPr>
        <p:spPr>
          <a:xfrm>
            <a:off x="381000" y="685800"/>
            <a:ext cx="6096000" cy="3429000"/>
          </a:xfrm>
          <a:prstGeom prst="rect">
            <a:avLst/>
          </a:prstGeom>
        </p:spPr>
        <p:txBody>
          <a:bodyPr/>
          <a:lstStyle/>
          <a:p>
            <a:endParaRPr/>
          </a:p>
        </p:txBody>
      </p:sp>
      <p:sp>
        <p:nvSpPr>
          <p:cNvPr id="1695" name="Shape 1695"/>
          <p:cNvSpPr>
            <a:spLocks noGrp="1"/>
          </p:cNvSpPr>
          <p:nvPr>
            <p:ph type="body" sz="quarter" idx="1"/>
          </p:nvPr>
        </p:nvSpPr>
        <p:spPr>
          <a:prstGeom prst="rect">
            <a:avLst/>
          </a:prstGeom>
        </p:spPr>
        <p:txBody>
          <a:bodyPr/>
          <a:lstStyle/>
          <a:p>
            <a:r>
              <a:t>Currently, the most successful models for photorealistic view synthesis follow this strategy. These methods work very well if you can afford to make your 3d grid representation super high resolution, but can easily take up gigabytes of storage even for small scenes.</a:t>
            </a: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0947346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 name="Shape 337"/>
          <p:cNvSpPr>
            <a:spLocks noGrp="1" noRot="1" noChangeAspect="1"/>
          </p:cNvSpPr>
          <p:nvPr>
            <p:ph type="sldImg"/>
          </p:nvPr>
        </p:nvSpPr>
        <p:spPr>
          <a:xfrm>
            <a:off x="381000" y="685800"/>
            <a:ext cx="6096000" cy="3429000"/>
          </a:xfrm>
          <a:prstGeom prst="rect">
            <a:avLst/>
          </a:prstGeom>
        </p:spPr>
        <p:txBody>
          <a:bodyPr/>
          <a:lstStyle/>
          <a:p>
            <a:endParaRPr/>
          </a:p>
        </p:txBody>
      </p:sp>
      <p:sp>
        <p:nvSpPr>
          <p:cNvPr id="338" name="Shape 338"/>
          <p:cNvSpPr>
            <a:spLocks noGrp="1"/>
          </p:cNvSpPr>
          <p:nvPr>
            <p:ph type="body" sz="quarter" idx="1"/>
          </p:nvPr>
        </p:nvSpPr>
        <p:spPr>
          <a:prstGeom prst="rect">
            <a:avLst/>
          </a:prstGeom>
        </p:spPr>
        <p:txBody>
          <a:bodyPr/>
          <a:lstStyle/>
          <a:p>
            <a:r>
              <a:t>Note this is inverse?</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 name="Shape 686"/>
          <p:cNvSpPr>
            <a:spLocks noGrp="1" noRot="1" noChangeAspect="1"/>
          </p:cNvSpPr>
          <p:nvPr>
            <p:ph type="sldImg"/>
          </p:nvPr>
        </p:nvSpPr>
        <p:spPr>
          <a:xfrm>
            <a:off x="381000" y="685800"/>
            <a:ext cx="6096000" cy="3429000"/>
          </a:xfrm>
          <a:prstGeom prst="rect">
            <a:avLst/>
          </a:prstGeom>
        </p:spPr>
        <p:txBody>
          <a:bodyPr/>
          <a:lstStyle/>
          <a:p>
            <a:endParaRPr/>
          </a:p>
        </p:txBody>
      </p:sp>
      <p:sp>
        <p:nvSpPr>
          <p:cNvPr id="687" name="Shape 687"/>
          <p:cNvSpPr>
            <a:spLocks noGrp="1"/>
          </p:cNvSpPr>
          <p:nvPr>
            <p:ph type="body" sz="quarter" idx="1"/>
          </p:nvPr>
        </p:nvSpPr>
        <p:spPr>
          <a:prstGeom prst="rect">
            <a:avLst/>
          </a:prstGeom>
        </p:spPr>
        <p:txBody>
          <a:bodyPr/>
          <a:lstStyle/>
          <a:p>
            <a:r>
              <a:t>Many view synthesis datasets are captured with a single camera, allowing for per-camera extrinsic poses and a single shared set of intrinsic parameters.</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p:spTree>
      <p:nvGrpSpPr>
        <p:cNvPr id="1" name=""/>
        <p:cNvGrpSpPr/>
        <p:nvPr/>
      </p:nvGrpSpPr>
      <p:grpSpPr>
        <a:xfrm>
          <a:off x="0" y="0"/>
          <a:ext cx="0" cy="0"/>
          <a:chOff x="0" y="0"/>
          <a:chExt cx="0" cy="0"/>
        </a:xfrm>
      </p:grpSpPr>
      <p:sp>
        <p:nvSpPr>
          <p:cNvPr id="11" name="Title Text"/>
          <p:cNvSpPr txBox="1">
            <a:spLocks noGrp="1"/>
          </p:cNvSpPr>
          <p:nvPr>
            <p:ph type="title"/>
          </p:nvPr>
        </p:nvSpPr>
        <p:spPr>
          <a:xfrm>
            <a:off x="1778000" y="2298700"/>
            <a:ext cx="20828000" cy="4648200"/>
          </a:xfrm>
          <a:prstGeom prst="rect">
            <a:avLst/>
          </a:prstGeom>
        </p:spPr>
        <p:txBody>
          <a:bodyPr anchor="b"/>
          <a:lstStyle/>
          <a:p>
            <a:r>
              <a:t>Title Text</a:t>
            </a:r>
          </a:p>
        </p:txBody>
      </p:sp>
      <p:sp>
        <p:nvSpPr>
          <p:cNvPr id="12" name="Body Level One…"/>
          <p:cNvSpPr txBox="1">
            <a:spLocks noGrp="1"/>
          </p:cNvSpPr>
          <p:nvPr>
            <p:ph type="body" sz="quarter" idx="1"/>
          </p:nvPr>
        </p:nvSpPr>
        <p:spPr>
          <a:xfrm>
            <a:off x="1778000" y="7073900"/>
            <a:ext cx="20828000" cy="1587500"/>
          </a:xfrm>
          <a:prstGeom prst="rect">
            <a:avLst/>
          </a:prstGeom>
        </p:spPr>
        <p:txBody>
          <a:bodyPr anchor="t"/>
          <a:lstStyle>
            <a:lvl1pPr marL="0" indent="0" algn="ctr">
              <a:spcBef>
                <a:spcPts val="0"/>
              </a:spcBef>
              <a:buSzTx/>
              <a:buNone/>
              <a:defRPr sz="5400"/>
            </a:lvl1pPr>
            <a:lvl2pPr marL="0" indent="0" algn="ctr">
              <a:spcBef>
                <a:spcPts val="0"/>
              </a:spcBef>
              <a:buSzTx/>
              <a:buNone/>
              <a:defRPr sz="5400"/>
            </a:lvl2pPr>
            <a:lvl3pPr marL="0" indent="0" algn="ctr">
              <a:spcBef>
                <a:spcPts val="0"/>
              </a:spcBef>
              <a:buSzTx/>
              <a:buNone/>
              <a:defRPr sz="5400"/>
            </a:lvl3pPr>
            <a:lvl4pPr marL="0" indent="0" algn="ctr">
              <a:spcBef>
                <a:spcPts val="0"/>
              </a:spcBef>
              <a:buSzTx/>
              <a:buNone/>
              <a:defRPr sz="5400"/>
            </a:lvl4pPr>
            <a:lvl5pPr marL="0" indent="0" algn="ctr">
              <a:spcBef>
                <a:spcPts val="0"/>
              </a:spcBef>
              <a:buSzTx/>
              <a:buNone/>
              <a:defRPr sz="5400"/>
            </a:lvl5pPr>
          </a:lstStyle>
          <a:p>
            <a:r>
              <a:t>Body Level One</a:t>
            </a:r>
          </a:p>
          <a:p>
            <a:pPr lvl="1"/>
            <a:r>
              <a:t>Body Level Two</a:t>
            </a:r>
          </a:p>
          <a:p>
            <a:pPr lvl="2"/>
            <a:r>
              <a:t>Body Level Three</a:t>
            </a:r>
          </a:p>
          <a:p>
            <a:pPr lvl="3"/>
            <a:r>
              <a:t>Body Level Four</a:t>
            </a:r>
          </a:p>
          <a:p>
            <a:pPr lvl="4"/>
            <a:r>
              <a:t>Body Level Five</a:t>
            </a:r>
          </a:p>
        </p:txBody>
      </p:sp>
      <p:sp>
        <p:nvSpPr>
          <p:cNvPr id="1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Photo">
    <p:spTree>
      <p:nvGrpSpPr>
        <p:cNvPr id="1" name=""/>
        <p:cNvGrpSpPr/>
        <p:nvPr/>
      </p:nvGrpSpPr>
      <p:grpSpPr>
        <a:xfrm>
          <a:off x="0" y="0"/>
          <a:ext cx="0" cy="0"/>
          <a:chOff x="0" y="0"/>
          <a:chExt cx="0" cy="0"/>
        </a:xfrm>
      </p:grpSpPr>
      <p:sp>
        <p:nvSpPr>
          <p:cNvPr id="102" name="View of beach and sea from a grassy sand dune"/>
          <p:cNvSpPr>
            <a:spLocks noGrp="1"/>
          </p:cNvSpPr>
          <p:nvPr>
            <p:ph type="pic" idx="21"/>
          </p:nvPr>
        </p:nvSpPr>
        <p:spPr>
          <a:xfrm>
            <a:off x="-50800" y="-1270000"/>
            <a:ext cx="24485600" cy="16323734"/>
          </a:xfrm>
          <a:prstGeom prst="rect">
            <a:avLst/>
          </a:prstGeom>
        </p:spPr>
        <p:txBody>
          <a:bodyPr lIns="91439" tIns="45719" rIns="91439" bIns="45719" anchor="t">
            <a:noAutofit/>
          </a:bodyPr>
          <a:lstStyle/>
          <a:p>
            <a:endParaRPr/>
          </a:p>
        </p:txBody>
      </p:sp>
      <p:sp>
        <p:nvSpPr>
          <p:cNvPr id="10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1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
        <p:cNvGrpSpPr/>
        <p:nvPr/>
      </p:nvGrpSpPr>
      <p:grpSpPr>
        <a:xfrm>
          <a:off x="0" y="0"/>
          <a:ext cx="0" cy="0"/>
          <a:chOff x="0" y="0"/>
          <a:chExt cx="0" cy="0"/>
        </a:xfrm>
      </p:grpSpPr>
      <p:sp>
        <p:nvSpPr>
          <p:cNvPr id="117" name="Title Text"/>
          <p:cNvSpPr txBox="1">
            <a:spLocks noGrp="1"/>
          </p:cNvSpPr>
          <p:nvPr>
            <p:ph type="title"/>
          </p:nvPr>
        </p:nvSpPr>
        <p:spPr>
          <a:xfrm>
            <a:off x="831200" y="1186733"/>
            <a:ext cx="22721601" cy="1527201"/>
          </a:xfrm>
          <a:prstGeom prst="rect">
            <a:avLst/>
          </a:prstGeom>
        </p:spPr>
        <p:txBody>
          <a:bodyPr lIns="182849" tIns="182849" rIns="182849" bIns="182849" anchor="t"/>
          <a:lstStyle>
            <a:lvl1pPr algn="l" defTabSz="1828800">
              <a:lnSpc>
                <a:spcPct val="90000"/>
              </a:lnSpc>
              <a:defRPr sz="8800">
                <a:latin typeface="Roboto Light"/>
                <a:ea typeface="Roboto Light"/>
                <a:cs typeface="Roboto Light"/>
                <a:sym typeface="Roboto Light"/>
              </a:defRPr>
            </a:lvl1pPr>
          </a:lstStyle>
          <a:p>
            <a:r>
              <a:t>Title Text</a:t>
            </a:r>
          </a:p>
        </p:txBody>
      </p:sp>
      <p:sp>
        <p:nvSpPr>
          <p:cNvPr id="118" name="Body Level One…"/>
          <p:cNvSpPr txBox="1">
            <a:spLocks noGrp="1"/>
          </p:cNvSpPr>
          <p:nvPr>
            <p:ph type="body" idx="1"/>
          </p:nvPr>
        </p:nvSpPr>
        <p:spPr>
          <a:xfrm>
            <a:off x="831200" y="3073266"/>
            <a:ext cx="22721601" cy="9110400"/>
          </a:xfrm>
          <a:prstGeom prst="rect">
            <a:avLst/>
          </a:prstGeom>
        </p:spPr>
        <p:txBody>
          <a:bodyPr lIns="182849" tIns="182849" rIns="182849" bIns="182849" anchor="t"/>
          <a:lstStyle>
            <a:lvl1pPr marL="1066774" indent="-914378" defTabSz="1828800">
              <a:lnSpc>
                <a:spcPct val="90000"/>
              </a:lnSpc>
              <a:spcBef>
                <a:spcPts val="0"/>
              </a:spcBef>
              <a:buSzPts val="5600"/>
              <a:buFont typeface="Arial"/>
              <a:buChar char="●"/>
              <a:defRPr sz="5600">
                <a:latin typeface="Roboto"/>
                <a:ea typeface="Roboto"/>
                <a:cs typeface="Roboto"/>
                <a:sym typeface="Roboto"/>
              </a:defRPr>
            </a:lvl1pPr>
            <a:lvl2pPr marL="1783600" indent="-987753" defTabSz="1828800">
              <a:lnSpc>
                <a:spcPct val="90000"/>
              </a:lnSpc>
              <a:spcBef>
                <a:spcPts val="0"/>
              </a:spcBef>
              <a:buSzPts val="5600"/>
              <a:buFont typeface="Arial"/>
              <a:buChar char="○"/>
              <a:defRPr sz="5600">
                <a:latin typeface="Roboto"/>
                <a:ea typeface="Roboto"/>
                <a:cs typeface="Roboto"/>
                <a:sym typeface="Roboto"/>
              </a:defRPr>
            </a:lvl2pPr>
            <a:lvl3pPr marL="2590735" indent="-1185304" defTabSz="1828800">
              <a:lnSpc>
                <a:spcPct val="90000"/>
              </a:lnSpc>
              <a:spcBef>
                <a:spcPts val="0"/>
              </a:spcBef>
              <a:buSzPts val="5600"/>
              <a:buFont typeface="Arial"/>
              <a:buChar char="■"/>
              <a:defRPr sz="5600">
                <a:latin typeface="Roboto"/>
                <a:ea typeface="Roboto"/>
                <a:cs typeface="Roboto"/>
                <a:sym typeface="Roboto"/>
              </a:defRPr>
            </a:lvl3pPr>
            <a:lvl4pPr marL="3332020" indent="-1317004" defTabSz="1828800">
              <a:lnSpc>
                <a:spcPct val="90000"/>
              </a:lnSpc>
              <a:spcBef>
                <a:spcPts val="0"/>
              </a:spcBef>
              <a:buSzPts val="5600"/>
              <a:buFont typeface="Arial"/>
              <a:buChar char="●"/>
              <a:defRPr sz="5600">
                <a:latin typeface="Roboto"/>
                <a:ea typeface="Roboto"/>
                <a:cs typeface="Roboto"/>
                <a:sym typeface="Roboto"/>
              </a:defRPr>
            </a:lvl4pPr>
            <a:lvl5pPr marL="3941605" indent="-1317004" defTabSz="1828800">
              <a:lnSpc>
                <a:spcPct val="90000"/>
              </a:lnSpc>
              <a:spcBef>
                <a:spcPts val="0"/>
              </a:spcBef>
              <a:buSzPts val="5600"/>
              <a:buFont typeface="Arial"/>
              <a:buChar char="○"/>
              <a:defRPr sz="5600">
                <a:latin typeface="Roboto"/>
                <a:ea typeface="Roboto"/>
                <a:cs typeface="Roboto"/>
                <a:sym typeface="Roboto"/>
              </a:defRPr>
            </a:lvl5pPr>
          </a:lstStyle>
          <a:p>
            <a:r>
              <a:t>Body Level One</a:t>
            </a:r>
          </a:p>
          <a:p>
            <a:pPr lvl="1"/>
            <a:r>
              <a:t>Body Level Two</a:t>
            </a:r>
          </a:p>
          <a:p>
            <a:pPr lvl="2"/>
            <a:r>
              <a:t>Body Level Three</a:t>
            </a:r>
          </a:p>
          <a:p>
            <a:pPr lvl="3"/>
            <a:r>
              <a:t>Body Level Four</a:t>
            </a:r>
          </a:p>
          <a:p>
            <a:pPr lvl="4"/>
            <a:r>
              <a:t>Body Level Five</a:t>
            </a:r>
          </a:p>
        </p:txBody>
      </p:sp>
      <p:sp>
        <p:nvSpPr>
          <p:cNvPr id="119" name="Slide Number"/>
          <p:cNvSpPr txBox="1">
            <a:spLocks noGrp="1"/>
          </p:cNvSpPr>
          <p:nvPr>
            <p:ph type="sldNum" sz="quarter" idx="2"/>
          </p:nvPr>
        </p:nvSpPr>
        <p:spPr>
          <a:xfrm>
            <a:off x="23338992" y="12593045"/>
            <a:ext cx="717432" cy="734001"/>
          </a:xfrm>
          <a:prstGeom prst="rect">
            <a:avLst/>
          </a:prstGeom>
        </p:spPr>
        <p:txBody>
          <a:bodyPr lIns="182849" tIns="182849" rIns="182849" bIns="182849" anchor="ctr">
            <a:normAutofit/>
          </a:bodyPr>
          <a:lstStyle>
            <a:lvl1pPr algn="r" defTabSz="1828800">
              <a:defRPr>
                <a:solidFill>
                  <a:srgbClr val="888888"/>
                </a:solidFill>
                <a:latin typeface="Roboto"/>
                <a:ea typeface="Roboto"/>
                <a:cs typeface="Roboto"/>
                <a:sym typeface="Roboto"/>
              </a:defRPr>
            </a:lvl1pPr>
          </a:lstStyle>
          <a:p>
            <a:fld id="{86CB4B4D-7CA3-9044-876B-883B54F8677D}" type="slidenum">
              <a:t>‹#›</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Title &amp; Subtitle">
    <p:spTree>
      <p:nvGrpSpPr>
        <p:cNvPr id="1" name=""/>
        <p:cNvGrpSpPr/>
        <p:nvPr/>
      </p:nvGrpSpPr>
      <p:grpSpPr>
        <a:xfrm>
          <a:off x="0" y="0"/>
          <a:ext cx="0" cy="0"/>
          <a:chOff x="0" y="0"/>
          <a:chExt cx="0" cy="0"/>
        </a:xfrm>
      </p:grpSpPr>
      <p:sp>
        <p:nvSpPr>
          <p:cNvPr id="126" name="Title Text"/>
          <p:cNvSpPr txBox="1">
            <a:spLocks noGrp="1"/>
          </p:cNvSpPr>
          <p:nvPr>
            <p:ph type="title"/>
          </p:nvPr>
        </p:nvSpPr>
        <p:spPr>
          <a:xfrm>
            <a:off x="1778000" y="2298700"/>
            <a:ext cx="20828000" cy="4648200"/>
          </a:xfrm>
          <a:prstGeom prst="rect">
            <a:avLst/>
          </a:prstGeom>
        </p:spPr>
        <p:txBody>
          <a:bodyPr anchor="b"/>
          <a:lstStyle>
            <a:lvl1pPr>
              <a:defRPr sz="14000">
                <a:latin typeface="Avenir Medium"/>
                <a:ea typeface="Avenir Medium"/>
                <a:cs typeface="Avenir Medium"/>
                <a:sym typeface="Avenir Medium"/>
              </a:defRPr>
            </a:lvl1pPr>
          </a:lstStyle>
          <a:p>
            <a:r>
              <a:t>Title Text</a:t>
            </a:r>
          </a:p>
        </p:txBody>
      </p:sp>
      <p:sp>
        <p:nvSpPr>
          <p:cNvPr id="127" name="Body Level One…"/>
          <p:cNvSpPr txBox="1">
            <a:spLocks noGrp="1"/>
          </p:cNvSpPr>
          <p:nvPr>
            <p:ph type="body" sz="quarter" idx="1"/>
          </p:nvPr>
        </p:nvSpPr>
        <p:spPr>
          <a:xfrm>
            <a:off x="1778000" y="7073900"/>
            <a:ext cx="20828000" cy="3201091"/>
          </a:xfrm>
          <a:prstGeom prst="rect">
            <a:avLst/>
          </a:prstGeom>
        </p:spPr>
        <p:txBody>
          <a:bodyPr anchor="t"/>
          <a:lstStyle>
            <a:lvl1pPr marL="0" indent="0" algn="ctr">
              <a:spcBef>
                <a:spcPts val="0"/>
              </a:spcBef>
              <a:buSzTx/>
              <a:buNone/>
              <a:defRPr sz="8000">
                <a:latin typeface="Avenir Book"/>
                <a:ea typeface="Avenir Book"/>
                <a:cs typeface="Avenir Book"/>
                <a:sym typeface="Avenir Book"/>
              </a:defRPr>
            </a:lvl1pPr>
            <a:lvl2pPr marL="0" indent="0" algn="ctr">
              <a:spcBef>
                <a:spcPts val="0"/>
              </a:spcBef>
              <a:buSzTx/>
              <a:buNone/>
              <a:defRPr sz="8000">
                <a:latin typeface="Avenir Book"/>
                <a:ea typeface="Avenir Book"/>
                <a:cs typeface="Avenir Book"/>
                <a:sym typeface="Avenir Book"/>
              </a:defRPr>
            </a:lvl2pPr>
            <a:lvl3pPr marL="0" indent="0" algn="ctr">
              <a:spcBef>
                <a:spcPts val="0"/>
              </a:spcBef>
              <a:buSzTx/>
              <a:buNone/>
              <a:defRPr sz="8000">
                <a:latin typeface="Avenir Book"/>
                <a:ea typeface="Avenir Book"/>
                <a:cs typeface="Avenir Book"/>
                <a:sym typeface="Avenir Book"/>
              </a:defRPr>
            </a:lvl3pPr>
            <a:lvl4pPr marL="0" indent="0" algn="ctr">
              <a:spcBef>
                <a:spcPts val="0"/>
              </a:spcBef>
              <a:buSzTx/>
              <a:buNone/>
              <a:defRPr sz="8000">
                <a:latin typeface="Avenir Book"/>
                <a:ea typeface="Avenir Book"/>
                <a:cs typeface="Avenir Book"/>
                <a:sym typeface="Avenir Book"/>
              </a:defRPr>
            </a:lvl4pPr>
            <a:lvl5pPr marL="0" indent="0" algn="ctr">
              <a:spcBef>
                <a:spcPts val="0"/>
              </a:spcBef>
              <a:buSzTx/>
              <a:buNone/>
              <a:defRPr sz="8000">
                <a:latin typeface="Avenir Book"/>
                <a:ea typeface="Avenir Book"/>
                <a:cs typeface="Avenir Book"/>
                <a:sym typeface="Avenir Book"/>
              </a:defRPr>
            </a:lvl5pPr>
          </a:lstStyle>
          <a:p>
            <a:r>
              <a:t>Body Level One</a:t>
            </a:r>
          </a:p>
          <a:p>
            <a:pPr lvl="1"/>
            <a:r>
              <a:t>Body Level Two</a:t>
            </a:r>
          </a:p>
          <a:p>
            <a:pPr lvl="2"/>
            <a:r>
              <a:t>Body Level Three</a:t>
            </a:r>
          </a:p>
          <a:p>
            <a:pPr lvl="3"/>
            <a:r>
              <a:t>Body Level Four</a:t>
            </a:r>
          </a:p>
          <a:p>
            <a:pPr lvl="4"/>
            <a:r>
              <a:t>Body Level Five</a:t>
            </a:r>
          </a:p>
        </p:txBody>
      </p:sp>
      <p:sp>
        <p:nvSpPr>
          <p:cNvPr id="128" name="Slide Number"/>
          <p:cNvSpPr txBox="1">
            <a:spLocks noGrp="1"/>
          </p:cNvSpPr>
          <p:nvPr>
            <p:ph type="sldNum" sz="quarter" idx="2"/>
          </p:nvPr>
        </p:nvSpPr>
        <p:spPr>
          <a:xfrm>
            <a:off x="11959031" y="13081000"/>
            <a:ext cx="453238" cy="461059"/>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Title - Top">
    <p:spTree>
      <p:nvGrpSpPr>
        <p:cNvPr id="1" name=""/>
        <p:cNvGrpSpPr/>
        <p:nvPr/>
      </p:nvGrpSpPr>
      <p:grpSpPr>
        <a:xfrm>
          <a:off x="0" y="0"/>
          <a:ext cx="0" cy="0"/>
          <a:chOff x="0" y="0"/>
          <a:chExt cx="0" cy="0"/>
        </a:xfrm>
      </p:grpSpPr>
      <p:sp>
        <p:nvSpPr>
          <p:cNvPr id="135" name="Title Text"/>
          <p:cNvSpPr txBox="1">
            <a:spLocks noGrp="1"/>
          </p:cNvSpPr>
          <p:nvPr>
            <p:ph type="title"/>
          </p:nvPr>
        </p:nvSpPr>
        <p:spPr>
          <a:xfrm>
            <a:off x="1689100" y="101600"/>
            <a:ext cx="21005800" cy="2286000"/>
          </a:xfrm>
          <a:prstGeom prst="rect">
            <a:avLst/>
          </a:prstGeom>
        </p:spPr>
        <p:txBody>
          <a:bodyPr/>
          <a:lstStyle>
            <a:lvl1pPr>
              <a:defRPr sz="8000">
                <a:latin typeface="Avenir Roman"/>
                <a:ea typeface="Avenir Roman"/>
                <a:cs typeface="Avenir Roman"/>
                <a:sym typeface="Avenir Roman"/>
              </a:defRPr>
            </a:lvl1pPr>
          </a:lstStyle>
          <a:p>
            <a:r>
              <a:t>Title Text</a:t>
            </a:r>
          </a:p>
        </p:txBody>
      </p:sp>
      <p:sp>
        <p:nvSpPr>
          <p:cNvPr id="136" name="Slide Number"/>
          <p:cNvSpPr txBox="1">
            <a:spLocks noGrp="1"/>
          </p:cNvSpPr>
          <p:nvPr>
            <p:ph type="sldNum" sz="quarter" idx="2"/>
          </p:nvPr>
        </p:nvSpPr>
        <p:spPr>
          <a:xfrm>
            <a:off x="11959031" y="13081000"/>
            <a:ext cx="453238" cy="461059"/>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143" name="Title Text"/>
          <p:cNvSpPr txBox="1">
            <a:spLocks noGrp="1"/>
          </p:cNvSpPr>
          <p:nvPr>
            <p:ph type="title"/>
          </p:nvPr>
        </p:nvSpPr>
        <p:spPr>
          <a:xfrm>
            <a:off x="1689100" y="101600"/>
            <a:ext cx="21005800" cy="2286000"/>
          </a:xfrm>
          <a:prstGeom prst="rect">
            <a:avLst/>
          </a:prstGeom>
        </p:spPr>
        <p:txBody>
          <a:bodyPr/>
          <a:lstStyle>
            <a:lvl1pPr>
              <a:defRPr sz="8000">
                <a:latin typeface="Avenir Roman"/>
                <a:ea typeface="Avenir Roman"/>
                <a:cs typeface="Avenir Roman"/>
                <a:sym typeface="Avenir Roman"/>
              </a:defRPr>
            </a:lvl1pPr>
          </a:lstStyle>
          <a:p>
            <a:r>
              <a:t>Title Text</a:t>
            </a:r>
          </a:p>
        </p:txBody>
      </p:sp>
      <p:sp>
        <p:nvSpPr>
          <p:cNvPr id="144" name="Body Level One…"/>
          <p:cNvSpPr txBox="1">
            <a:spLocks noGrp="1"/>
          </p:cNvSpPr>
          <p:nvPr>
            <p:ph type="body" idx="1"/>
          </p:nvPr>
        </p:nvSpPr>
        <p:spPr>
          <a:prstGeom prst="rect">
            <a:avLst/>
          </a:prstGeom>
        </p:spPr>
        <p:txBody>
          <a:bodyPr/>
          <a:lstStyle>
            <a:lvl1pPr>
              <a:buChar char="‣"/>
              <a:defRPr sz="4800">
                <a:latin typeface="Avenir Book"/>
                <a:ea typeface="Avenir Book"/>
                <a:cs typeface="Avenir Book"/>
                <a:sym typeface="Avenir Book"/>
              </a:defRPr>
            </a:lvl1pPr>
            <a:lvl2pPr>
              <a:buChar char="‣"/>
              <a:defRPr sz="4800">
                <a:latin typeface="Avenir Book"/>
                <a:ea typeface="Avenir Book"/>
                <a:cs typeface="Avenir Book"/>
                <a:sym typeface="Avenir Book"/>
              </a:defRPr>
            </a:lvl2pPr>
            <a:lvl3pPr>
              <a:buChar char="‣"/>
              <a:defRPr sz="4800">
                <a:latin typeface="Avenir Book"/>
                <a:ea typeface="Avenir Book"/>
                <a:cs typeface="Avenir Book"/>
                <a:sym typeface="Avenir Book"/>
              </a:defRPr>
            </a:lvl3pPr>
            <a:lvl4pPr>
              <a:buChar char="‣"/>
              <a:defRPr sz="4800">
                <a:latin typeface="Avenir Book"/>
                <a:ea typeface="Avenir Book"/>
                <a:cs typeface="Avenir Book"/>
                <a:sym typeface="Avenir Book"/>
              </a:defRPr>
            </a:lvl4pPr>
            <a:lvl5pPr>
              <a:buChar char="‣"/>
              <a:defRPr sz="4800">
                <a:latin typeface="Avenir Book"/>
                <a:ea typeface="Avenir Book"/>
                <a:cs typeface="Avenir Book"/>
                <a:sym typeface="Avenir Book"/>
              </a:defRPr>
            </a:lvl5pPr>
          </a:lstStyle>
          <a:p>
            <a:r>
              <a:t>Body Level One</a:t>
            </a:r>
          </a:p>
          <a:p>
            <a:pPr lvl="1"/>
            <a:r>
              <a:t>Body Level Two</a:t>
            </a:r>
          </a:p>
          <a:p>
            <a:pPr lvl="2"/>
            <a:r>
              <a:t>Body Level Three</a:t>
            </a:r>
          </a:p>
          <a:p>
            <a:pPr lvl="3"/>
            <a:r>
              <a:t>Body Level Four</a:t>
            </a:r>
          </a:p>
          <a:p>
            <a:pPr lvl="4"/>
            <a:r>
              <a:t>Body Level Five</a:t>
            </a:r>
          </a:p>
        </p:txBody>
      </p:sp>
      <p:sp>
        <p:nvSpPr>
          <p:cNvPr id="145" name="Slide Number"/>
          <p:cNvSpPr txBox="1">
            <a:spLocks noGrp="1"/>
          </p:cNvSpPr>
          <p:nvPr>
            <p:ph type="sldNum" sz="quarter" idx="2"/>
          </p:nvPr>
        </p:nvSpPr>
        <p:spPr>
          <a:xfrm>
            <a:off x="11959031" y="13081000"/>
            <a:ext cx="453238" cy="461059"/>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sp>
        <p:nvSpPr>
          <p:cNvPr id="152" name="Line 7"/>
          <p:cNvSpPr/>
          <p:nvPr/>
        </p:nvSpPr>
        <p:spPr>
          <a:xfrm>
            <a:off x="4419600" y="1676400"/>
            <a:ext cx="15544800" cy="0"/>
          </a:xfrm>
          <a:prstGeom prst="line">
            <a:avLst/>
          </a:prstGeom>
          <a:ln w="76200">
            <a:solidFill>
              <a:srgbClr val="000000"/>
            </a:solidFill>
          </a:ln>
        </p:spPr>
        <p:txBody>
          <a:bodyPr tIns="91439" bIns="91439"/>
          <a:lstStyle/>
          <a:p>
            <a:pPr algn="l" defTabSz="1828800">
              <a:defRPr sz="3600" b="0">
                <a:latin typeface="Calibri"/>
                <a:ea typeface="Calibri"/>
                <a:cs typeface="Calibri"/>
                <a:sym typeface="Calibri"/>
              </a:defRPr>
            </a:pPr>
            <a:endParaRPr/>
          </a:p>
        </p:txBody>
      </p:sp>
      <p:sp>
        <p:nvSpPr>
          <p:cNvPr id="153" name="Title Text"/>
          <p:cNvSpPr txBox="1">
            <a:spLocks noGrp="1"/>
          </p:cNvSpPr>
          <p:nvPr>
            <p:ph type="title"/>
          </p:nvPr>
        </p:nvSpPr>
        <p:spPr>
          <a:xfrm>
            <a:off x="4419600" y="152400"/>
            <a:ext cx="15544800" cy="1676400"/>
          </a:xfrm>
          <a:prstGeom prst="rect">
            <a:avLst/>
          </a:prstGeom>
        </p:spPr>
        <p:txBody>
          <a:bodyPr lIns="91439" tIns="91439" rIns="91439" bIns="91439"/>
          <a:lstStyle>
            <a:lvl1pPr algn="l" defTabSz="1828800">
              <a:defRPr sz="6800">
                <a:latin typeface="Arial"/>
                <a:ea typeface="Arial"/>
                <a:cs typeface="Arial"/>
                <a:sym typeface="Arial"/>
              </a:defRPr>
            </a:lvl1pPr>
          </a:lstStyle>
          <a:p>
            <a:r>
              <a:t>Title Text</a:t>
            </a:r>
          </a:p>
        </p:txBody>
      </p:sp>
      <p:sp>
        <p:nvSpPr>
          <p:cNvPr id="154" name="Body Level One…"/>
          <p:cNvSpPr txBox="1">
            <a:spLocks noGrp="1"/>
          </p:cNvSpPr>
          <p:nvPr>
            <p:ph type="body" idx="1"/>
          </p:nvPr>
        </p:nvSpPr>
        <p:spPr>
          <a:xfrm>
            <a:off x="4419600" y="1828800"/>
            <a:ext cx="15544800" cy="10515600"/>
          </a:xfrm>
          <a:prstGeom prst="rect">
            <a:avLst/>
          </a:prstGeom>
        </p:spPr>
        <p:txBody>
          <a:bodyPr lIns="91439" tIns="91439" rIns="91439" bIns="91439" anchor="t"/>
          <a:lstStyle>
            <a:lvl1pPr marL="685800" indent="-685800" defTabSz="1828800">
              <a:spcBef>
                <a:spcPts val="1300"/>
              </a:spcBef>
              <a:buSzTx/>
              <a:buNone/>
              <a:defRPr sz="5600">
                <a:latin typeface="Arial"/>
                <a:ea typeface="Arial"/>
                <a:cs typeface="Arial"/>
                <a:sym typeface="Arial"/>
              </a:defRPr>
            </a:lvl1pPr>
            <a:lvl2pPr marL="1257300" indent="-800100" defTabSz="1828800">
              <a:spcBef>
                <a:spcPts val="1300"/>
              </a:spcBef>
              <a:buSzPct val="100000"/>
              <a:defRPr sz="5600">
                <a:latin typeface="Arial"/>
                <a:ea typeface="Arial"/>
                <a:cs typeface="Arial"/>
                <a:sym typeface="Arial"/>
              </a:defRPr>
            </a:lvl2pPr>
            <a:lvl3pPr marL="1625600" indent="-711200" defTabSz="1828800">
              <a:spcBef>
                <a:spcPts val="1300"/>
              </a:spcBef>
              <a:buSzPct val="100000"/>
              <a:buChar char="–"/>
              <a:defRPr sz="5600">
                <a:latin typeface="Arial"/>
                <a:ea typeface="Arial"/>
                <a:cs typeface="Arial"/>
                <a:sym typeface="Arial"/>
              </a:defRPr>
            </a:lvl3pPr>
            <a:lvl4pPr marL="2171700" indent="-800100" defTabSz="1828800">
              <a:spcBef>
                <a:spcPts val="1300"/>
              </a:spcBef>
              <a:buSzPct val="100000"/>
              <a:buChar char="»"/>
              <a:defRPr sz="5600">
                <a:latin typeface="Arial"/>
                <a:ea typeface="Arial"/>
                <a:cs typeface="Arial"/>
                <a:sym typeface="Arial"/>
              </a:defRPr>
            </a:lvl4pPr>
            <a:lvl5pPr marL="2743200" indent="-914400" defTabSz="1828800">
              <a:spcBef>
                <a:spcPts val="1300"/>
              </a:spcBef>
              <a:buSzPct val="100000"/>
              <a:buChar char="»"/>
              <a:defRPr sz="5600">
                <a:latin typeface="Arial"/>
                <a:ea typeface="Arial"/>
                <a:cs typeface="Arial"/>
                <a:sym typeface="Arial"/>
              </a:defRPr>
            </a:lvl5pPr>
          </a:lstStyle>
          <a:p>
            <a:r>
              <a:t>Body Level One</a:t>
            </a:r>
          </a:p>
          <a:p>
            <a:pPr lvl="1"/>
            <a:r>
              <a:t>Body Level Two</a:t>
            </a:r>
          </a:p>
          <a:p>
            <a:pPr lvl="2"/>
            <a:r>
              <a:t>Body Level Three</a:t>
            </a:r>
          </a:p>
          <a:p>
            <a:pPr lvl="3"/>
            <a:r>
              <a:t>Body Level Four</a:t>
            </a:r>
          </a:p>
          <a:p>
            <a:pPr lvl="4"/>
            <a:r>
              <a:t>Body Level Five</a:t>
            </a:r>
          </a:p>
        </p:txBody>
      </p:sp>
      <p:sp>
        <p:nvSpPr>
          <p:cNvPr id="155" name="Slide Number"/>
          <p:cNvSpPr txBox="1">
            <a:spLocks noGrp="1"/>
          </p:cNvSpPr>
          <p:nvPr>
            <p:ph type="sldNum" sz="quarter" idx="2"/>
          </p:nvPr>
        </p:nvSpPr>
        <p:spPr>
          <a:xfrm>
            <a:off x="19413220" y="12496800"/>
            <a:ext cx="551181" cy="574174"/>
          </a:xfrm>
          <a:prstGeom prst="rect">
            <a:avLst/>
          </a:prstGeom>
        </p:spPr>
        <p:txBody>
          <a:bodyPr lIns="91439" tIns="91439" rIns="91439" bIns="91439"/>
          <a:lstStyle>
            <a:lvl1pPr algn="r" defTabSz="1828800">
              <a:defRPr sz="2800">
                <a:latin typeface="Times New Roman"/>
                <a:ea typeface="Times New Roman"/>
                <a:cs typeface="Times New Roman"/>
                <a:sym typeface="Times New Roman"/>
              </a:defRPr>
            </a:lvl1pPr>
          </a:lstStyle>
          <a:p>
            <a:fld id="{86CB4B4D-7CA3-9044-876B-883B54F8677D}" type="slidenum">
              <a:t>‹#›</a:t>
            </a:fld>
            <a:endParaRPr/>
          </a:p>
        </p:txBody>
      </p:sp>
    </p:spTree>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372492" y="599842"/>
            <a:ext cx="11639013" cy="1738181"/>
          </a:xfrm>
          <a:prstGeom prst="rect">
            <a:avLst/>
          </a:prstGeom>
        </p:spPr>
        <p:txBody>
          <a:bodyPr wrap="square" lIns="0" tIns="0" rIns="0" bIns="0">
            <a:spAutoFit/>
          </a:bodyPr>
          <a:lstStyle>
            <a:lvl1pPr>
              <a:defRPr sz="11158" b="0" i="0">
                <a:solidFill>
                  <a:schemeClr val="tx1"/>
                </a:solidFill>
                <a:latin typeface="Arial"/>
                <a:cs typeface="Arial"/>
              </a:defRPr>
            </a:lvl1pPr>
          </a:lstStyle>
          <a:p>
            <a:endParaRPr/>
          </a:p>
        </p:txBody>
      </p:sp>
      <p:sp>
        <p:nvSpPr>
          <p:cNvPr id="3" name="Holder 3"/>
          <p:cNvSpPr>
            <a:spLocks noGrp="1"/>
          </p:cNvSpPr>
          <p:nvPr>
            <p:ph type="subTitle" idx="4"/>
          </p:nvPr>
        </p:nvSpPr>
        <p:spPr>
          <a:xfrm>
            <a:off x="3657600" y="7680961"/>
            <a:ext cx="17068800" cy="811889"/>
          </a:xfrm>
          <a:prstGeom prst="rect">
            <a:avLst/>
          </a:prstGeom>
        </p:spPr>
        <p:txBody>
          <a:bodyPr wrap="square" lIns="0" tIns="0" rIns="0" bIns="0">
            <a:spAutoFit/>
          </a:bodyPr>
          <a:lstStyle>
            <a:lvl1pPr>
              <a:defRPr sz="5276"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4/15/2026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74673577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375700" y="363385"/>
            <a:ext cx="23632601" cy="1717073"/>
          </a:xfrm>
        </p:spPr>
        <p:txBody>
          <a:bodyPr lIns="0" tIns="0" rIns="0" bIns="0"/>
          <a:lstStyle>
            <a:lvl1pPr>
              <a:defRPr sz="11158" b="0" i="0">
                <a:solidFill>
                  <a:schemeClr val="tx1"/>
                </a:solidFill>
                <a:latin typeface="Arial"/>
                <a:cs typeface="Arial"/>
              </a:defRPr>
            </a:lvl1pPr>
          </a:lstStyle>
          <a:p>
            <a:endParaRPr/>
          </a:p>
        </p:txBody>
      </p:sp>
      <p:sp>
        <p:nvSpPr>
          <p:cNvPr id="3" name="Holder 3"/>
          <p:cNvSpPr>
            <a:spLocks noGrp="1"/>
          </p:cNvSpPr>
          <p:nvPr>
            <p:ph type="body" idx="1"/>
          </p:nvPr>
        </p:nvSpPr>
        <p:spPr>
          <a:xfrm>
            <a:off x="1724496" y="2688327"/>
            <a:ext cx="15440633" cy="811889"/>
          </a:xfrm>
        </p:spPr>
        <p:txBody>
          <a:bodyPr lIns="0" tIns="0" rIns="0" bIns="0"/>
          <a:lstStyle>
            <a:lvl1pPr>
              <a:defRPr sz="5276"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4/15/2026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6902858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375700" y="363385"/>
            <a:ext cx="23632601" cy="1717073"/>
          </a:xfrm>
        </p:spPr>
        <p:txBody>
          <a:bodyPr lIns="0" tIns="0" rIns="0" bIns="0"/>
          <a:lstStyle>
            <a:lvl1pPr>
              <a:defRPr sz="11158" b="0" i="0">
                <a:solidFill>
                  <a:schemeClr val="tx1"/>
                </a:solidFill>
                <a:latin typeface="Arial"/>
                <a:cs typeface="Arial"/>
              </a:defRPr>
            </a:lvl1pPr>
          </a:lstStyle>
          <a:p>
            <a:endParaRPr/>
          </a:p>
        </p:txBody>
      </p:sp>
      <p:sp>
        <p:nvSpPr>
          <p:cNvPr id="3" name="Holder 3"/>
          <p:cNvSpPr>
            <a:spLocks noGrp="1"/>
          </p:cNvSpPr>
          <p:nvPr>
            <p:ph sz="half" idx="2"/>
          </p:nvPr>
        </p:nvSpPr>
        <p:spPr>
          <a:xfrm>
            <a:off x="1219200" y="3154680"/>
            <a:ext cx="10607041" cy="66941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12557759" y="3154680"/>
            <a:ext cx="10607041" cy="66941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4/15/2026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9036063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Photo - Horizontal">
    <p:spTree>
      <p:nvGrpSpPr>
        <p:cNvPr id="1" name=""/>
        <p:cNvGrpSpPr/>
        <p:nvPr/>
      </p:nvGrpSpPr>
      <p:grpSpPr>
        <a:xfrm>
          <a:off x="0" y="0"/>
          <a:ext cx="0" cy="0"/>
          <a:chOff x="0" y="0"/>
          <a:chExt cx="0" cy="0"/>
        </a:xfrm>
      </p:grpSpPr>
      <p:sp>
        <p:nvSpPr>
          <p:cNvPr id="20" name="View of beach and sea from a grassy sand dune"/>
          <p:cNvSpPr>
            <a:spLocks noGrp="1"/>
          </p:cNvSpPr>
          <p:nvPr>
            <p:ph type="pic" idx="21"/>
          </p:nvPr>
        </p:nvSpPr>
        <p:spPr>
          <a:xfrm>
            <a:off x="3125968" y="-393700"/>
            <a:ext cx="18135601" cy="12090400"/>
          </a:xfrm>
          <a:prstGeom prst="rect">
            <a:avLst/>
          </a:prstGeom>
        </p:spPr>
        <p:txBody>
          <a:bodyPr lIns="91439" tIns="45719" rIns="91439" bIns="45719" anchor="t">
            <a:noAutofit/>
          </a:bodyPr>
          <a:lstStyle/>
          <a:p>
            <a:endParaRPr/>
          </a:p>
        </p:txBody>
      </p:sp>
      <p:sp>
        <p:nvSpPr>
          <p:cNvPr id="21" name="Title Text"/>
          <p:cNvSpPr txBox="1">
            <a:spLocks noGrp="1"/>
          </p:cNvSpPr>
          <p:nvPr>
            <p:ph type="title"/>
          </p:nvPr>
        </p:nvSpPr>
        <p:spPr>
          <a:xfrm>
            <a:off x="635000" y="9512300"/>
            <a:ext cx="23114000" cy="2006600"/>
          </a:xfrm>
          <a:prstGeom prst="rect">
            <a:avLst/>
          </a:prstGeom>
        </p:spPr>
        <p:txBody>
          <a:bodyPr anchor="b"/>
          <a:lstStyle/>
          <a:p>
            <a:r>
              <a:t>Title Text</a:t>
            </a:r>
          </a:p>
        </p:txBody>
      </p:sp>
      <p:sp>
        <p:nvSpPr>
          <p:cNvPr id="22" name="Body Level One…"/>
          <p:cNvSpPr txBox="1">
            <a:spLocks noGrp="1"/>
          </p:cNvSpPr>
          <p:nvPr>
            <p:ph type="body" sz="quarter" idx="1"/>
          </p:nvPr>
        </p:nvSpPr>
        <p:spPr>
          <a:xfrm>
            <a:off x="635000" y="11442700"/>
            <a:ext cx="23114000" cy="1587500"/>
          </a:xfrm>
          <a:prstGeom prst="rect">
            <a:avLst/>
          </a:prstGeom>
        </p:spPr>
        <p:txBody>
          <a:bodyPr anchor="t"/>
          <a:lstStyle>
            <a:lvl1pPr marL="0" indent="0" algn="ctr">
              <a:spcBef>
                <a:spcPts val="0"/>
              </a:spcBef>
              <a:buSzTx/>
              <a:buNone/>
              <a:defRPr sz="5400"/>
            </a:lvl1pPr>
            <a:lvl2pPr marL="0" indent="0" algn="ctr">
              <a:spcBef>
                <a:spcPts val="0"/>
              </a:spcBef>
              <a:buSzTx/>
              <a:buNone/>
              <a:defRPr sz="5400"/>
            </a:lvl2pPr>
            <a:lvl3pPr marL="0" indent="0" algn="ctr">
              <a:spcBef>
                <a:spcPts val="0"/>
              </a:spcBef>
              <a:buSzTx/>
              <a:buNone/>
              <a:defRPr sz="5400"/>
            </a:lvl3pPr>
            <a:lvl4pPr marL="0" indent="0" algn="ctr">
              <a:spcBef>
                <a:spcPts val="0"/>
              </a:spcBef>
              <a:buSzTx/>
              <a:buNone/>
              <a:defRPr sz="5400"/>
            </a:lvl4pPr>
            <a:lvl5pPr marL="0" indent="0" algn="ctr">
              <a:spcBef>
                <a:spcPts val="0"/>
              </a:spcBef>
              <a:buSzTx/>
              <a:buNone/>
              <a:defRPr sz="5400"/>
            </a:lvl5pPr>
          </a:lstStyle>
          <a:p>
            <a:r>
              <a:t>Body Level One</a:t>
            </a:r>
          </a:p>
          <a:p>
            <a:pPr lvl="1"/>
            <a:r>
              <a:t>Body Level Two</a:t>
            </a:r>
          </a:p>
          <a:p>
            <a:pPr lvl="2"/>
            <a:r>
              <a:t>Body Level Three</a:t>
            </a:r>
          </a:p>
          <a:p>
            <a:pPr lvl="3"/>
            <a:r>
              <a:t>Body Level Four</a:t>
            </a:r>
          </a:p>
          <a:p>
            <a:pPr lvl="4"/>
            <a:r>
              <a:t>Body Level Five</a:t>
            </a:r>
          </a:p>
        </p:txBody>
      </p:sp>
      <p:sp>
        <p:nvSpPr>
          <p:cNvPr id="2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375700" y="363385"/>
            <a:ext cx="23632601" cy="1717073"/>
          </a:xfrm>
        </p:spPr>
        <p:txBody>
          <a:bodyPr lIns="0" tIns="0" rIns="0" bIns="0"/>
          <a:lstStyle>
            <a:lvl1pPr>
              <a:defRPr sz="11158" b="0" i="0">
                <a:solidFill>
                  <a:schemeClr val="tx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4/15/2026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5376249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4/15/2026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5054087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 Center">
    <p:spTree>
      <p:nvGrpSpPr>
        <p:cNvPr id="1" name=""/>
        <p:cNvGrpSpPr/>
        <p:nvPr/>
      </p:nvGrpSpPr>
      <p:grpSpPr>
        <a:xfrm>
          <a:off x="0" y="0"/>
          <a:ext cx="0" cy="0"/>
          <a:chOff x="0" y="0"/>
          <a:chExt cx="0" cy="0"/>
        </a:xfrm>
      </p:grpSpPr>
      <p:sp>
        <p:nvSpPr>
          <p:cNvPr id="30" name="Title Text"/>
          <p:cNvSpPr txBox="1">
            <a:spLocks noGrp="1"/>
          </p:cNvSpPr>
          <p:nvPr>
            <p:ph type="title"/>
          </p:nvPr>
        </p:nvSpPr>
        <p:spPr>
          <a:xfrm>
            <a:off x="1778000" y="4533900"/>
            <a:ext cx="20828000" cy="4648200"/>
          </a:xfrm>
          <a:prstGeom prst="rect">
            <a:avLst/>
          </a:prstGeom>
        </p:spPr>
        <p:txBody>
          <a:bodyPr/>
          <a:lstStyle/>
          <a:p>
            <a:r>
              <a:t>Title Text</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Photo - Vertical">
    <p:spTree>
      <p:nvGrpSpPr>
        <p:cNvPr id="1" name=""/>
        <p:cNvGrpSpPr/>
        <p:nvPr/>
      </p:nvGrpSpPr>
      <p:grpSpPr>
        <a:xfrm>
          <a:off x="0" y="0"/>
          <a:ext cx="0" cy="0"/>
          <a:chOff x="0" y="0"/>
          <a:chExt cx="0" cy="0"/>
        </a:xfrm>
      </p:grpSpPr>
      <p:sp>
        <p:nvSpPr>
          <p:cNvPr id="38" name="Heron flying low over a beach with a short fence in the foreground"/>
          <p:cNvSpPr>
            <a:spLocks noGrp="1"/>
          </p:cNvSpPr>
          <p:nvPr>
            <p:ph type="pic" sz="half" idx="21"/>
          </p:nvPr>
        </p:nvSpPr>
        <p:spPr>
          <a:xfrm>
            <a:off x="12827000" y="952500"/>
            <a:ext cx="11468100" cy="11468100"/>
          </a:xfrm>
          <a:prstGeom prst="rect">
            <a:avLst/>
          </a:prstGeom>
        </p:spPr>
        <p:txBody>
          <a:bodyPr lIns="91439" tIns="45719" rIns="91439" bIns="45719" anchor="t">
            <a:noAutofit/>
          </a:bodyPr>
          <a:lstStyle/>
          <a:p>
            <a:endParaRPr/>
          </a:p>
        </p:txBody>
      </p:sp>
      <p:sp>
        <p:nvSpPr>
          <p:cNvPr id="39" name="Title Text"/>
          <p:cNvSpPr txBox="1">
            <a:spLocks noGrp="1"/>
          </p:cNvSpPr>
          <p:nvPr>
            <p:ph type="title"/>
          </p:nvPr>
        </p:nvSpPr>
        <p:spPr>
          <a:xfrm>
            <a:off x="1651000" y="952500"/>
            <a:ext cx="10223500" cy="5549900"/>
          </a:xfrm>
          <a:prstGeom prst="rect">
            <a:avLst/>
          </a:prstGeom>
        </p:spPr>
        <p:txBody>
          <a:bodyPr anchor="b"/>
          <a:lstStyle>
            <a:lvl1pPr>
              <a:defRPr sz="8400"/>
            </a:lvl1pPr>
          </a:lstStyle>
          <a:p>
            <a:r>
              <a:t>Title Text</a:t>
            </a:r>
          </a:p>
        </p:txBody>
      </p:sp>
      <p:sp>
        <p:nvSpPr>
          <p:cNvPr id="40" name="Body Level One…"/>
          <p:cNvSpPr txBox="1">
            <a:spLocks noGrp="1"/>
          </p:cNvSpPr>
          <p:nvPr>
            <p:ph type="body" sz="quarter" idx="1"/>
          </p:nvPr>
        </p:nvSpPr>
        <p:spPr>
          <a:xfrm>
            <a:off x="1651000" y="6527800"/>
            <a:ext cx="10223500" cy="5727700"/>
          </a:xfrm>
          <a:prstGeom prst="rect">
            <a:avLst/>
          </a:prstGeom>
        </p:spPr>
        <p:txBody>
          <a:bodyPr anchor="t"/>
          <a:lstStyle>
            <a:lvl1pPr marL="0" indent="0" algn="ctr">
              <a:spcBef>
                <a:spcPts val="0"/>
              </a:spcBef>
              <a:buSzTx/>
              <a:buNone/>
              <a:defRPr sz="5400"/>
            </a:lvl1pPr>
            <a:lvl2pPr marL="0" indent="0" algn="ctr">
              <a:spcBef>
                <a:spcPts val="0"/>
              </a:spcBef>
              <a:buSzTx/>
              <a:buNone/>
              <a:defRPr sz="5400"/>
            </a:lvl2pPr>
            <a:lvl3pPr marL="0" indent="0" algn="ctr">
              <a:spcBef>
                <a:spcPts val="0"/>
              </a:spcBef>
              <a:buSzTx/>
              <a:buNone/>
              <a:defRPr sz="5400"/>
            </a:lvl3pPr>
            <a:lvl4pPr marL="0" indent="0" algn="ctr">
              <a:spcBef>
                <a:spcPts val="0"/>
              </a:spcBef>
              <a:buSzTx/>
              <a:buNone/>
              <a:defRPr sz="5400"/>
            </a:lvl4pPr>
            <a:lvl5pPr marL="0" indent="0" algn="ctr">
              <a:spcBef>
                <a:spcPts val="0"/>
              </a:spcBef>
              <a:buSzTx/>
              <a:buNone/>
              <a:defRPr sz="5400"/>
            </a:lvl5pPr>
          </a:lstStyle>
          <a:p>
            <a:r>
              <a:t>Body Level One</a:t>
            </a:r>
          </a:p>
          <a:p>
            <a:pPr lvl="1"/>
            <a:r>
              <a:t>Body Level Two</a:t>
            </a:r>
          </a:p>
          <a:p>
            <a:pPr lvl="2"/>
            <a:r>
              <a:t>Body Level Three</a:t>
            </a:r>
          </a:p>
          <a:p>
            <a:pPr lvl="3"/>
            <a:r>
              <a:t>Body Level Four</a:t>
            </a:r>
          </a:p>
          <a:p>
            <a:pPr lvl="4"/>
            <a:r>
              <a:t>Body Level Five</a:t>
            </a:r>
          </a:p>
        </p:txBody>
      </p:sp>
      <p:sp>
        <p:nvSpPr>
          <p:cNvPr id="4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56" name="Title Text"/>
          <p:cNvSpPr txBox="1">
            <a:spLocks noGrp="1"/>
          </p:cNvSpPr>
          <p:nvPr>
            <p:ph type="title"/>
          </p:nvPr>
        </p:nvSpPr>
        <p:spPr>
          <a:prstGeom prst="rect">
            <a:avLst/>
          </a:prstGeom>
        </p:spPr>
        <p:txBody>
          <a:bodyPr/>
          <a:lstStyle/>
          <a:p>
            <a:r>
              <a:t>Title Text</a:t>
            </a:r>
          </a:p>
        </p:txBody>
      </p:sp>
      <p:sp>
        <p:nvSpPr>
          <p:cNvPr id="57" name="Body Level One…"/>
          <p:cNvSpPr txBox="1">
            <a:spLocks noGrp="1"/>
          </p:cNvSpPr>
          <p:nvPr>
            <p:ph type="body" idx="1"/>
          </p:nvPr>
        </p:nvSpPr>
        <p:spPr>
          <a:prstGeom prst="rect">
            <a:avLst/>
          </a:prstGeom>
        </p:spPr>
        <p:txBody>
          <a:bodyPr/>
          <a:lstStyle>
            <a:lvl1pPr>
              <a:defRPr sz="4800"/>
            </a:lvl1pPr>
            <a:lvl2pPr>
              <a:defRPr sz="4800"/>
            </a:lvl2pPr>
            <a:lvl3pPr>
              <a:defRPr sz="4800"/>
            </a:lvl3pPr>
            <a:lvl4pPr>
              <a:defRPr sz="4800"/>
            </a:lvl4pPr>
            <a:lvl5pPr>
              <a:defRPr sz="4800"/>
            </a:lvl5pPr>
          </a:lstStyle>
          <a:p>
            <a:r>
              <a:t>Body Level One</a:t>
            </a:r>
          </a:p>
          <a:p>
            <a:pPr lvl="1"/>
            <a:r>
              <a:t>Body Level Two</a:t>
            </a:r>
          </a:p>
          <a:p>
            <a:pPr lvl="2"/>
            <a:r>
              <a:t>Body Level Three</a:t>
            </a:r>
          </a:p>
          <a:p>
            <a:pPr lvl="3"/>
            <a:r>
              <a:t>Body Level Four</a:t>
            </a:r>
          </a:p>
          <a:p>
            <a:pPr lvl="4"/>
            <a:r>
              <a:t>Body Level Five</a:t>
            </a:r>
          </a:p>
        </p:txBody>
      </p:sp>
      <p:sp>
        <p:nvSpPr>
          <p:cNvPr id="5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Bullets &amp; Photo">
    <p:spTree>
      <p:nvGrpSpPr>
        <p:cNvPr id="1" name=""/>
        <p:cNvGrpSpPr/>
        <p:nvPr/>
      </p:nvGrpSpPr>
      <p:grpSpPr>
        <a:xfrm>
          <a:off x="0" y="0"/>
          <a:ext cx="0" cy="0"/>
          <a:chOff x="0" y="0"/>
          <a:chExt cx="0" cy="0"/>
        </a:xfrm>
      </p:grpSpPr>
      <p:sp>
        <p:nvSpPr>
          <p:cNvPr id="65" name="Sandy path between two hills leading to the ocean"/>
          <p:cNvSpPr>
            <a:spLocks noGrp="1"/>
          </p:cNvSpPr>
          <p:nvPr>
            <p:ph type="pic" sz="half" idx="21"/>
          </p:nvPr>
        </p:nvSpPr>
        <p:spPr>
          <a:xfrm>
            <a:off x="10960100" y="3149600"/>
            <a:ext cx="13944600" cy="9296400"/>
          </a:xfrm>
          <a:prstGeom prst="rect">
            <a:avLst/>
          </a:prstGeom>
        </p:spPr>
        <p:txBody>
          <a:bodyPr lIns="91439" tIns="45719" rIns="91439" bIns="45719" anchor="t">
            <a:noAutofit/>
          </a:bodyPr>
          <a:lstStyle/>
          <a:p>
            <a:endParaRPr/>
          </a:p>
        </p:txBody>
      </p:sp>
      <p:sp>
        <p:nvSpPr>
          <p:cNvPr id="66" name="Title Text"/>
          <p:cNvSpPr txBox="1">
            <a:spLocks noGrp="1"/>
          </p:cNvSpPr>
          <p:nvPr>
            <p:ph type="title"/>
          </p:nvPr>
        </p:nvSpPr>
        <p:spPr>
          <a:prstGeom prst="rect">
            <a:avLst/>
          </a:prstGeom>
        </p:spPr>
        <p:txBody>
          <a:bodyPr/>
          <a:lstStyle/>
          <a:p>
            <a:r>
              <a:t>Title Text</a:t>
            </a:r>
          </a:p>
        </p:txBody>
      </p:sp>
      <p:sp>
        <p:nvSpPr>
          <p:cNvPr id="67" name="Body Level One…"/>
          <p:cNvSpPr txBox="1">
            <a:spLocks noGrp="1"/>
          </p:cNvSpPr>
          <p:nvPr>
            <p:ph type="body" sz="half" idx="1"/>
          </p:nvPr>
        </p:nvSpPr>
        <p:spPr>
          <a:xfrm>
            <a:off x="1689100" y="3149600"/>
            <a:ext cx="10223500" cy="9296400"/>
          </a:xfrm>
          <a:prstGeom prst="rect">
            <a:avLst/>
          </a:prstGeom>
        </p:spPr>
        <p:txBody>
          <a:bodyPr/>
          <a:lstStyle>
            <a:lvl1pPr marL="558800" indent="-558800">
              <a:spcBef>
                <a:spcPts val="4500"/>
              </a:spcBef>
              <a:defRPr sz="3800"/>
            </a:lvl1pPr>
            <a:lvl2pPr marL="1117600" indent="-558800">
              <a:spcBef>
                <a:spcPts val="4500"/>
              </a:spcBef>
              <a:defRPr sz="3800"/>
            </a:lvl2pPr>
            <a:lvl3pPr marL="1676400" indent="-558800">
              <a:spcBef>
                <a:spcPts val="4500"/>
              </a:spcBef>
              <a:defRPr sz="3800"/>
            </a:lvl3pPr>
            <a:lvl4pPr marL="2235200" indent="-558800">
              <a:spcBef>
                <a:spcPts val="4500"/>
              </a:spcBef>
              <a:defRPr sz="3800"/>
            </a:lvl4pPr>
            <a:lvl5pPr marL="2794000" indent="-558800">
              <a:spcBef>
                <a:spcPts val="4500"/>
              </a:spcBef>
              <a:defRPr sz="3800"/>
            </a:lvl5pPr>
          </a:lstStyle>
          <a:p>
            <a:r>
              <a:t>Body Level One</a:t>
            </a:r>
          </a:p>
          <a:p>
            <a:pPr lvl="1"/>
            <a:r>
              <a:t>Body Level Two</a:t>
            </a:r>
          </a:p>
          <a:p>
            <a:pPr lvl="2"/>
            <a:r>
              <a:t>Body Level Three</a:t>
            </a:r>
          </a:p>
          <a:p>
            <a:pPr lvl="3"/>
            <a:r>
              <a:t>Body Level Four</a:t>
            </a:r>
          </a:p>
          <a:p>
            <a:pPr lvl="4"/>
            <a:r>
              <a:t>Body Level Five</a:t>
            </a:r>
          </a:p>
        </p:txBody>
      </p:sp>
      <p:sp>
        <p:nvSpPr>
          <p:cNvPr id="6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Bullets">
    <p:spTree>
      <p:nvGrpSpPr>
        <p:cNvPr id="1" name=""/>
        <p:cNvGrpSpPr/>
        <p:nvPr/>
      </p:nvGrpSpPr>
      <p:grpSpPr>
        <a:xfrm>
          <a:off x="0" y="0"/>
          <a:ext cx="0" cy="0"/>
          <a:chOff x="0" y="0"/>
          <a:chExt cx="0" cy="0"/>
        </a:xfrm>
      </p:grpSpPr>
      <p:sp>
        <p:nvSpPr>
          <p:cNvPr id="75" name="Body Level One…"/>
          <p:cNvSpPr txBox="1">
            <a:spLocks noGrp="1"/>
          </p:cNvSpPr>
          <p:nvPr>
            <p:ph type="body" idx="1"/>
          </p:nvPr>
        </p:nvSpPr>
        <p:spPr>
          <a:xfrm>
            <a:off x="1689100" y="1778000"/>
            <a:ext cx="21005800" cy="10160000"/>
          </a:xfrm>
          <a:prstGeom prst="rect">
            <a:avLst/>
          </a:prstGeom>
        </p:spPr>
        <p:txBody>
          <a:bodyPr/>
          <a:lstStyle>
            <a:lvl1pPr>
              <a:defRPr sz="4800"/>
            </a:lvl1pPr>
            <a:lvl2pPr>
              <a:defRPr sz="4800"/>
            </a:lvl2pPr>
            <a:lvl3pPr>
              <a:defRPr sz="4800"/>
            </a:lvl3pPr>
            <a:lvl4pPr>
              <a:defRPr sz="4800"/>
            </a:lvl4pPr>
            <a:lvl5pPr>
              <a:defRPr sz="4800"/>
            </a:lvl5pPr>
          </a:lstStyle>
          <a:p>
            <a:r>
              <a:t>Body Level One</a:t>
            </a:r>
          </a:p>
          <a:p>
            <a:pPr lvl="1"/>
            <a:r>
              <a:t>Body Level Two</a:t>
            </a:r>
          </a:p>
          <a:p>
            <a:pPr lvl="2"/>
            <a:r>
              <a:t>Body Level Three</a:t>
            </a:r>
          </a:p>
          <a:p>
            <a:pPr lvl="3"/>
            <a:r>
              <a:t>Body Level Four</a:t>
            </a:r>
          </a:p>
          <a:p>
            <a:pPr lvl="4"/>
            <a:r>
              <a:t>Body Level Five</a:t>
            </a:r>
          </a:p>
        </p:txBody>
      </p:sp>
      <p:sp>
        <p:nvSpPr>
          <p:cNvPr id="7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Photo - 3 Up">
    <p:spTree>
      <p:nvGrpSpPr>
        <p:cNvPr id="1" name=""/>
        <p:cNvGrpSpPr/>
        <p:nvPr/>
      </p:nvGrpSpPr>
      <p:grpSpPr>
        <a:xfrm>
          <a:off x="0" y="0"/>
          <a:ext cx="0" cy="0"/>
          <a:chOff x="0" y="0"/>
          <a:chExt cx="0" cy="0"/>
        </a:xfrm>
      </p:grpSpPr>
      <p:sp>
        <p:nvSpPr>
          <p:cNvPr id="83" name="Sandy path between two hills leading to the ocean"/>
          <p:cNvSpPr>
            <a:spLocks noGrp="1"/>
          </p:cNvSpPr>
          <p:nvPr>
            <p:ph type="pic" sz="quarter" idx="21"/>
          </p:nvPr>
        </p:nvSpPr>
        <p:spPr>
          <a:xfrm>
            <a:off x="15300325" y="7048500"/>
            <a:ext cx="8324850" cy="5549900"/>
          </a:xfrm>
          <a:prstGeom prst="rect">
            <a:avLst/>
          </a:prstGeom>
        </p:spPr>
        <p:txBody>
          <a:bodyPr lIns="91439" tIns="45719" rIns="91439" bIns="45719" anchor="t">
            <a:noAutofit/>
          </a:bodyPr>
          <a:lstStyle/>
          <a:p>
            <a:endParaRPr/>
          </a:p>
        </p:txBody>
      </p:sp>
      <p:sp>
        <p:nvSpPr>
          <p:cNvPr id="84" name="Heron flying low over a beach with a short fence in the foreground"/>
          <p:cNvSpPr>
            <a:spLocks noGrp="1"/>
          </p:cNvSpPr>
          <p:nvPr>
            <p:ph type="pic" sz="quarter" idx="22"/>
          </p:nvPr>
        </p:nvSpPr>
        <p:spPr>
          <a:xfrm>
            <a:off x="15760700" y="863600"/>
            <a:ext cx="7404100" cy="7404100"/>
          </a:xfrm>
          <a:prstGeom prst="rect">
            <a:avLst/>
          </a:prstGeom>
        </p:spPr>
        <p:txBody>
          <a:bodyPr lIns="91439" tIns="45719" rIns="91439" bIns="45719" anchor="t">
            <a:noAutofit/>
          </a:bodyPr>
          <a:lstStyle/>
          <a:p>
            <a:endParaRPr/>
          </a:p>
        </p:txBody>
      </p:sp>
      <p:sp>
        <p:nvSpPr>
          <p:cNvPr id="85" name="View of beach and sea from a grassy sand dune"/>
          <p:cNvSpPr>
            <a:spLocks noGrp="1"/>
          </p:cNvSpPr>
          <p:nvPr>
            <p:ph type="pic" idx="23"/>
          </p:nvPr>
        </p:nvSpPr>
        <p:spPr>
          <a:xfrm>
            <a:off x="-990600" y="1130300"/>
            <a:ext cx="17202150" cy="11468100"/>
          </a:xfrm>
          <a:prstGeom prst="rect">
            <a:avLst/>
          </a:prstGeom>
        </p:spPr>
        <p:txBody>
          <a:bodyPr lIns="91439" tIns="45719" rIns="91439" bIns="45719" anchor="t">
            <a:noAutofit/>
          </a:bodyPr>
          <a:lstStyle/>
          <a:p>
            <a:endParaRPr/>
          </a:p>
        </p:txBody>
      </p:sp>
      <p:sp>
        <p:nvSpPr>
          <p:cNvPr id="8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Quote">
    <p:spTree>
      <p:nvGrpSpPr>
        <p:cNvPr id="1" name=""/>
        <p:cNvGrpSpPr/>
        <p:nvPr/>
      </p:nvGrpSpPr>
      <p:grpSpPr>
        <a:xfrm>
          <a:off x="0" y="0"/>
          <a:ext cx="0" cy="0"/>
          <a:chOff x="0" y="0"/>
          <a:chExt cx="0" cy="0"/>
        </a:xfrm>
      </p:grpSpPr>
      <p:sp>
        <p:nvSpPr>
          <p:cNvPr id="93" name="–Johnny Appleseed"/>
          <p:cNvSpPr txBox="1">
            <a:spLocks noGrp="1"/>
          </p:cNvSpPr>
          <p:nvPr>
            <p:ph type="body" sz="quarter" idx="21"/>
          </p:nvPr>
        </p:nvSpPr>
        <p:spPr>
          <a:xfrm>
            <a:off x="2387600" y="8953500"/>
            <a:ext cx="19621500" cy="585521"/>
          </a:xfrm>
          <a:prstGeom prst="rect">
            <a:avLst/>
          </a:prstGeom>
        </p:spPr>
        <p:txBody>
          <a:bodyPr anchor="t">
            <a:spAutoFit/>
          </a:bodyPr>
          <a:lstStyle>
            <a:lvl1pPr marL="0" indent="0" algn="ctr">
              <a:spcBef>
                <a:spcPts val="0"/>
              </a:spcBef>
              <a:buSzTx/>
              <a:buNone/>
              <a:defRPr sz="3200" i="1"/>
            </a:lvl1pPr>
          </a:lstStyle>
          <a:p>
            <a:r>
              <a:t>–Johnny Appleseed</a:t>
            </a:r>
          </a:p>
        </p:txBody>
      </p:sp>
      <p:sp>
        <p:nvSpPr>
          <p:cNvPr id="94" name="“Type a quote here.”"/>
          <p:cNvSpPr txBox="1">
            <a:spLocks noGrp="1"/>
          </p:cNvSpPr>
          <p:nvPr>
            <p:ph type="body" sz="quarter" idx="22"/>
          </p:nvPr>
        </p:nvSpPr>
        <p:spPr>
          <a:xfrm>
            <a:off x="2387600" y="6076950"/>
            <a:ext cx="19621500" cy="825500"/>
          </a:xfrm>
          <a:prstGeom prst="rect">
            <a:avLst/>
          </a:prstGeom>
        </p:spPr>
        <p:txBody>
          <a:bodyPr>
            <a:spAutoFit/>
          </a:bodyPr>
          <a:lstStyle>
            <a:lvl1pPr marL="0" indent="0" algn="ctr">
              <a:spcBef>
                <a:spcPts val="0"/>
              </a:spcBef>
              <a:buSzTx/>
              <a:buNone/>
              <a:defRPr sz="4800">
                <a:latin typeface="+mn-lt"/>
                <a:ea typeface="+mn-ea"/>
                <a:cs typeface="+mn-cs"/>
                <a:sym typeface="Helvetica Neue Medium"/>
              </a:defRPr>
            </a:lvl1pPr>
          </a:lstStyle>
          <a:p>
            <a:r>
              <a:t>“Type a quote here.” </a:t>
            </a:r>
          </a:p>
        </p:txBody>
      </p:sp>
      <p:sp>
        <p:nvSpPr>
          <p:cNvPr id="9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theme" Target="../theme/theme2.xml"/><Relationship Id="rId5" Type="http://schemas.openxmlformats.org/officeDocument/2006/relationships/slideLayout" Target="../slideLayouts/slideLayout21.xml"/><Relationship Id="rId4"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1689100" y="355600"/>
            <a:ext cx="21005800" cy="22860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p>
            <a:r>
              <a:t>Title Text</a:t>
            </a:r>
          </a:p>
        </p:txBody>
      </p:sp>
      <p:sp>
        <p:nvSpPr>
          <p:cNvPr id="3" name="Slide Number"/>
          <p:cNvSpPr txBox="1">
            <a:spLocks noGrp="1"/>
          </p:cNvSpPr>
          <p:nvPr>
            <p:ph type="sldNum" sz="quarter" idx="2"/>
          </p:nvPr>
        </p:nvSpPr>
        <p:spPr>
          <a:xfrm>
            <a:off x="11959031" y="13081000"/>
            <a:ext cx="453238" cy="461059"/>
          </a:xfrm>
          <a:prstGeom prst="rect">
            <a:avLst/>
          </a:prstGeom>
          <a:ln w="12700">
            <a:miter lim="400000"/>
          </a:ln>
        </p:spPr>
        <p:txBody>
          <a:bodyPr wrap="none" lIns="50800" tIns="50800" rIns="50800" bIns="50800">
            <a:spAutoFit/>
          </a:bodyPr>
          <a:lstStyle>
            <a:lvl1pPr>
              <a:defRPr sz="2400" b="0">
                <a:latin typeface="Helvetica Neue Light"/>
                <a:ea typeface="Helvetica Neue Light"/>
                <a:cs typeface="Helvetica Neue Light"/>
                <a:sym typeface="Helvetica Neue Light"/>
              </a:defRPr>
            </a:lvl1pPr>
          </a:lstStyle>
          <a:p>
            <a:fld id="{86CB4B4D-7CA3-9044-876B-883B54F8677D}" type="slidenum">
              <a:t>‹#›</a:t>
            </a:fld>
            <a:endParaRPr/>
          </a:p>
        </p:txBody>
      </p:sp>
      <p:sp>
        <p:nvSpPr>
          <p:cNvPr id="4" name="Body Level One…"/>
          <p:cNvSpPr txBox="1">
            <a:spLocks noGrp="1"/>
          </p:cNvSpPr>
          <p:nvPr>
            <p:ph type="body" idx="1"/>
          </p:nvPr>
        </p:nvSpPr>
        <p:spPr>
          <a:xfrm>
            <a:off x="1689100" y="3149600"/>
            <a:ext cx="21005800" cy="92964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p>
            <a:r>
              <a:t>Body Level One</a:t>
            </a:r>
          </a:p>
          <a:p>
            <a:pPr lvl="1"/>
            <a:r>
              <a:t>Body Level Two</a:t>
            </a:r>
          </a:p>
          <a:p>
            <a:pPr lvl="2"/>
            <a:r>
              <a:t>Body Level Three</a:t>
            </a:r>
          </a:p>
          <a:p>
            <a:pPr lvl="3"/>
            <a:r>
              <a:t>Body Level Four</a:t>
            </a:r>
          </a:p>
          <a:p>
            <a:pPr lvl="4"/>
            <a:r>
              <a:t>Body Level Five</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 id="2147483662" r:id="rId13"/>
    <p:sldLayoutId id="2147483663" r:id="rId14"/>
    <p:sldLayoutId id="2147483664" r:id="rId15"/>
    <p:sldLayoutId id="2147483665" r:id="rId16"/>
  </p:sldLayoutIdLst>
  <p:transition spd="med"/>
  <p:txStyles>
    <p:titleStyle>
      <a:lvl1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1pPr>
      <a:lvl2pPr marL="0" marR="0" indent="4572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2pPr>
      <a:lvl3pPr marL="0" marR="0" indent="9144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3pPr>
      <a:lvl4pPr marL="0" marR="0" indent="13716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4pPr>
      <a:lvl5pPr marL="0" marR="0" indent="18288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5pPr>
      <a:lvl6pPr marL="0" marR="0" indent="22860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6pPr>
      <a:lvl7pPr marL="0" marR="0" indent="27432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7pPr>
      <a:lvl8pPr marL="0" marR="0" indent="32004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8pPr>
      <a:lvl9pPr marL="0" marR="0" indent="36576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9pPr>
    </p:titleStyle>
    <p:bodyStyle>
      <a:lvl1pPr marL="635000" marR="0" indent="-635000" algn="l" defTabSz="825500" latinLnBrk="0">
        <a:lnSpc>
          <a:spcPct val="100000"/>
        </a:lnSpc>
        <a:spcBef>
          <a:spcPts val="5900"/>
        </a:spcBef>
        <a:spcAft>
          <a:spcPts val="0"/>
        </a:spcAft>
        <a:buClrTx/>
        <a:buSzPct val="125000"/>
        <a:buFontTx/>
        <a:buChar char="•"/>
        <a:tabLst/>
        <a:defRPr sz="5200" b="0" i="0" u="none" strike="noStrike" cap="none" spc="0" baseline="0">
          <a:solidFill>
            <a:srgbClr val="000000"/>
          </a:solidFill>
          <a:uFillTx/>
          <a:latin typeface="Helvetica Neue"/>
          <a:ea typeface="Helvetica Neue"/>
          <a:cs typeface="Helvetica Neue"/>
          <a:sym typeface="Helvetica Neue"/>
        </a:defRPr>
      </a:lvl1pPr>
      <a:lvl2pPr marL="1270000" marR="0" indent="-635000" algn="l" defTabSz="825500" latinLnBrk="0">
        <a:lnSpc>
          <a:spcPct val="100000"/>
        </a:lnSpc>
        <a:spcBef>
          <a:spcPts val="5900"/>
        </a:spcBef>
        <a:spcAft>
          <a:spcPts val="0"/>
        </a:spcAft>
        <a:buClrTx/>
        <a:buSzPct val="125000"/>
        <a:buFontTx/>
        <a:buChar char="•"/>
        <a:tabLst/>
        <a:defRPr sz="5200" b="0" i="0" u="none" strike="noStrike" cap="none" spc="0" baseline="0">
          <a:solidFill>
            <a:srgbClr val="000000"/>
          </a:solidFill>
          <a:uFillTx/>
          <a:latin typeface="Helvetica Neue"/>
          <a:ea typeface="Helvetica Neue"/>
          <a:cs typeface="Helvetica Neue"/>
          <a:sym typeface="Helvetica Neue"/>
        </a:defRPr>
      </a:lvl2pPr>
      <a:lvl3pPr marL="1905000" marR="0" indent="-635000" algn="l" defTabSz="825500" latinLnBrk="0">
        <a:lnSpc>
          <a:spcPct val="100000"/>
        </a:lnSpc>
        <a:spcBef>
          <a:spcPts val="5900"/>
        </a:spcBef>
        <a:spcAft>
          <a:spcPts val="0"/>
        </a:spcAft>
        <a:buClrTx/>
        <a:buSzPct val="125000"/>
        <a:buFontTx/>
        <a:buChar char="•"/>
        <a:tabLst/>
        <a:defRPr sz="5200" b="0" i="0" u="none" strike="noStrike" cap="none" spc="0" baseline="0">
          <a:solidFill>
            <a:srgbClr val="000000"/>
          </a:solidFill>
          <a:uFillTx/>
          <a:latin typeface="Helvetica Neue"/>
          <a:ea typeface="Helvetica Neue"/>
          <a:cs typeface="Helvetica Neue"/>
          <a:sym typeface="Helvetica Neue"/>
        </a:defRPr>
      </a:lvl3pPr>
      <a:lvl4pPr marL="2540000" marR="0" indent="-635000" algn="l" defTabSz="825500" latinLnBrk="0">
        <a:lnSpc>
          <a:spcPct val="100000"/>
        </a:lnSpc>
        <a:spcBef>
          <a:spcPts val="5900"/>
        </a:spcBef>
        <a:spcAft>
          <a:spcPts val="0"/>
        </a:spcAft>
        <a:buClrTx/>
        <a:buSzPct val="125000"/>
        <a:buFontTx/>
        <a:buChar char="•"/>
        <a:tabLst/>
        <a:defRPr sz="5200" b="0" i="0" u="none" strike="noStrike" cap="none" spc="0" baseline="0">
          <a:solidFill>
            <a:srgbClr val="000000"/>
          </a:solidFill>
          <a:uFillTx/>
          <a:latin typeface="Helvetica Neue"/>
          <a:ea typeface="Helvetica Neue"/>
          <a:cs typeface="Helvetica Neue"/>
          <a:sym typeface="Helvetica Neue"/>
        </a:defRPr>
      </a:lvl4pPr>
      <a:lvl5pPr marL="3175000" marR="0" indent="-635000" algn="l" defTabSz="825500" latinLnBrk="0">
        <a:lnSpc>
          <a:spcPct val="100000"/>
        </a:lnSpc>
        <a:spcBef>
          <a:spcPts val="5900"/>
        </a:spcBef>
        <a:spcAft>
          <a:spcPts val="0"/>
        </a:spcAft>
        <a:buClrTx/>
        <a:buSzPct val="125000"/>
        <a:buFontTx/>
        <a:buChar char="•"/>
        <a:tabLst/>
        <a:defRPr sz="5200" b="0" i="0" u="none" strike="noStrike" cap="none" spc="0" baseline="0">
          <a:solidFill>
            <a:srgbClr val="000000"/>
          </a:solidFill>
          <a:uFillTx/>
          <a:latin typeface="Helvetica Neue"/>
          <a:ea typeface="Helvetica Neue"/>
          <a:cs typeface="Helvetica Neue"/>
          <a:sym typeface="Helvetica Neue"/>
        </a:defRPr>
      </a:lvl5pPr>
      <a:lvl6pPr marL="3810000" marR="0" indent="-635000" algn="l" defTabSz="825500" latinLnBrk="0">
        <a:lnSpc>
          <a:spcPct val="100000"/>
        </a:lnSpc>
        <a:spcBef>
          <a:spcPts val="5900"/>
        </a:spcBef>
        <a:spcAft>
          <a:spcPts val="0"/>
        </a:spcAft>
        <a:buClrTx/>
        <a:buSzPct val="125000"/>
        <a:buFontTx/>
        <a:buChar char="•"/>
        <a:tabLst/>
        <a:defRPr sz="5200" b="0" i="0" u="none" strike="noStrike" cap="none" spc="0" baseline="0">
          <a:solidFill>
            <a:srgbClr val="000000"/>
          </a:solidFill>
          <a:uFillTx/>
          <a:latin typeface="Helvetica Neue"/>
          <a:ea typeface="Helvetica Neue"/>
          <a:cs typeface="Helvetica Neue"/>
          <a:sym typeface="Helvetica Neue"/>
        </a:defRPr>
      </a:lvl6pPr>
      <a:lvl7pPr marL="4445000" marR="0" indent="-635000" algn="l" defTabSz="825500" latinLnBrk="0">
        <a:lnSpc>
          <a:spcPct val="100000"/>
        </a:lnSpc>
        <a:spcBef>
          <a:spcPts val="5900"/>
        </a:spcBef>
        <a:spcAft>
          <a:spcPts val="0"/>
        </a:spcAft>
        <a:buClrTx/>
        <a:buSzPct val="125000"/>
        <a:buFontTx/>
        <a:buChar char="•"/>
        <a:tabLst/>
        <a:defRPr sz="5200" b="0" i="0" u="none" strike="noStrike" cap="none" spc="0" baseline="0">
          <a:solidFill>
            <a:srgbClr val="000000"/>
          </a:solidFill>
          <a:uFillTx/>
          <a:latin typeface="Helvetica Neue"/>
          <a:ea typeface="Helvetica Neue"/>
          <a:cs typeface="Helvetica Neue"/>
          <a:sym typeface="Helvetica Neue"/>
        </a:defRPr>
      </a:lvl7pPr>
      <a:lvl8pPr marL="5080000" marR="0" indent="-635000" algn="l" defTabSz="825500" latinLnBrk="0">
        <a:lnSpc>
          <a:spcPct val="100000"/>
        </a:lnSpc>
        <a:spcBef>
          <a:spcPts val="5900"/>
        </a:spcBef>
        <a:spcAft>
          <a:spcPts val="0"/>
        </a:spcAft>
        <a:buClrTx/>
        <a:buSzPct val="125000"/>
        <a:buFontTx/>
        <a:buChar char="•"/>
        <a:tabLst/>
        <a:defRPr sz="5200" b="0" i="0" u="none" strike="noStrike" cap="none" spc="0" baseline="0">
          <a:solidFill>
            <a:srgbClr val="000000"/>
          </a:solidFill>
          <a:uFillTx/>
          <a:latin typeface="Helvetica Neue"/>
          <a:ea typeface="Helvetica Neue"/>
          <a:cs typeface="Helvetica Neue"/>
          <a:sym typeface="Helvetica Neue"/>
        </a:defRPr>
      </a:lvl8pPr>
      <a:lvl9pPr marL="5715000" marR="0" indent="-635000" algn="l" defTabSz="825500" latinLnBrk="0">
        <a:lnSpc>
          <a:spcPct val="100000"/>
        </a:lnSpc>
        <a:spcBef>
          <a:spcPts val="5900"/>
        </a:spcBef>
        <a:spcAft>
          <a:spcPts val="0"/>
        </a:spcAft>
        <a:buClrTx/>
        <a:buSzPct val="125000"/>
        <a:buFontTx/>
        <a:buChar char="•"/>
        <a:tabLst/>
        <a:defRPr sz="5200" b="0" i="0" u="none" strike="noStrike" cap="none" spc="0" baseline="0">
          <a:solidFill>
            <a:srgbClr val="000000"/>
          </a:solidFill>
          <a:uFillTx/>
          <a:latin typeface="Helvetica Neue"/>
          <a:ea typeface="Helvetica Neue"/>
          <a:cs typeface="Helvetica Neue"/>
          <a:sym typeface="Helvetica Neue"/>
        </a:defRPr>
      </a:lvl9pPr>
    </p:bodyStyle>
    <p:otherStyle>
      <a:lvl1pPr marL="0" marR="0" indent="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1pPr>
      <a:lvl2pPr marL="0" marR="0" indent="45720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2pPr>
      <a:lvl3pPr marL="0" marR="0" indent="91440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3pPr>
      <a:lvl4pPr marL="0" marR="0" indent="137160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4pPr>
      <a:lvl5pPr marL="0" marR="0" indent="182880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5pPr>
      <a:lvl6pPr marL="0" marR="0" indent="228600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6pPr>
      <a:lvl7pPr marL="0" marR="0" indent="274320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7pPr>
      <a:lvl8pPr marL="0" marR="0" indent="320040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8pPr>
      <a:lvl9pPr marL="0" marR="0" indent="365760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375700" y="363385"/>
            <a:ext cx="23632601" cy="1415772"/>
          </a:xfrm>
          <a:prstGeom prst="rect">
            <a:avLst/>
          </a:prstGeom>
        </p:spPr>
        <p:txBody>
          <a:bodyPr wrap="square" lIns="0" tIns="0" rIns="0" bIns="0">
            <a:spAutoFit/>
          </a:bodyPr>
          <a:lstStyle>
            <a:lvl1pPr>
              <a:defRPr sz="9200" b="0" i="0">
                <a:solidFill>
                  <a:schemeClr val="tx1"/>
                </a:solidFill>
                <a:latin typeface="Arial"/>
                <a:cs typeface="Arial"/>
              </a:defRPr>
            </a:lvl1pPr>
          </a:lstStyle>
          <a:p>
            <a:endParaRPr/>
          </a:p>
        </p:txBody>
      </p:sp>
      <p:sp>
        <p:nvSpPr>
          <p:cNvPr id="3" name="Holder 3"/>
          <p:cNvSpPr>
            <a:spLocks noGrp="1"/>
          </p:cNvSpPr>
          <p:nvPr>
            <p:ph type="body" idx="1"/>
          </p:nvPr>
        </p:nvSpPr>
        <p:spPr>
          <a:xfrm>
            <a:off x="1724496" y="2688327"/>
            <a:ext cx="15440633" cy="669414"/>
          </a:xfrm>
          <a:prstGeom prst="rect">
            <a:avLst/>
          </a:prstGeom>
        </p:spPr>
        <p:txBody>
          <a:bodyPr wrap="square" lIns="0" tIns="0" rIns="0" bIns="0">
            <a:spAutoFit/>
          </a:bodyPr>
          <a:lstStyle>
            <a:lvl1pPr>
              <a:defRPr sz="4350" b="0" i="0">
                <a:solidFill>
                  <a:schemeClr val="tx1"/>
                </a:solidFill>
                <a:latin typeface="Arial"/>
                <a:cs typeface="Arial"/>
              </a:defRPr>
            </a:lvl1pPr>
          </a:lstStyle>
          <a:p>
            <a:endParaRPr/>
          </a:p>
        </p:txBody>
      </p:sp>
      <p:sp>
        <p:nvSpPr>
          <p:cNvPr id="4" name="Holder 4"/>
          <p:cNvSpPr>
            <a:spLocks noGrp="1"/>
          </p:cNvSpPr>
          <p:nvPr>
            <p:ph type="ftr" sz="quarter" idx="5"/>
          </p:nvPr>
        </p:nvSpPr>
        <p:spPr>
          <a:xfrm>
            <a:off x="8290560" y="12755881"/>
            <a:ext cx="7802880" cy="461665"/>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1219201" y="12755881"/>
            <a:ext cx="5608320" cy="461665"/>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4/15/2026</a:t>
            </a:fld>
            <a:endParaRPr lang="en-US"/>
          </a:p>
        </p:txBody>
      </p:sp>
      <p:sp>
        <p:nvSpPr>
          <p:cNvPr id="6" name="Holder 6"/>
          <p:cNvSpPr>
            <a:spLocks noGrp="1"/>
          </p:cNvSpPr>
          <p:nvPr>
            <p:ph type="sldNum" sz="quarter" idx="7"/>
          </p:nvPr>
        </p:nvSpPr>
        <p:spPr>
          <a:xfrm>
            <a:off x="17556482" y="12755881"/>
            <a:ext cx="5608320" cy="461665"/>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143673153"/>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txStyles>
    <p:titleStyle>
      <a:lvl1pPr>
        <a:defRPr>
          <a:latin typeface="+mj-lt"/>
          <a:ea typeface="+mj-ea"/>
          <a:cs typeface="+mj-cs"/>
        </a:defRPr>
      </a:lvl1pPr>
    </p:titleStyle>
    <p:bodyStyle>
      <a:lvl1pPr marL="0">
        <a:defRPr>
          <a:latin typeface="+mn-lt"/>
          <a:ea typeface="+mn-ea"/>
          <a:cs typeface="+mn-cs"/>
        </a:defRPr>
      </a:lvl1pPr>
      <a:lvl2pPr marL="554492">
        <a:defRPr>
          <a:latin typeface="+mn-lt"/>
          <a:ea typeface="+mn-ea"/>
          <a:cs typeface="+mn-cs"/>
        </a:defRPr>
      </a:lvl2pPr>
      <a:lvl3pPr marL="1108984">
        <a:defRPr>
          <a:latin typeface="+mn-lt"/>
          <a:ea typeface="+mn-ea"/>
          <a:cs typeface="+mn-cs"/>
        </a:defRPr>
      </a:lvl3pPr>
      <a:lvl4pPr marL="1663476">
        <a:defRPr>
          <a:latin typeface="+mn-lt"/>
          <a:ea typeface="+mn-ea"/>
          <a:cs typeface="+mn-cs"/>
        </a:defRPr>
      </a:lvl4pPr>
      <a:lvl5pPr marL="2217969">
        <a:defRPr>
          <a:latin typeface="+mn-lt"/>
          <a:ea typeface="+mn-ea"/>
          <a:cs typeface="+mn-cs"/>
        </a:defRPr>
      </a:lvl5pPr>
      <a:lvl6pPr marL="2772461">
        <a:defRPr>
          <a:latin typeface="+mn-lt"/>
          <a:ea typeface="+mn-ea"/>
          <a:cs typeface="+mn-cs"/>
        </a:defRPr>
      </a:lvl6pPr>
      <a:lvl7pPr marL="3326953">
        <a:defRPr>
          <a:latin typeface="+mn-lt"/>
          <a:ea typeface="+mn-ea"/>
          <a:cs typeface="+mn-cs"/>
        </a:defRPr>
      </a:lvl7pPr>
      <a:lvl8pPr marL="3881445">
        <a:defRPr>
          <a:latin typeface="+mn-lt"/>
          <a:ea typeface="+mn-ea"/>
          <a:cs typeface="+mn-cs"/>
        </a:defRPr>
      </a:lvl8pPr>
      <a:lvl9pPr marL="4435937">
        <a:defRPr>
          <a:latin typeface="+mn-lt"/>
          <a:ea typeface="+mn-ea"/>
          <a:cs typeface="+mn-cs"/>
        </a:defRPr>
      </a:lvl9pPr>
    </p:bodyStyle>
    <p:otherStyle>
      <a:lvl1pPr marL="0">
        <a:defRPr>
          <a:latin typeface="+mn-lt"/>
          <a:ea typeface="+mn-ea"/>
          <a:cs typeface="+mn-cs"/>
        </a:defRPr>
      </a:lvl1pPr>
      <a:lvl2pPr marL="554492">
        <a:defRPr>
          <a:latin typeface="+mn-lt"/>
          <a:ea typeface="+mn-ea"/>
          <a:cs typeface="+mn-cs"/>
        </a:defRPr>
      </a:lvl2pPr>
      <a:lvl3pPr marL="1108984">
        <a:defRPr>
          <a:latin typeface="+mn-lt"/>
          <a:ea typeface="+mn-ea"/>
          <a:cs typeface="+mn-cs"/>
        </a:defRPr>
      </a:lvl3pPr>
      <a:lvl4pPr marL="1663476">
        <a:defRPr>
          <a:latin typeface="+mn-lt"/>
          <a:ea typeface="+mn-ea"/>
          <a:cs typeface="+mn-cs"/>
        </a:defRPr>
      </a:lvl4pPr>
      <a:lvl5pPr marL="2217969">
        <a:defRPr>
          <a:latin typeface="+mn-lt"/>
          <a:ea typeface="+mn-ea"/>
          <a:cs typeface="+mn-cs"/>
        </a:defRPr>
      </a:lvl5pPr>
      <a:lvl6pPr marL="2772461">
        <a:defRPr>
          <a:latin typeface="+mn-lt"/>
          <a:ea typeface="+mn-ea"/>
          <a:cs typeface="+mn-cs"/>
        </a:defRPr>
      </a:lvl6pPr>
      <a:lvl7pPr marL="3326953">
        <a:defRPr>
          <a:latin typeface="+mn-lt"/>
          <a:ea typeface="+mn-ea"/>
          <a:cs typeface="+mn-cs"/>
        </a:defRPr>
      </a:lvl7pPr>
      <a:lvl8pPr marL="3881445">
        <a:defRPr>
          <a:latin typeface="+mn-lt"/>
          <a:ea typeface="+mn-ea"/>
          <a:cs typeface="+mn-cs"/>
        </a:defRPr>
      </a:lvl8pPr>
      <a:lvl9pPr marL="4435937">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8.xml"/></Relationships>
</file>

<file path=ppt/slides/_rels/slide100.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notesSlide" Target="../notesSlides/notesSlide24.xml"/><Relationship Id="rId1" Type="http://schemas.openxmlformats.org/officeDocument/2006/relationships/slideLayout" Target="../slideLayouts/slideLayout15.xml"/><Relationship Id="rId6" Type="http://schemas.openxmlformats.org/officeDocument/2006/relationships/image" Target="../media/image135.png"/><Relationship Id="rId5" Type="http://schemas.openxmlformats.org/officeDocument/2006/relationships/image" Target="../media/image134.png"/><Relationship Id="rId4" Type="http://schemas.openxmlformats.org/officeDocument/2006/relationships/image" Target="../media/image125.png"/></Relationships>
</file>

<file path=ppt/slides/_rels/slide101.xml.rels><?xml version="1.0" encoding="UTF-8" standalone="yes"?>
<Relationships xmlns="http://schemas.openxmlformats.org/package/2006/relationships"><Relationship Id="rId3" Type="http://schemas.openxmlformats.org/officeDocument/2006/relationships/image" Target="../media/image135.png"/><Relationship Id="rId7" Type="http://schemas.openxmlformats.org/officeDocument/2006/relationships/image" Target="../media/image125.png"/><Relationship Id="rId2" Type="http://schemas.openxmlformats.org/officeDocument/2006/relationships/notesSlide" Target="../notesSlides/notesSlide25.xml"/><Relationship Id="rId1" Type="http://schemas.openxmlformats.org/officeDocument/2006/relationships/slideLayout" Target="../slideLayouts/slideLayout15.xml"/><Relationship Id="rId6" Type="http://schemas.openxmlformats.org/officeDocument/2006/relationships/image" Target="../media/image122.png"/><Relationship Id="rId5" Type="http://schemas.openxmlformats.org/officeDocument/2006/relationships/image" Target="../media/image121.png"/><Relationship Id="rId4" Type="http://schemas.openxmlformats.org/officeDocument/2006/relationships/image" Target="../media/image131.png"/></Relationships>
</file>

<file path=ppt/slides/_rels/slide102.xml.rels><?xml version="1.0" encoding="UTF-8" standalone="yes"?>
<Relationships xmlns="http://schemas.openxmlformats.org/package/2006/relationships"><Relationship Id="rId8" Type="http://schemas.openxmlformats.org/officeDocument/2006/relationships/image" Target="../media/image141.png"/><Relationship Id="rId3" Type="http://schemas.openxmlformats.org/officeDocument/2006/relationships/image" Target="../media/image136.png"/><Relationship Id="rId7" Type="http://schemas.openxmlformats.org/officeDocument/2006/relationships/image" Target="../media/image140.png"/><Relationship Id="rId2" Type="http://schemas.openxmlformats.org/officeDocument/2006/relationships/notesSlide" Target="../notesSlides/notesSlide26.xml"/><Relationship Id="rId1" Type="http://schemas.openxmlformats.org/officeDocument/2006/relationships/slideLayout" Target="../slideLayouts/slideLayout15.xml"/><Relationship Id="rId6" Type="http://schemas.openxmlformats.org/officeDocument/2006/relationships/image" Target="../media/image139.png"/><Relationship Id="rId5" Type="http://schemas.openxmlformats.org/officeDocument/2006/relationships/image" Target="../media/image137.png"/><Relationship Id="rId10" Type="http://schemas.openxmlformats.org/officeDocument/2006/relationships/image" Target="../media/image125.png"/><Relationship Id="rId4" Type="http://schemas.openxmlformats.org/officeDocument/2006/relationships/image" Target="../media/image138.png"/><Relationship Id="rId9" Type="http://schemas.openxmlformats.org/officeDocument/2006/relationships/image" Target="../media/image122.png"/></Relationships>
</file>

<file path=ppt/slides/_rels/slide103.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notesSlide" Target="../notesSlides/notesSlide27.xml"/><Relationship Id="rId1" Type="http://schemas.openxmlformats.org/officeDocument/2006/relationships/slideLayout" Target="../slideLayouts/slideLayout15.xml"/><Relationship Id="rId5" Type="http://schemas.openxmlformats.org/officeDocument/2006/relationships/image" Target="../media/image143.png"/><Relationship Id="rId4" Type="http://schemas.openxmlformats.org/officeDocument/2006/relationships/image" Target="../media/image142.png"/></Relationships>
</file>

<file path=ppt/slides/_rels/slide104.xml.rels><?xml version="1.0" encoding="UTF-8" standalone="yes"?>
<Relationships xmlns="http://schemas.openxmlformats.org/package/2006/relationships"><Relationship Id="rId8" Type="http://schemas.openxmlformats.org/officeDocument/2006/relationships/image" Target="../media/image149.png"/><Relationship Id="rId3" Type="http://schemas.openxmlformats.org/officeDocument/2006/relationships/image" Target="../media/image144.png"/><Relationship Id="rId7" Type="http://schemas.openxmlformats.org/officeDocument/2006/relationships/image" Target="../media/image148.png"/><Relationship Id="rId2" Type="http://schemas.openxmlformats.org/officeDocument/2006/relationships/notesSlide" Target="../notesSlides/notesSlide28.xml"/><Relationship Id="rId1" Type="http://schemas.openxmlformats.org/officeDocument/2006/relationships/slideLayout" Target="../slideLayouts/slideLayout15.xml"/><Relationship Id="rId6" Type="http://schemas.openxmlformats.org/officeDocument/2006/relationships/image" Target="../media/image147.png"/><Relationship Id="rId5" Type="http://schemas.openxmlformats.org/officeDocument/2006/relationships/image" Target="../media/image146.png"/><Relationship Id="rId4" Type="http://schemas.openxmlformats.org/officeDocument/2006/relationships/image" Target="../media/image145.png"/></Relationships>
</file>

<file path=ppt/slides/_rels/slide105.xml.rels><?xml version="1.0" encoding="UTF-8" standalone="yes"?>
<Relationships xmlns="http://schemas.openxmlformats.org/package/2006/relationships"><Relationship Id="rId3" Type="http://schemas.openxmlformats.org/officeDocument/2006/relationships/image" Target="../media/image147.png"/><Relationship Id="rId7" Type="http://schemas.openxmlformats.org/officeDocument/2006/relationships/image" Target="../media/image144.png"/><Relationship Id="rId2" Type="http://schemas.openxmlformats.org/officeDocument/2006/relationships/image" Target="../media/image145.png"/><Relationship Id="rId1" Type="http://schemas.openxmlformats.org/officeDocument/2006/relationships/slideLayout" Target="../slideLayouts/slideLayout15.xml"/><Relationship Id="rId6" Type="http://schemas.openxmlformats.org/officeDocument/2006/relationships/image" Target="../media/image150.png"/><Relationship Id="rId5" Type="http://schemas.openxmlformats.org/officeDocument/2006/relationships/image" Target="../media/image149.png"/><Relationship Id="rId4" Type="http://schemas.openxmlformats.org/officeDocument/2006/relationships/image" Target="../media/image148.png"/></Relationships>
</file>

<file path=ppt/slides/_rels/slide106.xml.rels><?xml version="1.0" encoding="UTF-8" standalone="yes"?>
<Relationships xmlns="http://schemas.openxmlformats.org/package/2006/relationships"><Relationship Id="rId3" Type="http://schemas.openxmlformats.org/officeDocument/2006/relationships/image" Target="../media/image145.png"/><Relationship Id="rId7" Type="http://schemas.openxmlformats.org/officeDocument/2006/relationships/image" Target="../media/image144.png"/><Relationship Id="rId2" Type="http://schemas.openxmlformats.org/officeDocument/2006/relationships/image" Target="../media/image150.png"/><Relationship Id="rId1" Type="http://schemas.openxmlformats.org/officeDocument/2006/relationships/slideLayout" Target="../slideLayouts/slideLayout15.xml"/><Relationship Id="rId6" Type="http://schemas.openxmlformats.org/officeDocument/2006/relationships/image" Target="../media/image149.png"/><Relationship Id="rId5" Type="http://schemas.openxmlformats.org/officeDocument/2006/relationships/image" Target="../media/image148.png"/><Relationship Id="rId4" Type="http://schemas.openxmlformats.org/officeDocument/2006/relationships/image" Target="../media/image147.png"/></Relationships>
</file>

<file path=ppt/slides/_rels/slide107.xml.rels><?xml version="1.0" encoding="UTF-8" standalone="yes"?>
<Relationships xmlns="http://schemas.openxmlformats.org/package/2006/relationships"><Relationship Id="rId3" Type="http://schemas.openxmlformats.org/officeDocument/2006/relationships/image" Target="../media/image147.png"/><Relationship Id="rId7" Type="http://schemas.openxmlformats.org/officeDocument/2006/relationships/image" Target="../media/image144.png"/><Relationship Id="rId2" Type="http://schemas.openxmlformats.org/officeDocument/2006/relationships/image" Target="../media/image145.png"/><Relationship Id="rId1" Type="http://schemas.openxmlformats.org/officeDocument/2006/relationships/slideLayout" Target="../slideLayouts/slideLayout15.xml"/><Relationship Id="rId6" Type="http://schemas.openxmlformats.org/officeDocument/2006/relationships/image" Target="../media/image149.png"/><Relationship Id="rId5" Type="http://schemas.openxmlformats.org/officeDocument/2006/relationships/image" Target="../media/image148.png"/><Relationship Id="rId4" Type="http://schemas.openxmlformats.org/officeDocument/2006/relationships/image" Target="../media/image150.png"/></Relationships>
</file>

<file path=ppt/slides/_rels/slide108.xml.rels><?xml version="1.0" encoding="UTF-8" standalone="yes"?>
<Relationships xmlns="http://schemas.openxmlformats.org/package/2006/relationships"><Relationship Id="rId3" Type="http://schemas.openxmlformats.org/officeDocument/2006/relationships/image" Target="../media/image145.png"/><Relationship Id="rId7" Type="http://schemas.openxmlformats.org/officeDocument/2006/relationships/image" Target="../media/image144.png"/><Relationship Id="rId2" Type="http://schemas.openxmlformats.org/officeDocument/2006/relationships/image" Target="../media/image150.png"/><Relationship Id="rId1" Type="http://schemas.openxmlformats.org/officeDocument/2006/relationships/slideLayout" Target="../slideLayouts/slideLayout15.xml"/><Relationship Id="rId6" Type="http://schemas.openxmlformats.org/officeDocument/2006/relationships/image" Target="../media/image149.png"/><Relationship Id="rId5" Type="http://schemas.openxmlformats.org/officeDocument/2006/relationships/image" Target="../media/image148.png"/><Relationship Id="rId4" Type="http://schemas.openxmlformats.org/officeDocument/2006/relationships/image" Target="../media/image147.png"/></Relationships>
</file>

<file path=ppt/slides/_rels/slide109.xml.rels><?xml version="1.0" encoding="UTF-8" standalone="yes"?>
<Relationships xmlns="http://schemas.openxmlformats.org/package/2006/relationships"><Relationship Id="rId3" Type="http://schemas.openxmlformats.org/officeDocument/2006/relationships/image" Target="../media/image150.png"/><Relationship Id="rId2" Type="http://schemas.openxmlformats.org/officeDocument/2006/relationships/image" Target="../media/image145.png"/><Relationship Id="rId1" Type="http://schemas.openxmlformats.org/officeDocument/2006/relationships/slideLayout" Target="../slideLayouts/slideLayout15.xml"/><Relationship Id="rId6" Type="http://schemas.openxmlformats.org/officeDocument/2006/relationships/image" Target="../media/image149.png"/><Relationship Id="rId5" Type="http://schemas.openxmlformats.org/officeDocument/2006/relationships/image" Target="../media/image148.png"/><Relationship Id="rId4" Type="http://schemas.openxmlformats.org/officeDocument/2006/relationships/image" Target="../media/image147.png"/></Relationships>
</file>

<file path=ppt/slides/_rels/slide11.xml.rels><?xml version="1.0" encoding="UTF-8" standalone="yes"?>
<Relationships xmlns="http://schemas.openxmlformats.org/package/2006/relationships"><Relationship Id="rId8" Type="http://schemas.openxmlformats.org/officeDocument/2006/relationships/image" Target="../media/image19.jpg"/><Relationship Id="rId3" Type="http://schemas.openxmlformats.org/officeDocument/2006/relationships/image" Target="../media/image14.jpg"/><Relationship Id="rId7" Type="http://schemas.openxmlformats.org/officeDocument/2006/relationships/image" Target="../media/image18.jpg"/><Relationship Id="rId2" Type="http://schemas.openxmlformats.org/officeDocument/2006/relationships/image" Target="../media/image13.jpg"/><Relationship Id="rId1" Type="http://schemas.openxmlformats.org/officeDocument/2006/relationships/slideLayout" Target="../slideLayouts/slideLayout18.xml"/><Relationship Id="rId6" Type="http://schemas.openxmlformats.org/officeDocument/2006/relationships/image" Target="../media/image17.jpg"/><Relationship Id="rId5" Type="http://schemas.openxmlformats.org/officeDocument/2006/relationships/image" Target="../media/image16.jpg"/><Relationship Id="rId4" Type="http://schemas.openxmlformats.org/officeDocument/2006/relationships/image" Target="../media/image15.jpg"/></Relationships>
</file>

<file path=ppt/slides/_rels/slide110.xml.rels><?xml version="1.0" encoding="UTF-8" standalone="yes"?>
<Relationships xmlns="http://schemas.openxmlformats.org/package/2006/relationships"><Relationship Id="rId3" Type="http://schemas.openxmlformats.org/officeDocument/2006/relationships/image" Target="../media/image151.png"/><Relationship Id="rId2" Type="http://schemas.openxmlformats.org/officeDocument/2006/relationships/notesSlide" Target="../notesSlides/notesSlide29.xml"/><Relationship Id="rId1" Type="http://schemas.openxmlformats.org/officeDocument/2006/relationships/slideLayout" Target="../slideLayouts/slideLayout15.xml"/></Relationships>
</file>

<file path=ppt/slides/_rels/slide111.xml.rels><?xml version="1.0" encoding="UTF-8" standalone="yes"?>
<Relationships xmlns="http://schemas.openxmlformats.org/package/2006/relationships"><Relationship Id="rId3" Type="http://schemas.openxmlformats.org/officeDocument/2006/relationships/image" Target="../media/image152.png"/><Relationship Id="rId2" Type="http://schemas.openxmlformats.org/officeDocument/2006/relationships/notesSlide" Target="../notesSlides/notesSlide30.xml"/><Relationship Id="rId1" Type="http://schemas.openxmlformats.org/officeDocument/2006/relationships/slideLayout" Target="../slideLayouts/slideLayout15.xml"/></Relationships>
</file>

<file path=ppt/slides/_rels/slide112.xml.rels><?xml version="1.0" encoding="UTF-8" standalone="yes"?>
<Relationships xmlns="http://schemas.openxmlformats.org/package/2006/relationships"><Relationship Id="rId3" Type="http://schemas.openxmlformats.org/officeDocument/2006/relationships/image" Target="../media/image153.png"/><Relationship Id="rId2" Type="http://schemas.openxmlformats.org/officeDocument/2006/relationships/notesSlide" Target="../notesSlides/notesSlide31.xml"/><Relationship Id="rId1" Type="http://schemas.openxmlformats.org/officeDocument/2006/relationships/slideLayout" Target="../slideLayouts/slideLayout15.xml"/></Relationships>
</file>

<file path=ppt/slides/_rels/slide113.xml.rels><?xml version="1.0" encoding="UTF-8" standalone="yes"?>
<Relationships xmlns="http://schemas.openxmlformats.org/package/2006/relationships"><Relationship Id="rId3" Type="http://schemas.openxmlformats.org/officeDocument/2006/relationships/image" Target="../media/image154.png"/><Relationship Id="rId2" Type="http://schemas.openxmlformats.org/officeDocument/2006/relationships/notesSlide" Target="../notesSlides/notesSlide32.xml"/><Relationship Id="rId1" Type="http://schemas.openxmlformats.org/officeDocument/2006/relationships/slideLayout" Target="../slideLayouts/slideLayout15.xml"/></Relationships>
</file>

<file path=ppt/slides/_rels/slide114.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notesSlide" Target="../notesSlides/notesSlide33.xml"/><Relationship Id="rId1" Type="http://schemas.openxmlformats.org/officeDocument/2006/relationships/slideLayout" Target="../slideLayouts/slideLayout15.xml"/></Relationships>
</file>

<file path=ppt/slides/_rels/slide115.xml.rels><?xml version="1.0" encoding="UTF-8" standalone="yes"?>
<Relationships xmlns="http://schemas.openxmlformats.org/package/2006/relationships"><Relationship Id="rId3" Type="http://schemas.openxmlformats.org/officeDocument/2006/relationships/image" Target="../media/image156.png"/><Relationship Id="rId2" Type="http://schemas.openxmlformats.org/officeDocument/2006/relationships/notesSlide" Target="../notesSlides/notesSlide34.xml"/><Relationship Id="rId1" Type="http://schemas.openxmlformats.org/officeDocument/2006/relationships/slideLayout" Target="../slideLayouts/slideLayout15.xml"/></Relationships>
</file>

<file path=ppt/slides/_rels/slide116.xml.rels><?xml version="1.0" encoding="UTF-8" standalone="yes"?>
<Relationships xmlns="http://schemas.openxmlformats.org/package/2006/relationships"><Relationship Id="rId3" Type="http://schemas.openxmlformats.org/officeDocument/2006/relationships/image" Target="../media/image157.png"/><Relationship Id="rId2" Type="http://schemas.openxmlformats.org/officeDocument/2006/relationships/notesSlide" Target="../notesSlides/notesSlide35.xml"/><Relationship Id="rId1" Type="http://schemas.openxmlformats.org/officeDocument/2006/relationships/slideLayout" Target="../slideLayouts/slideLayout15.xml"/><Relationship Id="rId6" Type="http://schemas.openxmlformats.org/officeDocument/2006/relationships/image" Target="../media/image160.png"/><Relationship Id="rId5" Type="http://schemas.openxmlformats.org/officeDocument/2006/relationships/image" Target="../media/image159.png"/><Relationship Id="rId4" Type="http://schemas.openxmlformats.org/officeDocument/2006/relationships/image" Target="../media/image158.png"/></Relationships>
</file>

<file path=ppt/slides/_rels/slide117.xml.rels><?xml version="1.0" encoding="UTF-8" standalone="yes"?>
<Relationships xmlns="http://schemas.openxmlformats.org/package/2006/relationships"><Relationship Id="rId8" Type="http://schemas.openxmlformats.org/officeDocument/2006/relationships/image" Target="../media/image1630.png"/><Relationship Id="rId3" Type="http://schemas.openxmlformats.org/officeDocument/2006/relationships/image" Target="../media/image161.png"/><Relationship Id="rId7" Type="http://schemas.openxmlformats.org/officeDocument/2006/relationships/image" Target="../media/image1620.png"/><Relationship Id="rId2" Type="http://schemas.openxmlformats.org/officeDocument/2006/relationships/notesSlide" Target="../notesSlides/notesSlide36.xml"/><Relationship Id="rId1" Type="http://schemas.openxmlformats.org/officeDocument/2006/relationships/slideLayout" Target="../slideLayouts/slideLayout15.xml"/><Relationship Id="rId6" Type="http://schemas.openxmlformats.org/officeDocument/2006/relationships/image" Target="../media/image160.png"/><Relationship Id="rId5" Type="http://schemas.openxmlformats.org/officeDocument/2006/relationships/image" Target="../media/image163.png"/><Relationship Id="rId4" Type="http://schemas.openxmlformats.org/officeDocument/2006/relationships/image" Target="../media/image162.png"/></Relationships>
</file>

<file path=ppt/slides/_rels/slide118.xml.rels><?xml version="1.0" encoding="UTF-8" standalone="yes"?>
<Relationships xmlns="http://schemas.openxmlformats.org/package/2006/relationships"><Relationship Id="rId3" Type="http://schemas.openxmlformats.org/officeDocument/2006/relationships/image" Target="../media/image164.png"/><Relationship Id="rId2" Type="http://schemas.openxmlformats.org/officeDocument/2006/relationships/notesSlide" Target="../notesSlides/notesSlide37.xml"/><Relationship Id="rId1" Type="http://schemas.openxmlformats.org/officeDocument/2006/relationships/slideLayout" Target="../slideLayouts/slideLayout15.xml"/></Relationships>
</file>

<file path=ppt/slides/_rels/slide119.xml.rels><?xml version="1.0" encoding="UTF-8" standalone="yes"?>
<Relationships xmlns="http://schemas.openxmlformats.org/package/2006/relationships"><Relationship Id="rId3" Type="http://schemas.openxmlformats.org/officeDocument/2006/relationships/image" Target="../media/image165.png"/><Relationship Id="rId2" Type="http://schemas.openxmlformats.org/officeDocument/2006/relationships/notesSlide" Target="../notesSlides/notesSlide38.xml"/><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5.xml"/></Relationships>
</file>

<file path=ppt/slides/_rels/slide121.xml.rels><?xml version="1.0" encoding="UTF-8" standalone="yes"?>
<Relationships xmlns="http://schemas.openxmlformats.org/package/2006/relationships"><Relationship Id="rId3" Type="http://schemas.openxmlformats.org/officeDocument/2006/relationships/image" Target="../media/image166.png"/><Relationship Id="rId7" Type="http://schemas.openxmlformats.org/officeDocument/2006/relationships/image" Target="../media/image170.png"/><Relationship Id="rId2" Type="http://schemas.openxmlformats.org/officeDocument/2006/relationships/notesSlide" Target="../notesSlides/notesSlide40.xml"/><Relationship Id="rId1" Type="http://schemas.openxmlformats.org/officeDocument/2006/relationships/slideLayout" Target="../slideLayouts/slideLayout15.xml"/><Relationship Id="rId6" Type="http://schemas.openxmlformats.org/officeDocument/2006/relationships/image" Target="../media/image169.png"/><Relationship Id="rId5" Type="http://schemas.openxmlformats.org/officeDocument/2006/relationships/image" Target="../media/image168.png"/><Relationship Id="rId4" Type="http://schemas.openxmlformats.org/officeDocument/2006/relationships/image" Target="../media/image167.png"/></Relationships>
</file>

<file path=ppt/slides/_rels/slide122.xml.rels><?xml version="1.0" encoding="UTF-8" standalone="yes"?>
<Relationships xmlns="http://schemas.openxmlformats.org/package/2006/relationships"><Relationship Id="rId8" Type="http://schemas.openxmlformats.org/officeDocument/2006/relationships/image" Target="../media/image170.png"/><Relationship Id="rId3" Type="http://schemas.openxmlformats.org/officeDocument/2006/relationships/image" Target="../media/image171.png"/><Relationship Id="rId7" Type="http://schemas.openxmlformats.org/officeDocument/2006/relationships/image" Target="../media/image169.png"/><Relationship Id="rId2" Type="http://schemas.openxmlformats.org/officeDocument/2006/relationships/notesSlide" Target="../notesSlides/notesSlide41.xml"/><Relationship Id="rId1" Type="http://schemas.openxmlformats.org/officeDocument/2006/relationships/slideLayout" Target="../slideLayouts/slideLayout15.xml"/><Relationship Id="rId6" Type="http://schemas.openxmlformats.org/officeDocument/2006/relationships/image" Target="../media/image168.png"/><Relationship Id="rId5" Type="http://schemas.openxmlformats.org/officeDocument/2006/relationships/image" Target="../media/image172.png"/><Relationship Id="rId4" Type="http://schemas.openxmlformats.org/officeDocument/2006/relationships/image" Target="../media/image167.png"/></Relationships>
</file>

<file path=ppt/slides/_rels/slide123.xml.rels><?xml version="1.0" encoding="UTF-8" standalone="yes"?>
<Relationships xmlns="http://schemas.openxmlformats.org/package/2006/relationships"><Relationship Id="rId3" Type="http://schemas.openxmlformats.org/officeDocument/2006/relationships/image" Target="../media/image167.png"/><Relationship Id="rId2" Type="http://schemas.openxmlformats.org/officeDocument/2006/relationships/notesSlide" Target="../notesSlides/notesSlide42.xml"/><Relationship Id="rId1" Type="http://schemas.openxmlformats.org/officeDocument/2006/relationships/slideLayout" Target="../slideLayouts/slideLayout15.xml"/><Relationship Id="rId5" Type="http://schemas.openxmlformats.org/officeDocument/2006/relationships/image" Target="../media/image170.png"/><Relationship Id="rId4" Type="http://schemas.openxmlformats.org/officeDocument/2006/relationships/image" Target="../media/image173.png"/></Relationships>
</file>

<file path=ppt/slides/_rels/slide124.xml.rels><?xml version="1.0" encoding="UTF-8" standalone="yes"?>
<Relationships xmlns="http://schemas.openxmlformats.org/package/2006/relationships"><Relationship Id="rId2" Type="http://schemas.openxmlformats.org/officeDocument/2006/relationships/image" Target="../media/image174.png"/><Relationship Id="rId1" Type="http://schemas.openxmlformats.org/officeDocument/2006/relationships/slideLayout" Target="../slideLayouts/slideLayout15.xml"/></Relationships>
</file>

<file path=ppt/slides/_rels/slide125.xml.rels><?xml version="1.0" encoding="UTF-8" standalone="yes"?>
<Relationships xmlns="http://schemas.openxmlformats.org/package/2006/relationships"><Relationship Id="rId3" Type="http://schemas.openxmlformats.org/officeDocument/2006/relationships/image" Target="../media/image174.png"/><Relationship Id="rId2" Type="http://schemas.openxmlformats.org/officeDocument/2006/relationships/notesSlide" Target="../notesSlides/notesSlide43.xml"/><Relationship Id="rId1" Type="http://schemas.openxmlformats.org/officeDocument/2006/relationships/slideLayout" Target="../slideLayouts/slideLayout15.xml"/></Relationships>
</file>

<file path=ppt/slides/_rels/slide126.xml.rels><?xml version="1.0" encoding="UTF-8" standalone="yes"?>
<Relationships xmlns="http://schemas.openxmlformats.org/package/2006/relationships"><Relationship Id="rId3" Type="http://schemas.openxmlformats.org/officeDocument/2006/relationships/image" Target="../media/image174.png"/><Relationship Id="rId2" Type="http://schemas.openxmlformats.org/officeDocument/2006/relationships/notesSlide" Target="../notesSlides/notesSlide44.xml"/><Relationship Id="rId1" Type="http://schemas.openxmlformats.org/officeDocument/2006/relationships/slideLayout" Target="../slideLayouts/slideLayout15.xml"/><Relationship Id="rId4" Type="http://schemas.openxmlformats.org/officeDocument/2006/relationships/image" Target="../media/image175.png"/></Relationships>
</file>

<file path=ppt/slides/_rels/slide127.xml.rels><?xml version="1.0" encoding="UTF-8" standalone="yes"?>
<Relationships xmlns="http://schemas.openxmlformats.org/package/2006/relationships"><Relationship Id="rId3" Type="http://schemas.openxmlformats.org/officeDocument/2006/relationships/image" Target="../media/image176.png"/><Relationship Id="rId2" Type="http://schemas.openxmlformats.org/officeDocument/2006/relationships/notesSlide" Target="../notesSlides/notesSlide45.xml"/><Relationship Id="rId1" Type="http://schemas.openxmlformats.org/officeDocument/2006/relationships/slideLayout" Target="../slideLayouts/slideLayout15.xml"/><Relationship Id="rId5" Type="http://schemas.openxmlformats.org/officeDocument/2006/relationships/image" Target="../media/image175.png"/><Relationship Id="rId4" Type="http://schemas.openxmlformats.org/officeDocument/2006/relationships/image" Target="../media/image174.png"/></Relationships>
</file>

<file path=ppt/slides/_rels/slide128.xml.rels><?xml version="1.0" encoding="UTF-8" standalone="yes"?>
<Relationships xmlns="http://schemas.openxmlformats.org/package/2006/relationships"><Relationship Id="rId3" Type="http://schemas.openxmlformats.org/officeDocument/2006/relationships/image" Target="../media/image177.png"/><Relationship Id="rId2" Type="http://schemas.openxmlformats.org/officeDocument/2006/relationships/notesSlide" Target="../notesSlides/notesSlide46.xml"/><Relationship Id="rId1" Type="http://schemas.openxmlformats.org/officeDocument/2006/relationships/slideLayout" Target="../slideLayouts/slideLayout15.xml"/><Relationship Id="rId6" Type="http://schemas.openxmlformats.org/officeDocument/2006/relationships/image" Target="../media/image180.png"/><Relationship Id="rId5" Type="http://schemas.openxmlformats.org/officeDocument/2006/relationships/image" Target="../media/image179.png"/><Relationship Id="rId4" Type="http://schemas.openxmlformats.org/officeDocument/2006/relationships/image" Target="../media/image178.png"/></Relationships>
</file>

<file path=ppt/slides/_rels/slide129.xml.rels><?xml version="1.0" encoding="UTF-8" standalone="yes"?>
<Relationships xmlns="http://schemas.openxmlformats.org/package/2006/relationships"><Relationship Id="rId3" Type="http://schemas.openxmlformats.org/officeDocument/2006/relationships/image" Target="../media/image181.png"/><Relationship Id="rId7" Type="http://schemas.openxmlformats.org/officeDocument/2006/relationships/image" Target="../media/image182.png"/><Relationship Id="rId2" Type="http://schemas.openxmlformats.org/officeDocument/2006/relationships/notesSlide" Target="../notesSlides/notesSlide47.xml"/><Relationship Id="rId1" Type="http://schemas.openxmlformats.org/officeDocument/2006/relationships/slideLayout" Target="../slideLayouts/slideLayout15.xml"/><Relationship Id="rId6" Type="http://schemas.openxmlformats.org/officeDocument/2006/relationships/image" Target="../media/image180.png"/><Relationship Id="rId5" Type="http://schemas.openxmlformats.org/officeDocument/2006/relationships/image" Target="../media/image177.png"/><Relationship Id="rId4" Type="http://schemas.openxmlformats.org/officeDocument/2006/relationships/image" Target="../media/image178.png"/></Relationships>
</file>

<file path=ppt/slides/_rels/slide13.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20.jpg"/><Relationship Id="rId1" Type="http://schemas.openxmlformats.org/officeDocument/2006/relationships/slideLayout" Target="../slideLayouts/slideLayout18.xml"/></Relationships>
</file>

<file path=ppt/slides/_rels/slide130.xml.rels><?xml version="1.0" encoding="UTF-8" standalone="yes"?>
<Relationships xmlns="http://schemas.openxmlformats.org/package/2006/relationships"><Relationship Id="rId3" Type="http://schemas.openxmlformats.org/officeDocument/2006/relationships/image" Target="../media/image183.png"/><Relationship Id="rId7" Type="http://schemas.openxmlformats.org/officeDocument/2006/relationships/image" Target="../media/image184.png"/><Relationship Id="rId2" Type="http://schemas.openxmlformats.org/officeDocument/2006/relationships/notesSlide" Target="../notesSlides/notesSlide48.xml"/><Relationship Id="rId1" Type="http://schemas.openxmlformats.org/officeDocument/2006/relationships/slideLayout" Target="../slideLayouts/slideLayout15.xml"/><Relationship Id="rId6" Type="http://schemas.openxmlformats.org/officeDocument/2006/relationships/image" Target="../media/image180.png"/><Relationship Id="rId5" Type="http://schemas.openxmlformats.org/officeDocument/2006/relationships/image" Target="../media/image178.png"/><Relationship Id="rId4" Type="http://schemas.openxmlformats.org/officeDocument/2006/relationships/image" Target="../media/image177.png"/></Relationships>
</file>

<file path=ppt/slides/_rels/slide131.xml.rels><?xml version="1.0" encoding="UTF-8" standalone="yes"?>
<Relationships xmlns="http://schemas.openxmlformats.org/package/2006/relationships"><Relationship Id="rId3" Type="http://schemas.openxmlformats.org/officeDocument/2006/relationships/image" Target="../media/image185.png"/><Relationship Id="rId2" Type="http://schemas.openxmlformats.org/officeDocument/2006/relationships/notesSlide" Target="../notesSlides/notesSlide49.xml"/><Relationship Id="rId1" Type="http://schemas.openxmlformats.org/officeDocument/2006/relationships/slideLayout" Target="../slideLayouts/slideLayout15.xml"/></Relationships>
</file>

<file path=ppt/slides/_rels/slide132.xml.rels><?xml version="1.0" encoding="UTF-8" standalone="yes"?>
<Relationships xmlns="http://schemas.openxmlformats.org/package/2006/relationships"><Relationship Id="rId3" Type="http://schemas.openxmlformats.org/officeDocument/2006/relationships/image" Target="../media/image185.png"/><Relationship Id="rId2" Type="http://schemas.openxmlformats.org/officeDocument/2006/relationships/notesSlide" Target="../notesSlides/notesSlide50.xml"/><Relationship Id="rId1" Type="http://schemas.openxmlformats.org/officeDocument/2006/relationships/slideLayout" Target="../slideLayouts/slideLayout15.xml"/><Relationship Id="rId4" Type="http://schemas.openxmlformats.org/officeDocument/2006/relationships/image" Target="../media/image186.png"/></Relationships>
</file>

<file path=ppt/slides/_rels/slide133.xml.rels><?xml version="1.0" encoding="UTF-8" standalone="yes"?>
<Relationships xmlns="http://schemas.openxmlformats.org/package/2006/relationships"><Relationship Id="rId3" Type="http://schemas.openxmlformats.org/officeDocument/2006/relationships/image" Target="../media/image185.png"/><Relationship Id="rId2" Type="http://schemas.openxmlformats.org/officeDocument/2006/relationships/notesSlide" Target="../notesSlides/notesSlide51.xml"/><Relationship Id="rId1" Type="http://schemas.openxmlformats.org/officeDocument/2006/relationships/slideLayout" Target="../slideLayouts/slideLayout15.xml"/><Relationship Id="rId5" Type="http://schemas.openxmlformats.org/officeDocument/2006/relationships/image" Target="../media/image187.png"/><Relationship Id="rId4" Type="http://schemas.openxmlformats.org/officeDocument/2006/relationships/image" Target="../media/image186.png"/></Relationships>
</file>

<file path=ppt/slides/_rels/slide134.xml.rels><?xml version="1.0" encoding="UTF-8" standalone="yes"?>
<Relationships xmlns="http://schemas.openxmlformats.org/package/2006/relationships"><Relationship Id="rId3" Type="http://schemas.openxmlformats.org/officeDocument/2006/relationships/image" Target="../media/image185.png"/><Relationship Id="rId7" Type="http://schemas.openxmlformats.org/officeDocument/2006/relationships/image" Target="../media/image189.png"/><Relationship Id="rId2" Type="http://schemas.openxmlformats.org/officeDocument/2006/relationships/notesSlide" Target="../notesSlides/notesSlide52.xml"/><Relationship Id="rId1" Type="http://schemas.openxmlformats.org/officeDocument/2006/relationships/slideLayout" Target="../slideLayouts/slideLayout15.xml"/><Relationship Id="rId6" Type="http://schemas.openxmlformats.org/officeDocument/2006/relationships/image" Target="../media/image188.png"/><Relationship Id="rId5" Type="http://schemas.openxmlformats.org/officeDocument/2006/relationships/image" Target="../media/image187.png"/><Relationship Id="rId4" Type="http://schemas.openxmlformats.org/officeDocument/2006/relationships/image" Target="../media/image186.png"/></Relationships>
</file>

<file path=ppt/slides/_rels/slide135.xml.rels><?xml version="1.0" encoding="UTF-8" standalone="yes"?>
<Relationships xmlns="http://schemas.openxmlformats.org/package/2006/relationships"><Relationship Id="rId3" Type="http://schemas.openxmlformats.org/officeDocument/2006/relationships/image" Target="../media/image190.png"/><Relationship Id="rId2" Type="http://schemas.openxmlformats.org/officeDocument/2006/relationships/notesSlide" Target="../notesSlides/notesSlide53.xml"/><Relationship Id="rId1" Type="http://schemas.openxmlformats.org/officeDocument/2006/relationships/slideLayout" Target="../slideLayouts/slideLayout15.xml"/><Relationship Id="rId4" Type="http://schemas.openxmlformats.org/officeDocument/2006/relationships/image" Target="../media/image191.png"/></Relationships>
</file>

<file path=ppt/slides/_rels/slide136.xml.rels><?xml version="1.0" encoding="UTF-8" standalone="yes"?>
<Relationships xmlns="http://schemas.openxmlformats.org/package/2006/relationships"><Relationship Id="rId3" Type="http://schemas.openxmlformats.org/officeDocument/2006/relationships/image" Target="../media/image190.png"/><Relationship Id="rId2" Type="http://schemas.openxmlformats.org/officeDocument/2006/relationships/notesSlide" Target="../notesSlides/notesSlide54.xml"/><Relationship Id="rId1" Type="http://schemas.openxmlformats.org/officeDocument/2006/relationships/slideLayout" Target="../slideLayouts/slideLayout15.xml"/><Relationship Id="rId6" Type="http://schemas.openxmlformats.org/officeDocument/2006/relationships/image" Target="../media/image193.png"/><Relationship Id="rId5" Type="http://schemas.openxmlformats.org/officeDocument/2006/relationships/image" Target="../media/image192.png"/><Relationship Id="rId4" Type="http://schemas.openxmlformats.org/officeDocument/2006/relationships/image" Target="../media/image191.png"/></Relationships>
</file>

<file path=ppt/slides/_rels/slide137.xml.rels><?xml version="1.0" encoding="UTF-8" standalone="yes"?>
<Relationships xmlns="http://schemas.openxmlformats.org/package/2006/relationships"><Relationship Id="rId3" Type="http://schemas.openxmlformats.org/officeDocument/2006/relationships/image" Target="../media/image194.png"/><Relationship Id="rId2" Type="http://schemas.openxmlformats.org/officeDocument/2006/relationships/notesSlide" Target="../notesSlides/notesSlide55.xml"/><Relationship Id="rId1" Type="http://schemas.openxmlformats.org/officeDocument/2006/relationships/slideLayout" Target="../slideLayouts/slideLayout15.xml"/><Relationship Id="rId4" Type="http://schemas.openxmlformats.org/officeDocument/2006/relationships/image" Target="../media/image195.png"/></Relationships>
</file>

<file path=ppt/slides/_rels/slide138.xml.rels><?xml version="1.0" encoding="UTF-8" standalone="yes"?>
<Relationships xmlns="http://schemas.openxmlformats.org/package/2006/relationships"><Relationship Id="rId3" Type="http://schemas.openxmlformats.org/officeDocument/2006/relationships/image" Target="../media/image196.png"/><Relationship Id="rId7" Type="http://schemas.openxmlformats.org/officeDocument/2006/relationships/image" Target="../media/image195.png"/><Relationship Id="rId2" Type="http://schemas.openxmlformats.org/officeDocument/2006/relationships/notesSlide" Target="../notesSlides/notesSlide56.xml"/><Relationship Id="rId1" Type="http://schemas.openxmlformats.org/officeDocument/2006/relationships/slideLayout" Target="../slideLayouts/slideLayout15.xml"/><Relationship Id="rId6" Type="http://schemas.openxmlformats.org/officeDocument/2006/relationships/image" Target="../media/image194.png"/><Relationship Id="rId5" Type="http://schemas.openxmlformats.org/officeDocument/2006/relationships/image" Target="../media/image198.png"/><Relationship Id="rId4" Type="http://schemas.openxmlformats.org/officeDocument/2006/relationships/image" Target="../media/image197.png"/></Relationships>
</file>

<file path=ppt/slides/_rels/slide139.xml.rels><?xml version="1.0" encoding="UTF-8" standalone="yes"?>
<Relationships xmlns="http://schemas.openxmlformats.org/package/2006/relationships"><Relationship Id="rId3" Type="http://schemas.openxmlformats.org/officeDocument/2006/relationships/image" Target="../media/image199.png"/><Relationship Id="rId7" Type="http://schemas.openxmlformats.org/officeDocument/2006/relationships/image" Target="../media/image202.png"/><Relationship Id="rId2" Type="http://schemas.openxmlformats.org/officeDocument/2006/relationships/notesSlide" Target="../notesSlides/notesSlide57.xml"/><Relationship Id="rId1" Type="http://schemas.openxmlformats.org/officeDocument/2006/relationships/slideLayout" Target="../slideLayouts/slideLayout15.xml"/><Relationship Id="rId6" Type="http://schemas.openxmlformats.org/officeDocument/2006/relationships/image" Target="../media/image201.png"/><Relationship Id="rId5" Type="http://schemas.openxmlformats.org/officeDocument/2006/relationships/image" Target="../media/image198.png"/><Relationship Id="rId4" Type="http://schemas.openxmlformats.org/officeDocument/2006/relationships/image" Target="../media/image200.png"/></Relationships>
</file>

<file path=ppt/slides/_rels/slide14.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1.xml"/></Relationships>
</file>

<file path=ppt/slides/_rels/slide140.xml.rels><?xml version="1.0" encoding="UTF-8" standalone="yes"?>
<Relationships xmlns="http://schemas.openxmlformats.org/package/2006/relationships"><Relationship Id="rId8" Type="http://schemas.openxmlformats.org/officeDocument/2006/relationships/image" Target="../media/image208.png"/><Relationship Id="rId13" Type="http://schemas.openxmlformats.org/officeDocument/2006/relationships/image" Target="../media/image213.png"/><Relationship Id="rId3" Type="http://schemas.openxmlformats.org/officeDocument/2006/relationships/image" Target="../media/image203.png"/><Relationship Id="rId7" Type="http://schemas.openxmlformats.org/officeDocument/2006/relationships/image" Target="../media/image207.png"/><Relationship Id="rId12" Type="http://schemas.openxmlformats.org/officeDocument/2006/relationships/image" Target="../media/image212.png"/><Relationship Id="rId2" Type="http://schemas.openxmlformats.org/officeDocument/2006/relationships/notesSlide" Target="../notesSlides/notesSlide58.xml"/><Relationship Id="rId1" Type="http://schemas.openxmlformats.org/officeDocument/2006/relationships/slideLayout" Target="../slideLayouts/slideLayout14.xml"/><Relationship Id="rId6" Type="http://schemas.openxmlformats.org/officeDocument/2006/relationships/image" Target="../media/image206.png"/><Relationship Id="rId11" Type="http://schemas.openxmlformats.org/officeDocument/2006/relationships/image" Target="../media/image211.png"/><Relationship Id="rId5" Type="http://schemas.openxmlformats.org/officeDocument/2006/relationships/image" Target="../media/image205.png"/><Relationship Id="rId10" Type="http://schemas.openxmlformats.org/officeDocument/2006/relationships/image" Target="../media/image210.png"/><Relationship Id="rId4" Type="http://schemas.openxmlformats.org/officeDocument/2006/relationships/image" Target="../media/image204.png"/><Relationship Id="rId9" Type="http://schemas.openxmlformats.org/officeDocument/2006/relationships/image" Target="../media/image209.png"/></Relationships>
</file>

<file path=ppt/slides/_rels/slide141.xml.rels><?xml version="1.0" encoding="UTF-8" standalone="yes"?>
<Relationships xmlns="http://schemas.openxmlformats.org/package/2006/relationships"><Relationship Id="rId8" Type="http://schemas.openxmlformats.org/officeDocument/2006/relationships/image" Target="../media/image208.png"/><Relationship Id="rId13" Type="http://schemas.openxmlformats.org/officeDocument/2006/relationships/image" Target="../media/image213.png"/><Relationship Id="rId3" Type="http://schemas.openxmlformats.org/officeDocument/2006/relationships/image" Target="../media/image203.png"/><Relationship Id="rId7" Type="http://schemas.openxmlformats.org/officeDocument/2006/relationships/image" Target="../media/image207.png"/><Relationship Id="rId12" Type="http://schemas.openxmlformats.org/officeDocument/2006/relationships/image" Target="../media/image212.png"/><Relationship Id="rId2" Type="http://schemas.openxmlformats.org/officeDocument/2006/relationships/notesSlide" Target="../notesSlides/notesSlide59.xml"/><Relationship Id="rId16" Type="http://schemas.openxmlformats.org/officeDocument/2006/relationships/image" Target="../media/image216.png"/><Relationship Id="rId1" Type="http://schemas.openxmlformats.org/officeDocument/2006/relationships/slideLayout" Target="../slideLayouts/slideLayout14.xml"/><Relationship Id="rId6" Type="http://schemas.openxmlformats.org/officeDocument/2006/relationships/image" Target="../media/image206.png"/><Relationship Id="rId11" Type="http://schemas.openxmlformats.org/officeDocument/2006/relationships/image" Target="../media/image211.png"/><Relationship Id="rId5" Type="http://schemas.openxmlformats.org/officeDocument/2006/relationships/image" Target="../media/image205.png"/><Relationship Id="rId15" Type="http://schemas.openxmlformats.org/officeDocument/2006/relationships/image" Target="../media/image215.png"/><Relationship Id="rId10" Type="http://schemas.openxmlformats.org/officeDocument/2006/relationships/image" Target="../media/image210.png"/><Relationship Id="rId4" Type="http://schemas.openxmlformats.org/officeDocument/2006/relationships/image" Target="../media/image204.png"/><Relationship Id="rId9" Type="http://schemas.openxmlformats.org/officeDocument/2006/relationships/image" Target="../media/image209.png"/><Relationship Id="rId14" Type="http://schemas.openxmlformats.org/officeDocument/2006/relationships/image" Target="../media/image214.png"/></Relationships>
</file>

<file path=ppt/slides/_rels/slide142.xml.rels><?xml version="1.0" encoding="UTF-8" standalone="yes"?>
<Relationships xmlns="http://schemas.openxmlformats.org/package/2006/relationships"><Relationship Id="rId13" Type="http://schemas.openxmlformats.org/officeDocument/2006/relationships/image" Target="../media/image213.png"/><Relationship Id="rId3" Type="http://schemas.openxmlformats.org/officeDocument/2006/relationships/image" Target="../media/image217.png"/><Relationship Id="rId12" Type="http://schemas.openxmlformats.org/officeDocument/2006/relationships/image" Target="../media/image212.png"/><Relationship Id="rId2" Type="http://schemas.openxmlformats.org/officeDocument/2006/relationships/notesSlide" Target="../notesSlides/notesSlide60.xml"/><Relationship Id="rId16" Type="http://schemas.openxmlformats.org/officeDocument/2006/relationships/image" Target="../media/image216.png"/><Relationship Id="rId1" Type="http://schemas.openxmlformats.org/officeDocument/2006/relationships/slideLayout" Target="../slideLayouts/slideLayout14.xml"/><Relationship Id="rId6" Type="http://schemas.openxmlformats.org/officeDocument/2006/relationships/image" Target="../media/image206.png"/><Relationship Id="rId11" Type="http://schemas.openxmlformats.org/officeDocument/2006/relationships/image" Target="../media/image211.png"/><Relationship Id="rId5" Type="http://schemas.openxmlformats.org/officeDocument/2006/relationships/image" Target="../media/image205.png"/><Relationship Id="rId15" Type="http://schemas.openxmlformats.org/officeDocument/2006/relationships/image" Target="../media/image215.png"/><Relationship Id="rId10" Type="http://schemas.openxmlformats.org/officeDocument/2006/relationships/image" Target="../media/image210.png"/><Relationship Id="rId4" Type="http://schemas.openxmlformats.org/officeDocument/2006/relationships/image" Target="../media/image204.png"/><Relationship Id="rId9" Type="http://schemas.openxmlformats.org/officeDocument/2006/relationships/image" Target="../media/image209.png"/><Relationship Id="rId14" Type="http://schemas.openxmlformats.org/officeDocument/2006/relationships/image" Target="../media/image214.png"/></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45.xml.rels><?xml version="1.0" encoding="UTF-8" standalone="yes"?>
<Relationships xmlns="http://schemas.openxmlformats.org/package/2006/relationships"><Relationship Id="rId2" Type="http://schemas.openxmlformats.org/officeDocument/2006/relationships/image" Target="../media/image218.png"/><Relationship Id="rId1" Type="http://schemas.openxmlformats.org/officeDocument/2006/relationships/slideLayout" Target="../slideLayouts/slideLayout15.xml"/></Relationships>
</file>

<file path=ppt/slides/_rels/slide146.xml.rels><?xml version="1.0" encoding="UTF-8" standalone="yes"?>
<Relationships xmlns="http://schemas.openxmlformats.org/package/2006/relationships"><Relationship Id="rId2" Type="http://schemas.openxmlformats.org/officeDocument/2006/relationships/image" Target="../media/image218.png"/><Relationship Id="rId1" Type="http://schemas.openxmlformats.org/officeDocument/2006/relationships/slideLayout" Target="../slideLayouts/slideLayout15.xml"/></Relationships>
</file>

<file path=ppt/slides/_rels/slide147.xml.rels><?xml version="1.0" encoding="UTF-8" standalone="yes"?>
<Relationships xmlns="http://schemas.openxmlformats.org/package/2006/relationships"><Relationship Id="rId2" Type="http://schemas.openxmlformats.org/officeDocument/2006/relationships/image" Target="../media/image2180.png"/><Relationship Id="rId1" Type="http://schemas.openxmlformats.org/officeDocument/2006/relationships/slideLayout" Target="../slideLayouts/slideLayout15.xml"/></Relationships>
</file>

<file path=ppt/slides/_rels/slide148.xml.rels><?xml version="1.0" encoding="UTF-8" standalone="yes"?>
<Relationships xmlns="http://schemas.openxmlformats.org/package/2006/relationships"><Relationship Id="rId8" Type="http://schemas.openxmlformats.org/officeDocument/2006/relationships/image" Target="../media/image220.png"/><Relationship Id="rId3" Type="http://schemas.microsoft.com/office/2007/relationships/media" Target="../media/media4.mp4"/><Relationship Id="rId7" Type="http://schemas.openxmlformats.org/officeDocument/2006/relationships/image" Target="../media/image219.png"/><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notesSlide" Target="../notesSlides/notesSlide61.xml"/><Relationship Id="rId5" Type="http://schemas.openxmlformats.org/officeDocument/2006/relationships/slideLayout" Target="../slideLayouts/slideLayout15.xml"/><Relationship Id="rId4" Type="http://schemas.openxmlformats.org/officeDocument/2006/relationships/video" Target="../media/media4.mp4"/><Relationship Id="rId9" Type="http://schemas.openxmlformats.org/officeDocument/2006/relationships/image" Target="../media/image221.png"/></Relationships>
</file>

<file path=ppt/slides/_rels/slide149.xml.rels><?xml version="1.0" encoding="UTF-8" standalone="yes"?>
<Relationships xmlns="http://schemas.openxmlformats.org/package/2006/relationships"><Relationship Id="rId2" Type="http://schemas.openxmlformats.org/officeDocument/2006/relationships/image" Target="../media/image222.png"/><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8" Type="http://schemas.openxmlformats.org/officeDocument/2006/relationships/image" Target="../media/image29.jp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Layout" Target="../slideLayouts/slideLayout18.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 Id="rId9" Type="http://schemas.openxmlformats.org/officeDocument/2006/relationships/image" Target="../media/image21.jpg"/></Relationships>
</file>

<file path=ppt/slides/_rels/slide150.xml.rels><?xml version="1.0" encoding="UTF-8" standalone="yes"?>
<Relationships xmlns="http://schemas.openxmlformats.org/package/2006/relationships"><Relationship Id="rId3" Type="http://schemas.openxmlformats.org/officeDocument/2006/relationships/image" Target="../media/image223.png"/><Relationship Id="rId2" Type="http://schemas.openxmlformats.org/officeDocument/2006/relationships/notesSlide" Target="../notesSlides/notesSlide62.xml"/><Relationship Id="rId1" Type="http://schemas.openxmlformats.org/officeDocument/2006/relationships/slideLayout" Target="../slideLayouts/slideLayout14.xml"/><Relationship Id="rId5" Type="http://schemas.openxmlformats.org/officeDocument/2006/relationships/image" Target="../media/image225.png"/><Relationship Id="rId4" Type="http://schemas.openxmlformats.org/officeDocument/2006/relationships/image" Target="../media/image224.png"/></Relationships>
</file>

<file path=ppt/slides/_rels/slide151.xml.rels><?xml version="1.0" encoding="UTF-8" standalone="yes"?>
<Relationships xmlns="http://schemas.openxmlformats.org/package/2006/relationships"><Relationship Id="rId3" Type="http://schemas.openxmlformats.org/officeDocument/2006/relationships/image" Target="../media/image224.png"/><Relationship Id="rId2" Type="http://schemas.openxmlformats.org/officeDocument/2006/relationships/image" Target="../media/image223.png"/><Relationship Id="rId1" Type="http://schemas.openxmlformats.org/officeDocument/2006/relationships/slideLayout" Target="../slideLayouts/slideLayout14.xml"/><Relationship Id="rId4" Type="http://schemas.openxmlformats.org/officeDocument/2006/relationships/image" Target="../media/image225.png"/></Relationships>
</file>

<file path=ppt/slides/_rels/slide152.xml.rels><?xml version="1.0" encoding="UTF-8" standalone="yes"?>
<Relationships xmlns="http://schemas.openxmlformats.org/package/2006/relationships"><Relationship Id="rId2" Type="http://schemas.openxmlformats.org/officeDocument/2006/relationships/image" Target="../media/image226.png"/><Relationship Id="rId1" Type="http://schemas.openxmlformats.org/officeDocument/2006/relationships/slideLayout" Target="../slideLayouts/slideLayout15.xml"/></Relationships>
</file>

<file path=ppt/slides/_rels/slide153.xml.rels><?xml version="1.0" encoding="UTF-8" standalone="yes"?>
<Relationships xmlns="http://schemas.openxmlformats.org/package/2006/relationships"><Relationship Id="rId3" Type="http://schemas.openxmlformats.org/officeDocument/2006/relationships/image" Target="../media/image226.tif"/><Relationship Id="rId2" Type="http://schemas.openxmlformats.org/officeDocument/2006/relationships/notesSlide" Target="../notesSlides/notesSlide63.xml"/><Relationship Id="rId1" Type="http://schemas.openxmlformats.org/officeDocument/2006/relationships/slideLayout" Target="../slideLayouts/slideLayout15.xml"/><Relationship Id="rId4" Type="http://schemas.openxmlformats.org/officeDocument/2006/relationships/image" Target="../media/image227.tif"/></Relationships>
</file>

<file path=ppt/slides/_rels/slide154.xml.rels><?xml version="1.0" encoding="UTF-8" standalone="yes"?>
<Relationships xmlns="http://schemas.openxmlformats.org/package/2006/relationships"><Relationship Id="rId3" Type="http://schemas.openxmlformats.org/officeDocument/2006/relationships/image" Target="../media/image226.tif"/><Relationship Id="rId2" Type="http://schemas.openxmlformats.org/officeDocument/2006/relationships/notesSlide" Target="../notesSlides/notesSlide64.xml"/><Relationship Id="rId1" Type="http://schemas.openxmlformats.org/officeDocument/2006/relationships/slideLayout" Target="../slideLayouts/slideLayout15.xml"/><Relationship Id="rId4" Type="http://schemas.openxmlformats.org/officeDocument/2006/relationships/image" Target="../media/image227.tif"/></Relationships>
</file>

<file path=ppt/slides/_rels/slide155.xml.rels><?xml version="1.0" encoding="UTF-8" standalone="yes"?>
<Relationships xmlns="http://schemas.openxmlformats.org/package/2006/relationships"><Relationship Id="rId3" Type="http://schemas.openxmlformats.org/officeDocument/2006/relationships/image" Target="../media/image229.png"/><Relationship Id="rId2" Type="http://schemas.openxmlformats.org/officeDocument/2006/relationships/notesSlide" Target="../notesSlides/notesSlide65.xml"/><Relationship Id="rId1" Type="http://schemas.openxmlformats.org/officeDocument/2006/relationships/slideLayout" Target="../slideLayouts/slideLayout15.xml"/></Relationships>
</file>

<file path=ppt/slides/_rels/slide156.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video" Target="../media/media5.m4v"/><Relationship Id="rId1" Type="http://schemas.microsoft.com/office/2007/relationships/media" Target="../media/media5.m4v"/><Relationship Id="rId5" Type="http://schemas.openxmlformats.org/officeDocument/2006/relationships/image" Target="../media/image228.png"/><Relationship Id="rId4" Type="http://schemas.openxmlformats.org/officeDocument/2006/relationships/notesSlide" Target="../notesSlides/notesSlide66.xml"/></Relationships>
</file>

<file path=ppt/slides/_rels/slide157.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video" Target="../media/media6.mp4"/><Relationship Id="rId1" Type="http://schemas.microsoft.com/office/2007/relationships/media" Target="../media/media6.mp4"/><Relationship Id="rId5" Type="http://schemas.openxmlformats.org/officeDocument/2006/relationships/image" Target="../media/image230.png"/><Relationship Id="rId4" Type="http://schemas.openxmlformats.org/officeDocument/2006/relationships/notesSlide" Target="../notesSlides/notesSlide67.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59.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0.xml.rels><?xml version="1.0" encoding="UTF-8" standalone="yes"?>
<Relationships xmlns="http://schemas.openxmlformats.org/package/2006/relationships"><Relationship Id="rId3" Type="http://schemas.openxmlformats.org/officeDocument/2006/relationships/image" Target="../media/image231.tif"/><Relationship Id="rId2" Type="http://schemas.openxmlformats.org/officeDocument/2006/relationships/notesSlide" Target="../notesSlides/notesSlide69.xml"/><Relationship Id="rId1" Type="http://schemas.openxmlformats.org/officeDocument/2006/relationships/slideLayout" Target="../slideLayouts/slideLayout5.xml"/><Relationship Id="rId4" Type="http://schemas.openxmlformats.org/officeDocument/2006/relationships/image" Target="../media/image232.png"/></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2.xml.rels><?xml version="1.0" encoding="UTF-8" standalone="yes"?>
<Relationships xmlns="http://schemas.openxmlformats.org/package/2006/relationships"><Relationship Id="rId3" Type="http://schemas.openxmlformats.org/officeDocument/2006/relationships/image" Target="../media/image233.tif"/><Relationship Id="rId2" Type="http://schemas.openxmlformats.org/officeDocument/2006/relationships/notesSlide" Target="../notesSlides/notesSlide70.xml"/><Relationship Id="rId1" Type="http://schemas.openxmlformats.org/officeDocument/2006/relationships/slideLayout" Target="../slideLayouts/slideLayout14.xml"/><Relationship Id="rId5" Type="http://schemas.openxmlformats.org/officeDocument/2006/relationships/image" Target="../media/image235.png"/><Relationship Id="rId4" Type="http://schemas.openxmlformats.org/officeDocument/2006/relationships/image" Target="../media/image234.png"/></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4.xml.rels><?xml version="1.0" encoding="UTF-8" standalone="yes"?>
<Relationships xmlns="http://schemas.openxmlformats.org/package/2006/relationships"><Relationship Id="rId2" Type="http://schemas.openxmlformats.org/officeDocument/2006/relationships/image" Target="../media/image236.png"/><Relationship Id="rId1" Type="http://schemas.openxmlformats.org/officeDocument/2006/relationships/slideLayout" Target="../slideLayouts/slideLayout3.xml"/></Relationships>
</file>

<file path=ppt/slides/_rels/slide165.xml.rels><?xml version="1.0" encoding="UTF-8" standalone="yes"?>
<Relationships xmlns="http://schemas.openxmlformats.org/package/2006/relationships"><Relationship Id="rId2" Type="http://schemas.openxmlformats.org/officeDocument/2006/relationships/image" Target="../media/image236.png"/><Relationship Id="rId1" Type="http://schemas.openxmlformats.org/officeDocument/2006/relationships/slideLayout" Target="../slideLayouts/slideLayout14.xml"/></Relationships>
</file>

<file path=ppt/slides/_rels/slide166.xml.rels><?xml version="1.0" encoding="UTF-8" standalone="yes"?>
<Relationships xmlns="http://schemas.openxmlformats.org/package/2006/relationships"><Relationship Id="rId2" Type="http://schemas.openxmlformats.org/officeDocument/2006/relationships/image" Target="../media/image236.png"/><Relationship Id="rId1" Type="http://schemas.openxmlformats.org/officeDocument/2006/relationships/slideLayout" Target="../slideLayouts/slideLayout14.xml"/></Relationships>
</file>

<file path=ppt/slides/_rels/slide167.xml.rels><?xml version="1.0" encoding="UTF-8" standalone="yes"?>
<Relationships xmlns="http://schemas.openxmlformats.org/package/2006/relationships"><Relationship Id="rId3" Type="http://schemas.openxmlformats.org/officeDocument/2006/relationships/image" Target="../media/image236.png"/><Relationship Id="rId2" Type="http://schemas.openxmlformats.org/officeDocument/2006/relationships/notesSlide" Target="../notesSlides/notesSlide71.xml"/><Relationship Id="rId1" Type="http://schemas.openxmlformats.org/officeDocument/2006/relationships/slideLayout" Target="../slideLayouts/slideLayout14.xml"/></Relationships>
</file>

<file path=ppt/slides/_rels/slide168.xml.rels><?xml version="1.0" encoding="UTF-8" standalone="yes"?>
<Relationships xmlns="http://schemas.openxmlformats.org/package/2006/relationships"><Relationship Id="rId2" Type="http://schemas.openxmlformats.org/officeDocument/2006/relationships/image" Target="../media/image237.png"/><Relationship Id="rId1" Type="http://schemas.openxmlformats.org/officeDocument/2006/relationships/slideLayout" Target="../slideLayouts/slideLayout3.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8.xml"/></Relationships>
</file>

<file path=ppt/slides/_rels/slide170.xml.rels><?xml version="1.0" encoding="UTF-8" standalone="yes"?>
<Relationships xmlns="http://schemas.openxmlformats.org/package/2006/relationships"><Relationship Id="rId2" Type="http://schemas.openxmlformats.org/officeDocument/2006/relationships/image" Target="../media/image238.png"/><Relationship Id="rId1" Type="http://schemas.openxmlformats.org/officeDocument/2006/relationships/slideLayout" Target="../slideLayouts/slideLayout5.xml"/></Relationships>
</file>

<file path=ppt/slides/_rels/slide171.xml.rels><?xml version="1.0" encoding="UTF-8" standalone="yes"?>
<Relationships xmlns="http://schemas.openxmlformats.org/package/2006/relationships"><Relationship Id="rId2" Type="http://schemas.openxmlformats.org/officeDocument/2006/relationships/image" Target="../media/image239.png"/><Relationship Id="rId1" Type="http://schemas.openxmlformats.org/officeDocument/2006/relationships/slideLayout" Target="../slideLayouts/slideLayout5.xml"/></Relationships>
</file>

<file path=ppt/slides/_rels/slide172.xml.rels><?xml version="1.0" encoding="UTF-8" standalone="yes"?>
<Relationships xmlns="http://schemas.openxmlformats.org/package/2006/relationships"><Relationship Id="rId2" Type="http://schemas.openxmlformats.org/officeDocument/2006/relationships/image" Target="../media/image240.png"/><Relationship Id="rId1" Type="http://schemas.openxmlformats.org/officeDocument/2006/relationships/slideLayout" Target="../slideLayouts/slideLayout5.xml"/></Relationships>
</file>

<file path=ppt/slides/_rels/slide173.xml.rels><?xml version="1.0" encoding="UTF-8" standalone="yes"?>
<Relationships xmlns="http://schemas.openxmlformats.org/package/2006/relationships"><Relationship Id="rId2" Type="http://schemas.openxmlformats.org/officeDocument/2006/relationships/image" Target="../media/image241.png"/><Relationship Id="rId1" Type="http://schemas.openxmlformats.org/officeDocument/2006/relationships/slideLayout" Target="../slideLayouts/slideLayout5.xml"/></Relationships>
</file>

<file path=ppt/slides/_rels/slide174.xml.rels><?xml version="1.0" encoding="UTF-8" standalone="yes"?>
<Relationships xmlns="http://schemas.openxmlformats.org/package/2006/relationships"><Relationship Id="rId2" Type="http://schemas.openxmlformats.org/officeDocument/2006/relationships/image" Target="../media/image242.png"/><Relationship Id="rId1" Type="http://schemas.openxmlformats.org/officeDocument/2006/relationships/slideLayout" Target="../slideLayouts/slideLayout5.xml"/></Relationships>
</file>

<file path=ppt/slides/_rels/slide175.xml.rels><?xml version="1.0" encoding="UTF-8" standalone="yes"?>
<Relationships xmlns="http://schemas.openxmlformats.org/package/2006/relationships"><Relationship Id="rId2" Type="http://schemas.openxmlformats.org/officeDocument/2006/relationships/image" Target="../media/image243.png"/><Relationship Id="rId1" Type="http://schemas.openxmlformats.org/officeDocument/2006/relationships/slideLayout" Target="../slideLayouts/slideLayout3.xml"/></Relationships>
</file>

<file path=ppt/slides/_rels/slide176.xml.rels><?xml version="1.0" encoding="UTF-8" standalone="yes"?>
<Relationships xmlns="http://schemas.openxmlformats.org/package/2006/relationships"><Relationship Id="rId2" Type="http://schemas.openxmlformats.org/officeDocument/2006/relationships/image" Target="../media/image244.png"/><Relationship Id="rId1" Type="http://schemas.openxmlformats.org/officeDocument/2006/relationships/slideLayout" Target="../slideLayouts/slideLayout3.xml"/></Relationships>
</file>

<file path=ppt/slides/_rels/slide177.xml.rels><?xml version="1.0" encoding="UTF-8" standalone="yes"?>
<Relationships xmlns="http://schemas.openxmlformats.org/package/2006/relationships"><Relationship Id="rId2" Type="http://schemas.openxmlformats.org/officeDocument/2006/relationships/image" Target="../media/image245.png"/><Relationship Id="rId1" Type="http://schemas.openxmlformats.org/officeDocument/2006/relationships/slideLayout" Target="../slideLayouts/slideLayout3.xml"/></Relationships>
</file>

<file path=ppt/slides/_rels/slide178.xml.rels><?xml version="1.0" encoding="UTF-8" standalone="yes"?>
<Relationships xmlns="http://schemas.openxmlformats.org/package/2006/relationships"><Relationship Id="rId2" Type="http://schemas.openxmlformats.org/officeDocument/2006/relationships/image" Target="../media/image246.png"/><Relationship Id="rId1" Type="http://schemas.openxmlformats.org/officeDocument/2006/relationships/slideLayout" Target="../slideLayouts/slideLayout3.xml"/></Relationships>
</file>

<file path=ppt/slides/_rels/slide179.xml.rels><?xml version="1.0" encoding="UTF-8" standalone="yes"?>
<Relationships xmlns="http://schemas.openxmlformats.org/package/2006/relationships"><Relationship Id="rId3" Type="http://schemas.openxmlformats.org/officeDocument/2006/relationships/image" Target="../media/image247.png"/><Relationship Id="rId2" Type="http://schemas.openxmlformats.org/officeDocument/2006/relationships/hyperlink" Target="https://youtu.be/T_kXY43VZnk?si=Ro2JF-gCz08W8vQH" TargetMode="Externa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8.xml"/><Relationship Id="rId4" Type="http://schemas.openxmlformats.org/officeDocument/2006/relationships/image" Target="../media/image3.jpg"/></Relationships>
</file>

<file path=ppt/slides/_rels/slide2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image" Target="../media/image34.png"/><Relationship Id="rId1" Type="http://schemas.openxmlformats.org/officeDocument/2006/relationships/slideLayout" Target="../slideLayouts/slideLayout18.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23.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20.xml"/></Relationships>
</file>

<file path=ppt/slides/_rels/slide24.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image" Target="../media/image43.png"/><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image" Target="../media/image45.jpg"/><Relationship Id="rId1" Type="http://schemas.openxmlformats.org/officeDocument/2006/relationships/slideLayout" Target="../slideLayouts/slideLayout18.xml"/><Relationship Id="rId4" Type="http://schemas.openxmlformats.org/officeDocument/2006/relationships/image" Target="../media/image47.png"/></Relationships>
</file>

<file path=ppt/slides/_rels/slide3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5.jpg"/><Relationship Id="rId1" Type="http://schemas.openxmlformats.org/officeDocument/2006/relationships/slideLayout" Target="../slideLayouts/slideLayout18.xml"/><Relationship Id="rId6" Type="http://schemas.openxmlformats.org/officeDocument/2006/relationships/image" Target="../media/image47.png"/><Relationship Id="rId5" Type="http://schemas.openxmlformats.org/officeDocument/2006/relationships/image" Target="../media/image46.jpg"/><Relationship Id="rId4" Type="http://schemas.openxmlformats.org/officeDocument/2006/relationships/image" Target="../media/image49.jpg"/></Relationships>
</file>

<file path=ppt/slides/_rels/slide35.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image" Target="../media/image50.png"/><Relationship Id="rId1" Type="http://schemas.openxmlformats.org/officeDocument/2006/relationships/slideLayout" Target="../slideLayouts/slideLayout18.xml"/><Relationship Id="rId5" Type="http://schemas.openxmlformats.org/officeDocument/2006/relationships/image" Target="../media/image47.png"/><Relationship Id="rId4" Type="http://schemas.openxmlformats.org/officeDocument/2006/relationships/image" Target="../media/image46.jpg"/></Relationships>
</file>

<file path=ppt/slides/_rels/slide3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jpg"/><Relationship Id="rId1" Type="http://schemas.openxmlformats.org/officeDocument/2006/relationships/slideLayout" Target="../slideLayouts/slideLayout18.xml"/><Relationship Id="rId5" Type="http://schemas.openxmlformats.org/officeDocument/2006/relationships/image" Target="../media/image54.jpg"/><Relationship Id="rId4" Type="http://schemas.openxmlformats.org/officeDocument/2006/relationships/image" Target="../media/image53.png"/></Relationships>
</file>

<file path=ppt/slides/_rels/slide3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42.jpg"/><Relationship Id="rId1" Type="http://schemas.openxmlformats.org/officeDocument/2006/relationships/slideLayout" Target="../slideLayouts/slideLayout18.xml"/></Relationships>
</file>

<file path=ppt/slides/_rels/slide39.xml.rels><?xml version="1.0" encoding="UTF-8" standalone="yes"?>
<Relationships xmlns="http://schemas.openxmlformats.org/package/2006/relationships"><Relationship Id="rId2" Type="http://schemas.openxmlformats.org/officeDocument/2006/relationships/image" Target="../media/image56.jp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18.xml"/></Relationships>
</file>

<file path=ppt/slides/_rels/slide40.xml.rels><?xml version="1.0" encoding="UTF-8" standalone="yes"?>
<Relationships xmlns="http://schemas.openxmlformats.org/package/2006/relationships"><Relationship Id="rId2" Type="http://schemas.openxmlformats.org/officeDocument/2006/relationships/image" Target="../media/image57.jpg"/><Relationship Id="rId1" Type="http://schemas.openxmlformats.org/officeDocument/2006/relationships/slideLayout" Target="../slideLayouts/slideLayout18.xml"/></Relationships>
</file>

<file path=ppt/slides/_rels/slide41.xml.rels><?xml version="1.0" encoding="UTF-8" standalone="yes"?>
<Relationships xmlns="http://schemas.openxmlformats.org/package/2006/relationships"><Relationship Id="rId3" Type="http://schemas.openxmlformats.org/officeDocument/2006/relationships/image" Target="../media/image59.png"/><Relationship Id="rId7" Type="http://schemas.openxmlformats.org/officeDocument/2006/relationships/image" Target="../media/image25.png"/><Relationship Id="rId2" Type="http://schemas.openxmlformats.org/officeDocument/2006/relationships/image" Target="../media/image58.jpg"/><Relationship Id="rId1" Type="http://schemas.openxmlformats.org/officeDocument/2006/relationships/slideLayout" Target="../slideLayouts/slideLayout18.xml"/><Relationship Id="rId6" Type="http://schemas.openxmlformats.org/officeDocument/2006/relationships/image" Target="../media/image24.png"/><Relationship Id="rId5" Type="http://schemas.openxmlformats.org/officeDocument/2006/relationships/image" Target="../media/image21.jpg"/><Relationship Id="rId4" Type="http://schemas.openxmlformats.org/officeDocument/2006/relationships/image" Target="../media/image29.jpg"/></Relationships>
</file>

<file path=ppt/slides/_rels/slide42.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18.xml"/></Relationships>
</file>

<file path=ppt/slides/_rels/slide43.xml.rels><?xml version="1.0" encoding="UTF-8" standalone="yes"?>
<Relationships xmlns="http://schemas.openxmlformats.org/package/2006/relationships"><Relationship Id="rId2" Type="http://schemas.openxmlformats.org/officeDocument/2006/relationships/image" Target="../media/image60.jpg"/><Relationship Id="rId1" Type="http://schemas.openxmlformats.org/officeDocument/2006/relationships/slideLayout" Target="../slideLayouts/slideLayout17.xml"/></Relationships>
</file>

<file path=ppt/slides/_rels/slide44.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18.xml"/></Relationships>
</file>

<file path=ppt/slides/_rels/slide45.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8.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0.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5.png"/><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56.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0.xml"/></Relationships>
</file>

<file path=ppt/slides/_rels/slide60.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3" Type="http://schemas.openxmlformats.org/officeDocument/2006/relationships/image" Target="../media/image68.png"/><Relationship Id="rId7" Type="http://schemas.openxmlformats.org/officeDocument/2006/relationships/image" Target="../media/image73.png"/><Relationship Id="rId2" Type="http://schemas.openxmlformats.org/officeDocument/2006/relationships/image" Target="../media/image67.png"/><Relationship Id="rId1" Type="http://schemas.openxmlformats.org/officeDocument/2006/relationships/slideLayout" Target="../slideLayouts/slideLayout5.xml"/><Relationship Id="rId6" Type="http://schemas.openxmlformats.org/officeDocument/2006/relationships/image" Target="../media/image72.png"/><Relationship Id="rId5" Type="http://schemas.openxmlformats.org/officeDocument/2006/relationships/image" Target="../media/image71.png"/><Relationship Id="rId4" Type="http://schemas.openxmlformats.org/officeDocument/2006/relationships/image" Target="../media/image69.png"/></Relationships>
</file>

<file path=ppt/slides/_rels/slide63.xml.rels><?xml version="1.0" encoding="UTF-8" standalone="yes"?>
<Relationships xmlns="http://schemas.openxmlformats.org/package/2006/relationships"><Relationship Id="rId8" Type="http://schemas.openxmlformats.org/officeDocument/2006/relationships/image" Target="../media/image79.png"/><Relationship Id="rId3" Type="http://schemas.openxmlformats.org/officeDocument/2006/relationships/image" Target="../media/image74.png"/><Relationship Id="rId7" Type="http://schemas.openxmlformats.org/officeDocument/2006/relationships/image" Target="../media/image78.png"/><Relationship Id="rId2" Type="http://schemas.openxmlformats.org/officeDocument/2006/relationships/image" Target="../media/image67.png"/><Relationship Id="rId1" Type="http://schemas.openxmlformats.org/officeDocument/2006/relationships/slideLayout" Target="../slideLayouts/slideLayout5.xml"/><Relationship Id="rId6" Type="http://schemas.openxmlformats.org/officeDocument/2006/relationships/image" Target="../media/image77.png"/><Relationship Id="rId5" Type="http://schemas.openxmlformats.org/officeDocument/2006/relationships/image" Target="../media/image76.png"/><Relationship Id="rId4" Type="http://schemas.openxmlformats.org/officeDocument/2006/relationships/image" Target="../media/image75.png"/><Relationship Id="rId9" Type="http://schemas.openxmlformats.org/officeDocument/2006/relationships/image" Target="../media/image80.png"/></Relationships>
</file>

<file path=ppt/slides/_rels/slide64.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67.png"/><Relationship Id="rId1" Type="http://schemas.openxmlformats.org/officeDocument/2006/relationships/slideLayout" Target="../slideLayouts/slideLayout5.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82.png"/></Relationships>
</file>

<file path=ppt/slides/_rels/slide65.xml.rels><?xml version="1.0" encoding="UTF-8" standalone="yes"?>
<Relationships xmlns="http://schemas.openxmlformats.org/package/2006/relationships"><Relationship Id="rId3" Type="http://schemas.openxmlformats.org/officeDocument/2006/relationships/image" Target="../media/image83.png"/><Relationship Id="rId7" Type="http://schemas.openxmlformats.org/officeDocument/2006/relationships/image" Target="../media/image87.png"/><Relationship Id="rId2" Type="http://schemas.openxmlformats.org/officeDocument/2006/relationships/image" Target="../media/image67.png"/><Relationship Id="rId1" Type="http://schemas.openxmlformats.org/officeDocument/2006/relationships/slideLayout" Target="../slideLayouts/slideLayout5.xml"/><Relationship Id="rId6" Type="http://schemas.openxmlformats.org/officeDocument/2006/relationships/image" Target="../media/image86.png"/><Relationship Id="rId5" Type="http://schemas.openxmlformats.org/officeDocument/2006/relationships/image" Target="../media/image85.png"/><Relationship Id="rId4" Type="http://schemas.openxmlformats.org/officeDocument/2006/relationships/image" Target="../media/image84.png"/></Relationships>
</file>

<file path=ppt/slides/_rels/slide66.xml.rels><?xml version="1.0" encoding="UTF-8" standalone="yes"?>
<Relationships xmlns="http://schemas.openxmlformats.org/package/2006/relationships"><Relationship Id="rId8" Type="http://schemas.openxmlformats.org/officeDocument/2006/relationships/image" Target="../media/image92.png"/><Relationship Id="rId3" Type="http://schemas.openxmlformats.org/officeDocument/2006/relationships/image" Target="../media/image88.png"/><Relationship Id="rId7" Type="http://schemas.openxmlformats.org/officeDocument/2006/relationships/image" Target="../media/image91.png"/><Relationship Id="rId2" Type="http://schemas.openxmlformats.org/officeDocument/2006/relationships/image" Target="../media/image67.png"/><Relationship Id="rId1" Type="http://schemas.openxmlformats.org/officeDocument/2006/relationships/slideLayout" Target="../slideLayouts/slideLayout5.xml"/><Relationship Id="rId6" Type="http://schemas.openxmlformats.org/officeDocument/2006/relationships/image" Target="../media/image90.png"/><Relationship Id="rId5" Type="http://schemas.openxmlformats.org/officeDocument/2006/relationships/image" Target="../media/image83.png"/><Relationship Id="rId4" Type="http://schemas.openxmlformats.org/officeDocument/2006/relationships/image" Target="../media/image89.png"/><Relationship Id="rId9" Type="http://schemas.openxmlformats.org/officeDocument/2006/relationships/image" Target="../media/image93.png"/></Relationships>
</file>

<file path=ppt/slides/_rels/slide67.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9.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openxmlformats.org/officeDocument/2006/relationships/image" Target="../media/image98.png"/><Relationship Id="rId5" Type="http://schemas.openxmlformats.org/officeDocument/2006/relationships/image" Target="../media/image97.png"/><Relationship Id="rId4" Type="http://schemas.openxmlformats.org/officeDocument/2006/relationships/image" Target="../media/image96.png"/></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8.xml"/></Relationships>
</file>

<file path=ppt/slides/_rels/slide70.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99.png"/><Relationship Id="rId1" Type="http://schemas.openxmlformats.org/officeDocument/2006/relationships/slideLayout" Target="../slideLayouts/slideLayout5.xml"/><Relationship Id="rId6" Type="http://schemas.openxmlformats.org/officeDocument/2006/relationships/image" Target="../media/image103.png"/><Relationship Id="rId5" Type="http://schemas.openxmlformats.org/officeDocument/2006/relationships/image" Target="../media/image95.png"/><Relationship Id="rId4" Type="http://schemas.openxmlformats.org/officeDocument/2006/relationships/image" Target="../media/image101.png"/></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72.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102.png"/><Relationship Id="rId4" Type="http://schemas.openxmlformats.org/officeDocument/2006/relationships/notesSlide" Target="../notesSlides/notesSlide11.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77.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03.tif"/><Relationship Id="rId1" Type="http://schemas.openxmlformats.org/officeDocument/2006/relationships/slideLayout" Target="../slideLayouts/slideLayout5.xml"/></Relationships>
</file>

<file path=ppt/slides/_rels/slide78.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5.xml"/></Relationships>
</file>

<file path=ppt/slides/_rels/slide79.xml.rels><?xml version="1.0" encoding="UTF-8" standalone="yes"?>
<Relationships xmlns="http://schemas.openxmlformats.org/package/2006/relationships"><Relationship Id="rId2" Type="http://schemas.openxmlformats.org/officeDocument/2006/relationships/image" Target="../media/image106.tif"/><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0.png"/></Relationships>
</file>

<file path=ppt/slides/_rels/slide80.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107.png"/><Relationship Id="rId1" Type="http://schemas.openxmlformats.org/officeDocument/2006/relationships/slideLayout" Target="../slideLayouts/slideLayout5.xml"/><Relationship Id="rId4" Type="http://schemas.openxmlformats.org/officeDocument/2006/relationships/image" Target="../media/image109.png"/></Relationships>
</file>

<file path=ppt/slides/_rels/slide81.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5.xml"/></Relationships>
</file>

<file path=ppt/slides/_rels/slide82.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notesSlide" Target="../notesSlides/notesSlide14.xml"/><Relationship Id="rId1" Type="http://schemas.openxmlformats.org/officeDocument/2006/relationships/slideLayout" Target="../slideLayouts/slideLayout12.xml"/><Relationship Id="rId5" Type="http://schemas.openxmlformats.org/officeDocument/2006/relationships/image" Target="../media/image113.png"/><Relationship Id="rId4" Type="http://schemas.openxmlformats.org/officeDocument/2006/relationships/image" Target="../media/image112.png"/></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5.xml.rels><?xml version="1.0" encoding="UTF-8" standalone="yes"?>
<Relationships xmlns="http://schemas.openxmlformats.org/package/2006/relationships"><Relationship Id="rId8" Type="http://schemas.openxmlformats.org/officeDocument/2006/relationships/image" Target="../media/image119.png"/><Relationship Id="rId3" Type="http://schemas.openxmlformats.org/officeDocument/2006/relationships/image" Target="../media/image114.png"/><Relationship Id="rId7" Type="http://schemas.openxmlformats.org/officeDocument/2006/relationships/image" Target="../media/image118.png"/><Relationship Id="rId2" Type="http://schemas.openxmlformats.org/officeDocument/2006/relationships/notesSlide" Target="../notesSlides/notesSlide16.xml"/><Relationship Id="rId1" Type="http://schemas.openxmlformats.org/officeDocument/2006/relationships/slideLayout" Target="../slideLayouts/slideLayout5.xml"/><Relationship Id="rId6" Type="http://schemas.openxmlformats.org/officeDocument/2006/relationships/image" Target="../media/image117.png"/><Relationship Id="rId5" Type="http://schemas.openxmlformats.org/officeDocument/2006/relationships/image" Target="../media/image116.png"/><Relationship Id="rId4" Type="http://schemas.openxmlformats.org/officeDocument/2006/relationships/image" Target="../media/image115.png"/><Relationship Id="rId9" Type="http://schemas.openxmlformats.org/officeDocument/2006/relationships/image" Target="../media/image120.png"/></Relationships>
</file>

<file path=ppt/slides/_rels/slide86.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notesSlide" Target="../notesSlides/notesSlide17.xml"/><Relationship Id="rId1" Type="http://schemas.openxmlformats.org/officeDocument/2006/relationships/slideLayout" Target="../slideLayouts/slideLayout5.xml"/><Relationship Id="rId5" Type="http://schemas.openxmlformats.org/officeDocument/2006/relationships/image" Target="../media/image116.png"/><Relationship Id="rId4" Type="http://schemas.openxmlformats.org/officeDocument/2006/relationships/image" Target="../media/image115.png"/></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8.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5.xml"/></Relationships>
</file>

<file path=ppt/slides/_rels/slide95.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notesSlide" Target="../notesSlides/notesSlide19.xml"/><Relationship Id="rId1" Type="http://schemas.openxmlformats.org/officeDocument/2006/relationships/slideLayout" Target="../slideLayouts/slideLayout15.xml"/><Relationship Id="rId6" Type="http://schemas.openxmlformats.org/officeDocument/2006/relationships/image" Target="../media/image126.png"/><Relationship Id="rId5" Type="http://schemas.openxmlformats.org/officeDocument/2006/relationships/image" Target="../media/image125.png"/><Relationship Id="rId4" Type="http://schemas.openxmlformats.org/officeDocument/2006/relationships/image" Target="../media/image124.png"/></Relationships>
</file>

<file path=ppt/slides/_rels/slide96.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notesSlide" Target="../notesSlides/notesSlide20.xml"/><Relationship Id="rId1" Type="http://schemas.openxmlformats.org/officeDocument/2006/relationships/slideLayout" Target="../slideLayouts/slideLayout15.xml"/><Relationship Id="rId5" Type="http://schemas.openxmlformats.org/officeDocument/2006/relationships/image" Target="../media/image125.png"/><Relationship Id="rId4" Type="http://schemas.openxmlformats.org/officeDocument/2006/relationships/image" Target="../media/image121.png"/></Relationships>
</file>

<file path=ppt/slides/_rels/slide97.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notesSlide" Target="../notesSlides/notesSlide21.xml"/><Relationship Id="rId1" Type="http://schemas.openxmlformats.org/officeDocument/2006/relationships/slideLayout" Target="../slideLayouts/slideLayout15.xml"/><Relationship Id="rId5" Type="http://schemas.openxmlformats.org/officeDocument/2006/relationships/image" Target="../media/image125.png"/><Relationship Id="rId4" Type="http://schemas.openxmlformats.org/officeDocument/2006/relationships/image" Target="../media/image122.png"/></Relationships>
</file>

<file path=ppt/slides/_rels/slide98.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notesSlide" Target="../notesSlides/notesSlide22.xml"/><Relationship Id="rId1" Type="http://schemas.openxmlformats.org/officeDocument/2006/relationships/slideLayout" Target="../slideLayouts/slideLayout15.xml"/><Relationship Id="rId6" Type="http://schemas.openxmlformats.org/officeDocument/2006/relationships/image" Target="../media/image125.png"/><Relationship Id="rId5" Type="http://schemas.openxmlformats.org/officeDocument/2006/relationships/image" Target="../media/image122.png"/><Relationship Id="rId4" Type="http://schemas.openxmlformats.org/officeDocument/2006/relationships/image" Target="../media/image121.png"/></Relationships>
</file>

<file path=ppt/slides/_rels/slide99.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notesSlide" Target="../notesSlides/notesSlide23.xml"/><Relationship Id="rId1" Type="http://schemas.openxmlformats.org/officeDocument/2006/relationships/slideLayout" Target="../slideLayouts/slideLayout15.xml"/><Relationship Id="rId6" Type="http://schemas.openxmlformats.org/officeDocument/2006/relationships/image" Target="../media/image133.png"/><Relationship Id="rId5" Type="http://schemas.openxmlformats.org/officeDocument/2006/relationships/image" Target="../media/image125.png"/><Relationship Id="rId4" Type="http://schemas.openxmlformats.org/officeDocument/2006/relationships/image" Target="../media/image130.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796528" y="3419044"/>
            <a:ext cx="18791151" cy="1769729"/>
          </a:xfrm>
          <a:prstGeom prst="rect">
            <a:avLst/>
          </a:prstGeom>
        </p:spPr>
        <p:txBody>
          <a:bodyPr vert="horz" wrap="square" lIns="0" tIns="25414" rIns="0" bIns="0" rtlCol="0">
            <a:spAutoFit/>
          </a:bodyPr>
          <a:lstStyle/>
          <a:p>
            <a:pPr marL="2841002" marR="6161" indent="-2826370">
              <a:lnSpc>
                <a:spcPts val="13595"/>
              </a:lnSpc>
              <a:spcBef>
                <a:spcPts val="200"/>
              </a:spcBef>
            </a:pPr>
            <a:r>
              <a:rPr spc="109" dirty="0"/>
              <a:t>Neural</a:t>
            </a:r>
            <a:r>
              <a:rPr spc="-6" dirty="0"/>
              <a:t> </a:t>
            </a:r>
            <a:r>
              <a:rPr spc="-473" dirty="0"/>
              <a:t>V</a:t>
            </a:r>
            <a:r>
              <a:rPr spc="212" dirty="0"/>
              <a:t>olumetric</a:t>
            </a:r>
            <a:r>
              <a:rPr spc="12" dirty="0"/>
              <a:t> </a:t>
            </a:r>
            <a:r>
              <a:rPr spc="158" dirty="0"/>
              <a:t>Rendering</a:t>
            </a:r>
            <a:endParaRPr spc="85" dirty="0"/>
          </a:p>
        </p:txBody>
      </p:sp>
      <p:sp>
        <p:nvSpPr>
          <p:cNvPr id="3" name="object 3"/>
          <p:cNvSpPr txBox="1"/>
          <p:nvPr/>
        </p:nvSpPr>
        <p:spPr>
          <a:xfrm>
            <a:off x="11447185" y="12176565"/>
            <a:ext cx="13036192" cy="1246660"/>
          </a:xfrm>
          <a:prstGeom prst="rect">
            <a:avLst/>
          </a:prstGeom>
        </p:spPr>
        <p:txBody>
          <a:bodyPr vert="horz" wrap="square" lIns="0" tIns="15403" rIns="0" bIns="0" rtlCol="0">
            <a:spAutoFit/>
          </a:bodyPr>
          <a:lstStyle/>
          <a:p>
            <a:pPr defTabSz="1108984" hangingPunct="1">
              <a:spcBef>
                <a:spcPts val="121"/>
              </a:spcBef>
            </a:pPr>
            <a:r>
              <a:rPr lang="en-US" sz="3600" b="0" spc="-79" dirty="0">
                <a:solidFill>
                  <a:sysClr val="windowText" lastClr="000000"/>
                </a:solidFill>
                <a:latin typeface="Arial"/>
                <a:cs typeface="Arial"/>
              </a:rPr>
              <a:t>Many slides from </a:t>
            </a:r>
            <a:r>
              <a:rPr sz="3600" b="0" spc="-79" dirty="0">
                <a:solidFill>
                  <a:sysClr val="windowText" lastClr="000000"/>
                </a:solidFill>
                <a:latin typeface="Arial"/>
                <a:cs typeface="Arial"/>
              </a:rPr>
              <a:t>ECCV</a:t>
            </a:r>
            <a:r>
              <a:rPr sz="3600" b="0" spc="-146" dirty="0">
                <a:solidFill>
                  <a:sysClr val="windowText" lastClr="000000"/>
                </a:solidFill>
                <a:latin typeface="Arial"/>
                <a:cs typeface="Arial"/>
              </a:rPr>
              <a:t> </a:t>
            </a:r>
            <a:r>
              <a:rPr sz="3600" b="0" dirty="0">
                <a:solidFill>
                  <a:sysClr val="windowText" lastClr="000000"/>
                </a:solidFill>
                <a:latin typeface="Arial"/>
                <a:cs typeface="Arial"/>
              </a:rPr>
              <a:t>2022</a:t>
            </a:r>
            <a:r>
              <a:rPr sz="3600" b="0" spc="-138" dirty="0">
                <a:solidFill>
                  <a:sysClr val="windowText" lastClr="000000"/>
                </a:solidFill>
                <a:latin typeface="Arial"/>
                <a:cs typeface="Arial"/>
              </a:rPr>
              <a:t> </a:t>
            </a:r>
            <a:r>
              <a:rPr sz="3600" b="0" spc="-12" dirty="0">
                <a:solidFill>
                  <a:sysClr val="windowText" lastClr="000000"/>
                </a:solidFill>
                <a:latin typeface="Arial"/>
                <a:cs typeface="Arial"/>
              </a:rPr>
              <a:t>Tutorial</a:t>
            </a:r>
            <a:r>
              <a:rPr lang="en-US" sz="3600" b="0" spc="-12" dirty="0">
                <a:solidFill>
                  <a:sysClr val="windowText" lastClr="000000"/>
                </a:solidFill>
                <a:latin typeface="Arial"/>
                <a:cs typeface="Arial"/>
              </a:rPr>
              <a:t> by </a:t>
            </a:r>
            <a:r>
              <a:rPr sz="4000" b="0" dirty="0" err="1">
                <a:solidFill>
                  <a:sysClr val="windowText" lastClr="000000"/>
                </a:solidFill>
                <a:latin typeface="Arial"/>
                <a:cs typeface="Arial"/>
              </a:rPr>
              <a:t>Angjoo</a:t>
            </a:r>
            <a:r>
              <a:rPr sz="4000" b="0" spc="-127" dirty="0">
                <a:solidFill>
                  <a:sysClr val="windowText" lastClr="000000"/>
                </a:solidFill>
                <a:latin typeface="Arial"/>
                <a:cs typeface="Arial"/>
              </a:rPr>
              <a:t> </a:t>
            </a:r>
            <a:r>
              <a:rPr sz="4000" b="0" spc="-30" dirty="0">
                <a:solidFill>
                  <a:sysClr val="windowText" lastClr="000000"/>
                </a:solidFill>
                <a:latin typeface="Arial"/>
                <a:cs typeface="Arial"/>
              </a:rPr>
              <a:t>Kanazawa,</a:t>
            </a:r>
            <a:r>
              <a:rPr sz="4000" b="0" spc="-121" dirty="0">
                <a:solidFill>
                  <a:sysClr val="windowText" lastClr="000000"/>
                </a:solidFill>
                <a:latin typeface="Arial"/>
                <a:cs typeface="Arial"/>
              </a:rPr>
              <a:t> </a:t>
            </a:r>
            <a:r>
              <a:rPr sz="4000" b="0" dirty="0">
                <a:solidFill>
                  <a:sysClr val="windowText" lastClr="000000"/>
                </a:solidFill>
                <a:latin typeface="Arial"/>
                <a:cs typeface="Arial"/>
              </a:rPr>
              <a:t>Ben</a:t>
            </a:r>
            <a:r>
              <a:rPr sz="4000" b="0" spc="-121" dirty="0">
                <a:solidFill>
                  <a:sysClr val="windowText" lastClr="000000"/>
                </a:solidFill>
                <a:latin typeface="Arial"/>
                <a:cs typeface="Arial"/>
              </a:rPr>
              <a:t> </a:t>
            </a:r>
            <a:r>
              <a:rPr sz="4000" b="0" dirty="0">
                <a:solidFill>
                  <a:sysClr val="windowText" lastClr="000000"/>
                </a:solidFill>
                <a:latin typeface="Arial"/>
                <a:cs typeface="Arial"/>
              </a:rPr>
              <a:t>Mildenhall,</a:t>
            </a:r>
            <a:r>
              <a:rPr sz="4000" b="0" spc="-127" dirty="0">
                <a:solidFill>
                  <a:sysClr val="windowText" lastClr="000000"/>
                </a:solidFill>
                <a:latin typeface="Arial"/>
                <a:cs typeface="Arial"/>
              </a:rPr>
              <a:t> </a:t>
            </a:r>
            <a:r>
              <a:rPr sz="4000" b="0" dirty="0">
                <a:solidFill>
                  <a:sysClr val="windowText" lastClr="000000"/>
                </a:solidFill>
                <a:latin typeface="Arial"/>
                <a:cs typeface="Arial"/>
              </a:rPr>
              <a:t>Pratul</a:t>
            </a:r>
            <a:r>
              <a:rPr sz="4000" b="0" spc="-121" dirty="0">
                <a:solidFill>
                  <a:sysClr val="windowText" lastClr="000000"/>
                </a:solidFill>
                <a:latin typeface="Arial"/>
                <a:cs typeface="Arial"/>
              </a:rPr>
              <a:t> </a:t>
            </a:r>
            <a:r>
              <a:rPr sz="4000" b="0" spc="-24" dirty="0">
                <a:solidFill>
                  <a:sysClr val="windowText" lastClr="000000"/>
                </a:solidFill>
                <a:latin typeface="Arial"/>
                <a:cs typeface="Arial"/>
              </a:rPr>
              <a:t>Srinivasan,</a:t>
            </a:r>
            <a:r>
              <a:rPr sz="4000" b="0" spc="-121" dirty="0">
                <a:solidFill>
                  <a:sysClr val="windowText" lastClr="000000"/>
                </a:solidFill>
                <a:latin typeface="Arial"/>
                <a:cs typeface="Arial"/>
              </a:rPr>
              <a:t> </a:t>
            </a:r>
            <a:r>
              <a:rPr sz="4000" b="0" spc="109" dirty="0">
                <a:solidFill>
                  <a:sysClr val="windowText" lastClr="000000"/>
                </a:solidFill>
                <a:latin typeface="Arial"/>
                <a:cs typeface="Arial"/>
              </a:rPr>
              <a:t>Matt</a:t>
            </a:r>
            <a:r>
              <a:rPr sz="4000" b="0" spc="-127" dirty="0">
                <a:solidFill>
                  <a:sysClr val="windowText" lastClr="000000"/>
                </a:solidFill>
                <a:latin typeface="Arial"/>
                <a:cs typeface="Arial"/>
              </a:rPr>
              <a:t> </a:t>
            </a:r>
            <a:r>
              <a:rPr sz="4000" b="0" spc="-606" dirty="0">
                <a:solidFill>
                  <a:sysClr val="windowText" lastClr="000000"/>
                </a:solidFill>
                <a:latin typeface="Arial"/>
                <a:cs typeface="Arial"/>
              </a:rPr>
              <a:t>T</a:t>
            </a:r>
            <a:r>
              <a:rPr sz="4000" b="0" spc="103" dirty="0">
                <a:solidFill>
                  <a:sysClr val="windowText" lastClr="000000"/>
                </a:solidFill>
                <a:latin typeface="Arial"/>
                <a:cs typeface="Arial"/>
              </a:rPr>
              <a:t>ancik</a:t>
            </a:r>
            <a:endParaRPr sz="4000" b="0" dirty="0">
              <a:solidFill>
                <a:sysClr val="windowText" lastClr="000000"/>
              </a:solidFill>
              <a:latin typeface="Arial"/>
              <a:cs typeface="Arial"/>
            </a:endParaRPr>
          </a:p>
        </p:txBody>
      </p:sp>
    </p:spTree>
    <p:extLst>
      <p:ext uri="{BB962C8B-B14F-4D97-AF65-F5344CB8AC3E}">
        <p14:creationId xmlns:p14="http://schemas.microsoft.com/office/powerpoint/2010/main" val="13632818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204173" y="356280"/>
            <a:ext cx="15975654" cy="13003440"/>
          </a:xfrm>
          <a:prstGeom prst="rect">
            <a:avLst/>
          </a:prstGeom>
        </p:spPr>
      </p:pic>
      <p:sp>
        <p:nvSpPr>
          <p:cNvPr id="5" name="Rectangle 4">
            <a:extLst>
              <a:ext uri="{FF2B5EF4-FFF2-40B4-BE49-F238E27FC236}">
                <a16:creationId xmlns:a16="http://schemas.microsoft.com/office/drawing/2014/main" id="{1993A4B6-E161-F222-E41A-47DC6D7D4929}"/>
              </a:ext>
            </a:extLst>
          </p:cNvPr>
          <p:cNvSpPr/>
          <p:nvPr/>
        </p:nvSpPr>
        <p:spPr>
          <a:xfrm>
            <a:off x="3822192" y="1463040"/>
            <a:ext cx="5230368" cy="53035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7610477"/>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7" name="Cloud"/>
          <p:cNvSpPr/>
          <p:nvPr/>
        </p:nvSpPr>
        <p:spPr>
          <a:xfrm>
            <a:off x="9909987" y="5738239"/>
            <a:ext cx="4564026" cy="2750539"/>
          </a:xfrm>
          <a:custGeom>
            <a:avLst/>
            <a:gdLst/>
            <a:ahLst/>
            <a:cxnLst>
              <a:cxn ang="0">
                <a:pos x="wd2" y="hd2"/>
              </a:cxn>
              <a:cxn ang="5400000">
                <a:pos x="wd2" y="hd2"/>
              </a:cxn>
              <a:cxn ang="10800000">
                <a:pos x="wd2" y="hd2"/>
              </a:cxn>
              <a:cxn ang="16200000">
                <a:pos x="wd2" y="hd2"/>
              </a:cxn>
            </a:cxnLst>
            <a:rect l="0" t="0" r="r" b="b"/>
            <a:pathLst>
              <a:path w="21600" h="21600" extrusionOk="0">
                <a:moveTo>
                  <a:pt x="10603" y="0"/>
                </a:moveTo>
                <a:cubicBezTo>
                  <a:pt x="7967" y="0"/>
                  <a:pt x="5720" y="2939"/>
                  <a:pt x="4858" y="7062"/>
                </a:cubicBezTo>
                <a:cubicBezTo>
                  <a:pt x="4628" y="6992"/>
                  <a:pt x="4391" y="6953"/>
                  <a:pt x="4150" y="6953"/>
                </a:cubicBezTo>
                <a:cubicBezTo>
                  <a:pt x="1857" y="6953"/>
                  <a:pt x="0" y="10233"/>
                  <a:pt x="0" y="14278"/>
                </a:cubicBezTo>
                <a:cubicBezTo>
                  <a:pt x="0" y="18323"/>
                  <a:pt x="1857" y="21600"/>
                  <a:pt x="4150" y="21600"/>
                </a:cubicBezTo>
                <a:cubicBezTo>
                  <a:pt x="4193" y="21600"/>
                  <a:pt x="4237" y="21597"/>
                  <a:pt x="4279" y="21594"/>
                </a:cubicBezTo>
                <a:lnTo>
                  <a:pt x="10532" y="21597"/>
                </a:lnTo>
                <a:cubicBezTo>
                  <a:pt x="10555" y="21598"/>
                  <a:pt x="10579" y="21600"/>
                  <a:pt x="10603" y="21600"/>
                </a:cubicBezTo>
                <a:cubicBezTo>
                  <a:pt x="10626" y="21600"/>
                  <a:pt x="10648" y="21598"/>
                  <a:pt x="10672" y="21597"/>
                </a:cubicBezTo>
                <a:lnTo>
                  <a:pt x="18141" y="21600"/>
                </a:lnTo>
                <a:cubicBezTo>
                  <a:pt x="20051" y="21600"/>
                  <a:pt x="21600" y="18868"/>
                  <a:pt x="21600" y="15496"/>
                </a:cubicBezTo>
                <a:cubicBezTo>
                  <a:pt x="21600" y="12124"/>
                  <a:pt x="20051" y="9389"/>
                  <a:pt x="18141" y="9389"/>
                </a:cubicBezTo>
                <a:cubicBezTo>
                  <a:pt x="17627" y="9389"/>
                  <a:pt x="17139" y="9589"/>
                  <a:pt x="16701" y="9943"/>
                </a:cubicBezTo>
                <a:cubicBezTo>
                  <a:pt x="16453" y="4379"/>
                  <a:pt x="13819" y="0"/>
                  <a:pt x="10603" y="0"/>
                </a:cubicBezTo>
                <a:close/>
              </a:path>
            </a:pathLst>
          </a:custGeom>
          <a:gradFill>
            <a:gsLst>
              <a:gs pos="0">
                <a:srgbClr val="FFFFFF"/>
              </a:gs>
              <a:gs pos="35021">
                <a:srgbClr val="7FCCFF"/>
              </a:gs>
              <a:gs pos="100000">
                <a:srgbClr val="0099FF"/>
              </a:gs>
            </a:gsLst>
            <a:path>
              <a:fillToRect l="69668" t="8463" r="30331" b="91536"/>
            </a:path>
          </a:gradFill>
          <a:ln w="381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988" name="Line"/>
          <p:cNvSpPr/>
          <p:nvPr/>
        </p:nvSpPr>
        <p:spPr>
          <a:xfrm flipV="1">
            <a:off x="7751696" y="5136944"/>
            <a:ext cx="8198796" cy="2934183"/>
          </a:xfrm>
          <a:prstGeom prst="line">
            <a:avLst/>
          </a:prstGeom>
          <a:ln w="50800">
            <a:solidFill>
              <a:srgbClr val="000000"/>
            </a:solidFill>
            <a:miter lim="400000"/>
            <a:tailEnd type="triangle"/>
          </a:ln>
          <a:effectLst>
            <a:outerShdw blurRad="63500" dist="25400" dir="3228796" rotWithShape="0">
              <a:srgbClr val="000000"/>
            </a:outerShdw>
          </a:effectLst>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989" name="Circle"/>
          <p:cNvSpPr/>
          <p:nvPr/>
        </p:nvSpPr>
        <p:spPr>
          <a:xfrm>
            <a:off x="12598085" y="6205149"/>
            <a:ext cx="203201" cy="203201"/>
          </a:xfrm>
          <a:prstGeom prst="ellipse">
            <a:avLst/>
          </a:prstGeom>
          <a:solidFill>
            <a:srgbClr val="FFFFFF"/>
          </a:solidFill>
          <a:ln w="12700">
            <a:miter lim="400000"/>
          </a:ln>
          <a:effectLst>
            <a:outerShdw blurRad="63500" dist="25400" dir="3228796" rotWithShape="0">
              <a:srgbClr val="000000"/>
            </a:outerShdw>
          </a:effectLst>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mc:AlternateContent xmlns:mc="http://schemas.openxmlformats.org/markup-compatibility/2006" xmlns:a14="http://schemas.microsoft.com/office/drawing/2010/main">
        <mc:Choice Requires="a14">
          <p:sp>
            <p:nvSpPr>
              <p:cNvPr id="990" name="Text"/>
              <p:cNvSpPr txBox="1"/>
              <p:nvPr/>
            </p:nvSpPr>
            <p:spPr>
              <a:xfrm>
                <a:off x="4304121" y="5393504"/>
                <a:ext cx="6464013" cy="813683"/>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wrap="none" lIns="71437" tIns="71437" rIns="71437" bIns="71437" anchor="ctr">
                <a:spAutoFit/>
              </a:bodyPr>
              <a:lstStyle>
                <a:lvl1pPr algn="l" defTabSz="821531">
                  <a:defRPr sz="4200" b="0">
                    <a:latin typeface="Avenir Book"/>
                    <a:ea typeface="Avenir Book"/>
                    <a:cs typeface="Avenir Book"/>
                    <a:sym typeface="Avenir Book"/>
                  </a:defRPr>
                </a:lvl1pPr>
              </a:lstStyle>
              <a:p>
                <a:pPr/>
                <a14:m>
                  <m:oMathPara xmlns:m="http://schemas.openxmlformats.org/officeDocument/2006/math">
                    <m:oMathParaPr>
                      <m:jc m:val="left"/>
                    </m:oMathParaPr>
                    <m:oMath xmlns:m="http://schemas.openxmlformats.org/officeDocument/2006/math">
                      <m:r>
                        <a:rPr lang="en-US" sz="4350" i="1" smtClean="0">
                          <a:solidFill>
                            <a:srgbClr val="000000"/>
                          </a:solidFill>
                          <a:latin typeface="Cambria Math" panose="02040503050406030204" pitchFamily="18" charset="0"/>
                        </a:rPr>
                        <m:t>𝑃</m:t>
                      </m:r>
                      <m:r>
                        <a:rPr lang="en-US" sz="4350" i="1" smtClean="0">
                          <a:solidFill>
                            <a:srgbClr val="000000"/>
                          </a:solidFill>
                          <a:latin typeface="Cambria Math" panose="02040503050406030204" pitchFamily="18" charset="0"/>
                        </a:rPr>
                        <m:t>[</m:t>
                      </m:r>
                      <m:r>
                        <m:rPr>
                          <m:nor/>
                        </m:rPr>
                        <a:rPr lang="en-US" sz="4350" i="1">
                          <a:solidFill>
                            <a:srgbClr val="000000"/>
                          </a:solidFill>
                          <a:latin typeface="Cambria Math" panose="02040503050406030204" pitchFamily="18" charset="0"/>
                        </a:rPr>
                        <m:t>no</m:t>
                      </m:r>
                      <m:r>
                        <m:rPr>
                          <m:nor/>
                        </m:rPr>
                        <a:rPr lang="en-US" sz="4350" i="1">
                          <a:solidFill>
                            <a:srgbClr val="000000"/>
                          </a:solidFill>
                          <a:latin typeface="Cambria Math" panose="02040503050406030204" pitchFamily="18" charset="0"/>
                        </a:rPr>
                        <m:t> </m:t>
                      </m:r>
                      <m:r>
                        <m:rPr>
                          <m:nor/>
                        </m:rPr>
                        <a:rPr lang="en-US" sz="4350" i="1">
                          <a:solidFill>
                            <a:srgbClr val="000000"/>
                          </a:solidFill>
                          <a:latin typeface="Cambria Math" panose="02040503050406030204" pitchFamily="18" charset="0"/>
                        </a:rPr>
                        <m:t>hits</m:t>
                      </m:r>
                      <m:r>
                        <m:rPr>
                          <m:nor/>
                        </m:rPr>
                        <a:rPr lang="en-US" sz="4350" i="1">
                          <a:solidFill>
                            <a:srgbClr val="000000"/>
                          </a:solidFill>
                          <a:latin typeface="Cambria Math" panose="02040503050406030204" pitchFamily="18" charset="0"/>
                        </a:rPr>
                        <m:t> </m:t>
                      </m:r>
                      <m:r>
                        <m:rPr>
                          <m:nor/>
                        </m:rPr>
                        <a:rPr lang="en-US" sz="4350" i="1">
                          <a:solidFill>
                            <a:srgbClr val="000000"/>
                          </a:solidFill>
                          <a:latin typeface="Cambria Math" panose="02040503050406030204" pitchFamily="18" charset="0"/>
                        </a:rPr>
                        <m:t>before</m:t>
                      </m:r>
                      <m:r>
                        <a:rPr lang="en-US" sz="4350" b="0" i="1" smtClean="0">
                          <a:solidFill>
                            <a:srgbClr val="000000"/>
                          </a:solidFill>
                          <a:latin typeface="Cambria Math" panose="02040503050406030204" pitchFamily="18" charset="0"/>
                        </a:rPr>
                        <m:t> </m:t>
                      </m:r>
                      <m:r>
                        <a:rPr lang="en-US" sz="4350" i="1">
                          <a:solidFill>
                            <a:srgbClr val="000000"/>
                          </a:solidFill>
                          <a:latin typeface="Cambria Math" panose="02040503050406030204" pitchFamily="18" charset="0"/>
                        </a:rPr>
                        <m:t>𝑡</m:t>
                      </m:r>
                      <m:r>
                        <a:rPr lang="en-US" sz="4350" i="1">
                          <a:solidFill>
                            <a:srgbClr val="000000"/>
                          </a:solidFill>
                          <a:latin typeface="Cambria Math" panose="02040503050406030204" pitchFamily="18" charset="0"/>
                        </a:rPr>
                        <m:t>]=</m:t>
                      </m:r>
                      <m:r>
                        <a:rPr lang="en-US" sz="4350" i="1">
                          <a:solidFill>
                            <a:srgbClr val="000000"/>
                          </a:solidFill>
                          <a:latin typeface="Cambria Math" panose="02040503050406030204" pitchFamily="18" charset="0"/>
                        </a:rPr>
                        <m:t>𝑇</m:t>
                      </m:r>
                      <m:r>
                        <a:rPr lang="en-US" sz="4350" i="1">
                          <a:solidFill>
                            <a:srgbClr val="000000"/>
                          </a:solidFill>
                          <a:latin typeface="Cambria Math" panose="02040503050406030204" pitchFamily="18" charset="0"/>
                        </a:rPr>
                        <m:t>(</m:t>
                      </m:r>
                      <m:r>
                        <a:rPr lang="en-US" sz="4350" i="1">
                          <a:solidFill>
                            <a:srgbClr val="000000"/>
                          </a:solidFill>
                          <a:latin typeface="Cambria Math" panose="02040503050406030204" pitchFamily="18" charset="0"/>
                        </a:rPr>
                        <m:t>𝑡</m:t>
                      </m:r>
                      <m:r>
                        <a:rPr lang="en-US" sz="4350" i="1">
                          <a:solidFill>
                            <a:srgbClr val="000000"/>
                          </a:solidFill>
                          <a:latin typeface="Cambria Math" panose="02040503050406030204" pitchFamily="18" charset="0"/>
                        </a:rPr>
                        <m:t>)</m:t>
                      </m:r>
                    </m:oMath>
                  </m:oMathPara>
                </a14:m>
                <a:endParaRPr dirty="0"/>
              </a:p>
            </p:txBody>
          </p:sp>
        </mc:Choice>
        <mc:Fallback xmlns="">
          <p:sp>
            <p:nvSpPr>
              <p:cNvPr id="990" name="Text"/>
              <p:cNvSpPr txBox="1">
                <a:spLocks noRot="1" noChangeAspect="1" noMove="1" noResize="1" noEditPoints="1" noAdjustHandles="1" noChangeArrowheads="1" noChangeShapeType="1" noTextEdit="1"/>
              </p:cNvSpPr>
              <p:nvPr/>
            </p:nvSpPr>
            <p:spPr>
              <a:xfrm>
                <a:off x="4304121" y="5393504"/>
                <a:ext cx="6464013" cy="813683"/>
              </a:xfrm>
              <a:prstGeom prst="rect">
                <a:avLst/>
              </a:prstGeom>
              <a:blipFill>
                <a:blip r:embed="rId3"/>
                <a:stretch>
                  <a:fillRect/>
                </a:stretch>
              </a:blipFill>
              <a:ln w="12700">
                <a:miter lim="400000"/>
              </a:ln>
              <a:extLst>
                <a:ext uri="{C572A759-6A51-4108-AA02-DFA0A04FC94B}">
                  <ma14:wrappingTextBoxFlag xmlns="" xmlns:m="http://schemas.openxmlformats.org/officeDocument/2006/math" xmlns:ma14="http://schemas.microsoft.com/office/mac/drawingml/2011/main" xmlns:a14="http://schemas.microsoft.com/office/drawing/2010/main" val="1"/>
                </a:ext>
              </a:ex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91" name="Text"/>
              <p:cNvSpPr txBox="1"/>
              <p:nvPr/>
            </p:nvSpPr>
            <p:spPr>
              <a:xfrm>
                <a:off x="12689008" y="6131921"/>
                <a:ext cx="317720" cy="939594"/>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wrap="none" lIns="71437" tIns="71437" rIns="71437" bIns="71437" anchor="ctr">
                <a:spAutoFit/>
              </a:bodyPr>
              <a:lstStyle>
                <a:lvl1pPr algn="l" defTabSz="821531">
                  <a:defRPr sz="4200" b="0">
                    <a:latin typeface="Avenir Book"/>
                    <a:ea typeface="Avenir Book"/>
                    <a:cs typeface="Avenir Book"/>
                    <a:sym typeface="Avenir Book"/>
                  </a:defRPr>
                </a:lvl1pPr>
              </a:lstStyle>
              <a:p>
                <a:pPr/>
                <a14:m>
                  <m:oMathPara xmlns:m="http://schemas.openxmlformats.org/officeDocument/2006/math">
                    <m:oMathParaPr>
                      <m:jc m:val="left"/>
                    </m:oMathParaPr>
                    <m:oMath xmlns:m="http://schemas.openxmlformats.org/officeDocument/2006/math">
                      <m:r>
                        <a:rPr sz="4900" i="1">
                          <a:solidFill>
                            <a:srgbClr val="000000"/>
                          </a:solidFill>
                          <a:latin typeface="Cambria Math" panose="02040503050406030204" pitchFamily="18" charset="0"/>
                        </a:rPr>
                        <m:t>𝑡</m:t>
                      </m:r>
                    </m:oMath>
                  </m:oMathPara>
                </a14:m>
                <a:endParaRPr/>
              </a:p>
            </p:txBody>
          </p:sp>
        </mc:Choice>
        <mc:Fallback xmlns="">
          <p:sp>
            <p:nvSpPr>
              <p:cNvPr id="991" name="Text"/>
              <p:cNvSpPr txBox="1">
                <a:spLocks noRot="1" noChangeAspect="1" noMove="1" noResize="1" noEditPoints="1" noAdjustHandles="1" noChangeArrowheads="1" noChangeShapeType="1" noTextEdit="1"/>
              </p:cNvSpPr>
              <p:nvPr/>
            </p:nvSpPr>
            <p:spPr>
              <a:xfrm>
                <a:off x="12689008" y="6131921"/>
                <a:ext cx="317720" cy="939594"/>
              </a:xfrm>
              <a:prstGeom prst="rect">
                <a:avLst/>
              </a:prstGeom>
              <a:blipFill>
                <a:blip r:embed="rId4"/>
                <a:stretch>
                  <a:fillRect/>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a:noFill/>
                  </a:rPr>
                  <a:t> </a:t>
                </a:r>
              </a:p>
            </p:txBody>
          </p:sp>
        </mc:Fallback>
      </mc:AlternateContent>
      <p:sp>
        <p:nvSpPr>
          <p:cNvPr id="992" name="Triangle"/>
          <p:cNvSpPr/>
          <p:nvPr/>
        </p:nvSpPr>
        <p:spPr>
          <a:xfrm rot="20447999">
            <a:off x="7432218" y="6107990"/>
            <a:ext cx="5121408" cy="1091956"/>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D5D5D5">
              <a:alpha val="50000"/>
            </a:srgbClr>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mc:AlternateContent xmlns:mc="http://schemas.openxmlformats.org/markup-compatibility/2006" xmlns:a14="http://schemas.microsoft.com/office/drawing/2010/main">
        <mc:Choice Requires="a14">
          <p:sp>
            <p:nvSpPr>
              <p:cNvPr id="993" name="If   is known, T can be computed… How?"/>
              <p:cNvSpPr txBox="1"/>
              <p:nvPr/>
            </p:nvSpPr>
            <p:spPr>
              <a:xfrm>
                <a:off x="4895714" y="8559058"/>
                <a:ext cx="14592572" cy="939594"/>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lIns="71437" tIns="71437" rIns="71437" bIns="71437">
                <a:spAutoFit/>
              </a:bodyPr>
              <a:lstStyle/>
              <a:p>
                <a:pPr defTabSz="821531">
                  <a:defRPr sz="4200" b="0">
                    <a:latin typeface="Avenir Book"/>
                    <a:ea typeface="Avenir Book"/>
                    <a:cs typeface="Avenir Book"/>
                    <a:sym typeface="Avenir Book"/>
                  </a:defRPr>
                </a:pPr>
                <a:r>
                  <a:t>If </a:t>
                </a:r>
                <a14:m>
                  <m:oMath xmlns:m="http://schemas.openxmlformats.org/officeDocument/2006/math">
                    <m:r>
                      <a:rPr sz="4500" i="1">
                        <a:solidFill>
                          <a:srgbClr val="000000"/>
                        </a:solidFill>
                        <a:latin typeface="Cambria Math" panose="02040503050406030204" pitchFamily="18" charset="0"/>
                      </a:rPr>
                      <m:t>𝜎</m:t>
                    </m:r>
                  </m:oMath>
                </a14:m>
                <a:r>
                  <a:t> is known, T can be computed… How?</a:t>
                </a:r>
              </a:p>
            </p:txBody>
          </p:sp>
        </mc:Choice>
        <mc:Fallback xmlns="">
          <p:sp>
            <p:nvSpPr>
              <p:cNvPr id="993" name="If   is known, T can be computed… How?"/>
              <p:cNvSpPr txBox="1">
                <a:spLocks noRot="1" noChangeAspect="1" noMove="1" noResize="1" noEditPoints="1" noAdjustHandles="1" noChangeArrowheads="1" noChangeShapeType="1" noTextEdit="1"/>
              </p:cNvSpPr>
              <p:nvPr/>
            </p:nvSpPr>
            <p:spPr>
              <a:xfrm>
                <a:off x="4895714" y="8559058"/>
                <a:ext cx="14592572" cy="939594"/>
              </a:xfrm>
              <a:prstGeom prst="rect">
                <a:avLst/>
              </a:prstGeom>
              <a:blipFill>
                <a:blip r:embed="rId5"/>
                <a:stretch>
                  <a:fillRect t="-7792" b="-12987"/>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94" name="Calculating   given"/>
              <p:cNvSpPr txBox="1">
                <a:spLocks noGrp="1"/>
              </p:cNvSpPr>
              <p:nvPr>
                <p:ph type="title"/>
              </p:nvPr>
            </p:nvSpPr>
            <p:spPr>
              <a:prstGeom prst="rect">
                <a:avLst/>
              </a:prstGeom>
            </p:spPr>
            <p:txBody>
              <a:bodyPr/>
              <a:lstStyle/>
              <a:p>
                <a:r>
                  <a:t>Calculating </a:t>
                </a:r>
                <a14:m>
                  <m:oMath xmlns:m="http://schemas.openxmlformats.org/officeDocument/2006/math">
                    <m:r>
                      <a:rPr sz="8450" i="1">
                        <a:solidFill>
                          <a:srgbClr val="000000"/>
                        </a:solidFill>
                        <a:latin typeface="Cambria Math" panose="02040503050406030204" pitchFamily="18" charset="0"/>
                      </a:rPr>
                      <m:t>𝑇</m:t>
                    </m:r>
                  </m:oMath>
                </a14:m>
                <a:r>
                  <a:t> given </a:t>
                </a:r>
                <a14:m>
                  <m:oMath xmlns:m="http://schemas.openxmlformats.org/officeDocument/2006/math">
                    <m:r>
                      <a:rPr sz="8600" i="1">
                        <a:solidFill>
                          <a:srgbClr val="000000"/>
                        </a:solidFill>
                        <a:latin typeface="Cambria Math" panose="02040503050406030204" pitchFamily="18" charset="0"/>
                      </a:rPr>
                      <m:t>𝜎</m:t>
                    </m:r>
                  </m:oMath>
                </a14:m>
                <a:endParaRPr/>
              </a:p>
            </p:txBody>
          </p:sp>
        </mc:Choice>
        <mc:Fallback xmlns="">
          <p:sp>
            <p:nvSpPr>
              <p:cNvPr id="994" name="Calculating   given"/>
              <p:cNvSpPr txBox="1">
                <a:spLocks noGrp="1" noRot="1" noChangeAspect="1" noMove="1" noResize="1" noEditPoints="1" noAdjustHandles="1" noChangeArrowheads="1" noChangeShapeType="1" noTextEdit="1"/>
              </p:cNvSpPr>
              <p:nvPr>
                <p:ph type="title"/>
              </p:nvPr>
            </p:nvSpPr>
            <p:spPr>
              <a:prstGeom prst="rect">
                <a:avLst/>
              </a:prstGeom>
              <a:blipFill>
                <a:blip r:embed="rId6"/>
                <a:stretch>
                  <a:fillRect b="-4533"/>
                </a:stretch>
              </a:blipFill>
            </p:spPr>
            <p:txBody>
              <a:bodyPr/>
              <a:lstStyle/>
              <a:p>
                <a:r>
                  <a:rPr lang="en-US">
                    <a:noFill/>
                  </a:rPr>
                  <a:t> </a:t>
                </a:r>
              </a:p>
            </p:txBody>
          </p:sp>
        </mc:Fallback>
      </mc:AlternateContent>
    </p:spTree>
  </p:cSld>
  <p:clrMapOvr>
    <a:masterClrMapping/>
  </p:clrMapOvr>
  <p:transition spd="med"/>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998" name="Calculating   given"/>
              <p:cNvSpPr txBox="1">
                <a:spLocks noGrp="1"/>
              </p:cNvSpPr>
              <p:nvPr>
                <p:ph type="title"/>
              </p:nvPr>
            </p:nvSpPr>
            <p:spPr>
              <a:prstGeom prst="rect">
                <a:avLst/>
              </a:prstGeom>
            </p:spPr>
            <p:txBody>
              <a:bodyPr/>
              <a:lstStyle/>
              <a:p>
                <a:r>
                  <a:t>Calculating </a:t>
                </a:r>
                <a14:m>
                  <m:oMath xmlns:m="http://schemas.openxmlformats.org/officeDocument/2006/math">
                    <m:r>
                      <a:rPr sz="8450" i="1">
                        <a:solidFill>
                          <a:srgbClr val="000000"/>
                        </a:solidFill>
                        <a:latin typeface="Cambria Math" panose="02040503050406030204" pitchFamily="18" charset="0"/>
                      </a:rPr>
                      <m:t>𝑇</m:t>
                    </m:r>
                  </m:oMath>
                </a14:m>
                <a:r>
                  <a:t> given </a:t>
                </a:r>
                <a14:m>
                  <m:oMath xmlns:m="http://schemas.openxmlformats.org/officeDocument/2006/math">
                    <m:r>
                      <a:rPr sz="8600" i="1">
                        <a:solidFill>
                          <a:srgbClr val="000000"/>
                        </a:solidFill>
                        <a:latin typeface="Cambria Math" panose="02040503050406030204" pitchFamily="18" charset="0"/>
                      </a:rPr>
                      <m:t>𝜎</m:t>
                    </m:r>
                  </m:oMath>
                </a14:m>
                <a:endParaRPr/>
              </a:p>
            </p:txBody>
          </p:sp>
        </mc:Choice>
        <mc:Fallback xmlns="">
          <p:sp>
            <p:nvSpPr>
              <p:cNvPr id="998" name="Calculating   given"/>
              <p:cNvSpPr txBox="1">
                <a:spLocks noGrp="1" noRot="1" noChangeAspect="1" noMove="1" noResize="1" noEditPoints="1" noAdjustHandles="1" noChangeArrowheads="1" noChangeShapeType="1" noTextEdit="1"/>
              </p:cNvSpPr>
              <p:nvPr>
                <p:ph type="title"/>
              </p:nvPr>
            </p:nvSpPr>
            <p:spPr>
              <a:prstGeom prst="rect">
                <a:avLst/>
              </a:prstGeom>
              <a:blipFill>
                <a:blip r:embed="rId3"/>
                <a:stretch>
                  <a:fillRect b="-4533"/>
                </a:stretch>
              </a:blipFill>
            </p:spPr>
            <p:txBody>
              <a:bodyPr/>
              <a:lstStyle/>
              <a:p>
                <a:r>
                  <a:rPr lang="en-US">
                    <a:noFill/>
                  </a:rPr>
                  <a:t> </a:t>
                </a:r>
              </a:p>
            </p:txBody>
          </p:sp>
        </mc:Fallback>
      </mc:AlternateContent>
      <p:sp>
        <p:nvSpPr>
          <p:cNvPr id="1000" name="Cloud"/>
          <p:cNvSpPr/>
          <p:nvPr/>
        </p:nvSpPr>
        <p:spPr>
          <a:xfrm>
            <a:off x="9909987" y="5738239"/>
            <a:ext cx="4564026" cy="2750539"/>
          </a:xfrm>
          <a:custGeom>
            <a:avLst/>
            <a:gdLst/>
            <a:ahLst/>
            <a:cxnLst>
              <a:cxn ang="0">
                <a:pos x="wd2" y="hd2"/>
              </a:cxn>
              <a:cxn ang="5400000">
                <a:pos x="wd2" y="hd2"/>
              </a:cxn>
              <a:cxn ang="10800000">
                <a:pos x="wd2" y="hd2"/>
              </a:cxn>
              <a:cxn ang="16200000">
                <a:pos x="wd2" y="hd2"/>
              </a:cxn>
            </a:cxnLst>
            <a:rect l="0" t="0" r="r" b="b"/>
            <a:pathLst>
              <a:path w="21600" h="21600" extrusionOk="0">
                <a:moveTo>
                  <a:pt x="10603" y="0"/>
                </a:moveTo>
                <a:cubicBezTo>
                  <a:pt x="7967" y="0"/>
                  <a:pt x="5720" y="2939"/>
                  <a:pt x="4858" y="7062"/>
                </a:cubicBezTo>
                <a:cubicBezTo>
                  <a:pt x="4628" y="6992"/>
                  <a:pt x="4391" y="6953"/>
                  <a:pt x="4150" y="6953"/>
                </a:cubicBezTo>
                <a:cubicBezTo>
                  <a:pt x="1857" y="6953"/>
                  <a:pt x="0" y="10233"/>
                  <a:pt x="0" y="14278"/>
                </a:cubicBezTo>
                <a:cubicBezTo>
                  <a:pt x="0" y="18323"/>
                  <a:pt x="1857" y="21600"/>
                  <a:pt x="4150" y="21600"/>
                </a:cubicBezTo>
                <a:cubicBezTo>
                  <a:pt x="4193" y="21600"/>
                  <a:pt x="4237" y="21597"/>
                  <a:pt x="4279" y="21594"/>
                </a:cubicBezTo>
                <a:lnTo>
                  <a:pt x="10532" y="21597"/>
                </a:lnTo>
                <a:cubicBezTo>
                  <a:pt x="10555" y="21598"/>
                  <a:pt x="10579" y="21600"/>
                  <a:pt x="10603" y="21600"/>
                </a:cubicBezTo>
                <a:cubicBezTo>
                  <a:pt x="10626" y="21600"/>
                  <a:pt x="10648" y="21598"/>
                  <a:pt x="10672" y="21597"/>
                </a:cubicBezTo>
                <a:lnTo>
                  <a:pt x="18141" y="21600"/>
                </a:lnTo>
                <a:cubicBezTo>
                  <a:pt x="20051" y="21600"/>
                  <a:pt x="21600" y="18868"/>
                  <a:pt x="21600" y="15496"/>
                </a:cubicBezTo>
                <a:cubicBezTo>
                  <a:pt x="21600" y="12124"/>
                  <a:pt x="20051" y="9389"/>
                  <a:pt x="18141" y="9389"/>
                </a:cubicBezTo>
                <a:cubicBezTo>
                  <a:pt x="17627" y="9389"/>
                  <a:pt x="17139" y="9589"/>
                  <a:pt x="16701" y="9943"/>
                </a:cubicBezTo>
                <a:cubicBezTo>
                  <a:pt x="16453" y="4379"/>
                  <a:pt x="13819" y="0"/>
                  <a:pt x="10603" y="0"/>
                </a:cubicBezTo>
                <a:close/>
              </a:path>
            </a:pathLst>
          </a:custGeom>
          <a:gradFill>
            <a:gsLst>
              <a:gs pos="0">
                <a:srgbClr val="FFFFFF"/>
              </a:gs>
              <a:gs pos="35021">
                <a:srgbClr val="7FCCFF"/>
              </a:gs>
              <a:gs pos="100000">
                <a:srgbClr val="0099FF"/>
              </a:gs>
            </a:gsLst>
            <a:path>
              <a:fillToRect l="69668" t="8463" r="30331" b="91536"/>
            </a:path>
          </a:gradFill>
          <a:ln w="381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mc:AlternateContent xmlns:mc="http://schemas.openxmlformats.org/markup-compatibility/2006" xmlns:a14="http://schemas.microsoft.com/office/drawing/2010/main">
        <mc:Choice Requires="a14">
          <p:sp>
            <p:nvSpPr>
              <p:cNvPr id="1001" name="and   are related by the probabilistic fact that"/>
              <p:cNvSpPr txBox="1"/>
              <p:nvPr/>
            </p:nvSpPr>
            <p:spPr>
              <a:xfrm>
                <a:off x="5305040" y="8541205"/>
                <a:ext cx="14027919" cy="1490215"/>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lIns="71437" tIns="71437" rIns="71437" bIns="71437">
                <a:spAutoFit/>
              </a:bodyPr>
              <a:lstStyle/>
              <a:p>
                <a:pPr algn="l" defTabSz="821531">
                  <a:defRPr sz="4200" b="0">
                    <a:latin typeface="Avenir Book"/>
                    <a:ea typeface="Avenir Book"/>
                    <a:cs typeface="Avenir Book"/>
                    <a:sym typeface="Avenir Book"/>
                  </a:defRPr>
                </a:pPr>
                <a14:m>
                  <m:oMath xmlns:m="http://schemas.openxmlformats.org/officeDocument/2006/math">
                    <m:r>
                      <a:rPr lang="en-US" sz="4500" i="1" smtClean="0">
                        <a:solidFill>
                          <a:srgbClr val="000000"/>
                        </a:solidFill>
                        <a:latin typeface="Cambria Math" panose="02040503050406030204" pitchFamily="18" charset="0"/>
                      </a:rPr>
                      <m:t>𝜎</m:t>
                    </m:r>
                  </m:oMath>
                </a14:m>
                <a:r>
                  <a:rPr lang="en-US" dirty="0"/>
                  <a:t> and </a:t>
                </a:r>
                <a14:m>
                  <m:oMath xmlns:m="http://schemas.openxmlformats.org/officeDocument/2006/math">
                    <m:r>
                      <a:rPr lang="en-US" sz="4400" i="1">
                        <a:solidFill>
                          <a:srgbClr val="000000"/>
                        </a:solidFill>
                        <a:latin typeface="Cambria Math" panose="02040503050406030204" pitchFamily="18" charset="0"/>
                      </a:rPr>
                      <m:t>𝑇</m:t>
                    </m:r>
                  </m:oMath>
                </a14:m>
                <a:r>
                  <a:rPr lang="en-US" dirty="0"/>
                  <a:t> are related by the probabilistic fact that</a:t>
                </a:r>
              </a:p>
              <a:p>
                <a:pPr algn="l" defTabSz="821531">
                  <a:defRPr sz="4200" b="0">
                    <a:latin typeface="Avenir Book"/>
                    <a:ea typeface="Avenir Book"/>
                    <a:cs typeface="Avenir Book"/>
                    <a:sym typeface="Avenir Book"/>
                  </a:defRPr>
                </a:pPr>
                <a14:m>
                  <m:oMathPara xmlns:m="http://schemas.openxmlformats.org/officeDocument/2006/math">
                    <m:oMathParaPr>
                      <m:jc m:val="left"/>
                    </m:oMathParaPr>
                    <m:oMath xmlns:m="http://schemas.openxmlformats.org/officeDocument/2006/math">
                      <m:r>
                        <a:rPr lang="en-US" sz="4350" i="1">
                          <a:solidFill>
                            <a:srgbClr val="000000"/>
                          </a:solidFill>
                          <a:latin typeface="Cambria Math" panose="02040503050406030204" pitchFamily="18" charset="0"/>
                        </a:rPr>
                        <m:t>𝑃</m:t>
                      </m:r>
                      <m:r>
                        <a:rPr lang="en-US" sz="4350" i="1">
                          <a:solidFill>
                            <a:srgbClr val="000000"/>
                          </a:solidFill>
                          <a:latin typeface="Cambria Math" panose="02040503050406030204" pitchFamily="18" charset="0"/>
                        </a:rPr>
                        <m:t>[</m:t>
                      </m:r>
                      <m:r>
                        <m:rPr>
                          <m:nor/>
                        </m:rPr>
                        <a:rPr lang="en-US" sz="4350" i="1">
                          <a:solidFill>
                            <a:srgbClr val="000000"/>
                          </a:solidFill>
                          <a:latin typeface="Cambria Math" panose="02040503050406030204" pitchFamily="18" charset="0"/>
                        </a:rPr>
                        <m:t>no</m:t>
                      </m:r>
                      <m:r>
                        <m:rPr>
                          <m:nor/>
                        </m:rPr>
                        <a:rPr lang="en-US" sz="4350" i="1">
                          <a:solidFill>
                            <a:srgbClr val="000000"/>
                          </a:solidFill>
                          <a:latin typeface="Cambria Math" panose="02040503050406030204" pitchFamily="18" charset="0"/>
                        </a:rPr>
                        <m:t> </m:t>
                      </m:r>
                      <m:r>
                        <m:rPr>
                          <m:nor/>
                        </m:rPr>
                        <a:rPr lang="en-US" sz="4350" i="1">
                          <a:solidFill>
                            <a:srgbClr val="000000"/>
                          </a:solidFill>
                          <a:latin typeface="Cambria Math" panose="02040503050406030204" pitchFamily="18" charset="0"/>
                        </a:rPr>
                        <m:t>hit</m:t>
                      </m:r>
                      <m:r>
                        <m:rPr>
                          <m:nor/>
                        </m:rPr>
                        <a:rPr lang="en-US" sz="4350" i="1">
                          <a:solidFill>
                            <a:srgbClr val="000000"/>
                          </a:solidFill>
                          <a:latin typeface="Cambria Math" panose="02040503050406030204" pitchFamily="18" charset="0"/>
                        </a:rPr>
                        <m:t> </m:t>
                      </m:r>
                      <m:r>
                        <m:rPr>
                          <m:nor/>
                        </m:rPr>
                        <a:rPr lang="en-US" sz="4350" i="1">
                          <a:solidFill>
                            <a:srgbClr val="000000"/>
                          </a:solidFill>
                          <a:latin typeface="Cambria Math" panose="02040503050406030204" pitchFamily="18" charset="0"/>
                        </a:rPr>
                        <m:t>before</m:t>
                      </m:r>
                      <m:r>
                        <m:rPr>
                          <m:nor/>
                        </m:rPr>
                        <a:rPr lang="en-US" sz="4350" b="0" i="1" smtClean="0">
                          <a:solidFill>
                            <a:srgbClr val="000000"/>
                          </a:solidFill>
                          <a:latin typeface="Cambria Math" panose="02040503050406030204" pitchFamily="18" charset="0"/>
                        </a:rPr>
                        <m:t> </m:t>
                      </m:r>
                      <m:r>
                        <a:rPr lang="en-US" sz="4350" i="1">
                          <a:solidFill>
                            <a:srgbClr val="000000"/>
                          </a:solidFill>
                          <a:latin typeface="Cambria Math" panose="02040503050406030204" pitchFamily="18" charset="0"/>
                        </a:rPr>
                        <m:t>𝑡</m:t>
                      </m:r>
                      <m:r>
                        <a:rPr lang="en-US" sz="4350" i="1">
                          <a:solidFill>
                            <a:srgbClr val="000000"/>
                          </a:solidFill>
                          <a:latin typeface="Cambria Math" panose="02040503050406030204" pitchFamily="18" charset="0"/>
                        </a:rPr>
                        <m:t>+</m:t>
                      </m:r>
                      <m:r>
                        <a:rPr lang="en-US" sz="4350" i="1">
                          <a:solidFill>
                            <a:srgbClr val="000000"/>
                          </a:solidFill>
                          <a:latin typeface="Cambria Math" panose="02040503050406030204" pitchFamily="18" charset="0"/>
                        </a:rPr>
                        <m:t>𝑑𝑡</m:t>
                      </m:r>
                      <m:r>
                        <a:rPr lang="en-US" sz="4350" i="1">
                          <a:solidFill>
                            <a:srgbClr val="000000"/>
                          </a:solidFill>
                          <a:latin typeface="Cambria Math" panose="02040503050406030204" pitchFamily="18" charset="0"/>
                        </a:rPr>
                        <m:t>]=</m:t>
                      </m:r>
                      <m:r>
                        <a:rPr lang="en-US" sz="4350" i="1">
                          <a:solidFill>
                            <a:srgbClr val="000000"/>
                          </a:solidFill>
                          <a:latin typeface="Cambria Math" panose="02040503050406030204" pitchFamily="18" charset="0"/>
                        </a:rPr>
                        <m:t>𝑃</m:t>
                      </m:r>
                      <m:r>
                        <a:rPr lang="en-US" sz="4350" i="1">
                          <a:solidFill>
                            <a:srgbClr val="000000"/>
                          </a:solidFill>
                          <a:latin typeface="Cambria Math" panose="02040503050406030204" pitchFamily="18" charset="0"/>
                        </a:rPr>
                        <m:t>[</m:t>
                      </m:r>
                      <m:r>
                        <m:rPr>
                          <m:nor/>
                        </m:rPr>
                        <a:rPr lang="en-US" sz="4350" i="1">
                          <a:solidFill>
                            <a:srgbClr val="000000"/>
                          </a:solidFill>
                          <a:latin typeface="Cambria Math" panose="02040503050406030204" pitchFamily="18" charset="0"/>
                        </a:rPr>
                        <m:t>no</m:t>
                      </m:r>
                      <m:r>
                        <m:rPr>
                          <m:nor/>
                        </m:rPr>
                        <a:rPr lang="en-US" sz="4350" i="1">
                          <a:solidFill>
                            <a:srgbClr val="000000"/>
                          </a:solidFill>
                          <a:latin typeface="Cambria Math" panose="02040503050406030204" pitchFamily="18" charset="0"/>
                        </a:rPr>
                        <m:t> </m:t>
                      </m:r>
                      <m:r>
                        <m:rPr>
                          <m:nor/>
                        </m:rPr>
                        <a:rPr lang="en-US" sz="4350" i="1">
                          <a:solidFill>
                            <a:srgbClr val="000000"/>
                          </a:solidFill>
                          <a:latin typeface="Cambria Math" panose="02040503050406030204" pitchFamily="18" charset="0"/>
                        </a:rPr>
                        <m:t>hit</m:t>
                      </m:r>
                      <m:r>
                        <m:rPr>
                          <m:nor/>
                        </m:rPr>
                        <a:rPr lang="en-US" sz="4350" i="1">
                          <a:solidFill>
                            <a:srgbClr val="000000"/>
                          </a:solidFill>
                          <a:latin typeface="Cambria Math" panose="02040503050406030204" pitchFamily="18" charset="0"/>
                        </a:rPr>
                        <m:t> </m:t>
                      </m:r>
                      <m:r>
                        <m:rPr>
                          <m:nor/>
                        </m:rPr>
                        <a:rPr lang="en-US" sz="4350" i="1">
                          <a:solidFill>
                            <a:srgbClr val="000000"/>
                          </a:solidFill>
                          <a:latin typeface="Cambria Math" panose="02040503050406030204" pitchFamily="18" charset="0"/>
                        </a:rPr>
                        <m:t>before</m:t>
                      </m:r>
                      <m:r>
                        <a:rPr lang="en-US" sz="4350" b="0" i="1" smtClean="0">
                          <a:solidFill>
                            <a:srgbClr val="000000"/>
                          </a:solidFill>
                          <a:latin typeface="Cambria Math" panose="02040503050406030204" pitchFamily="18" charset="0"/>
                        </a:rPr>
                        <m:t> </m:t>
                      </m:r>
                      <m:r>
                        <a:rPr lang="en-US" sz="4350" i="1">
                          <a:solidFill>
                            <a:srgbClr val="000000"/>
                          </a:solidFill>
                          <a:latin typeface="Cambria Math" panose="02040503050406030204" pitchFamily="18" charset="0"/>
                        </a:rPr>
                        <m:t>𝑡</m:t>
                      </m:r>
                      <m:r>
                        <a:rPr lang="en-US" sz="4350" i="1">
                          <a:solidFill>
                            <a:srgbClr val="000000"/>
                          </a:solidFill>
                          <a:latin typeface="Cambria Math" panose="02040503050406030204" pitchFamily="18" charset="0"/>
                        </a:rPr>
                        <m:t>]×</m:t>
                      </m:r>
                      <m:r>
                        <a:rPr lang="en-US" sz="4350" i="1">
                          <a:solidFill>
                            <a:srgbClr val="000000"/>
                          </a:solidFill>
                          <a:latin typeface="Cambria Math" panose="02040503050406030204" pitchFamily="18" charset="0"/>
                        </a:rPr>
                        <m:t>𝑃</m:t>
                      </m:r>
                      <m:r>
                        <a:rPr lang="en-US" sz="4350" i="1">
                          <a:solidFill>
                            <a:srgbClr val="000000"/>
                          </a:solidFill>
                          <a:latin typeface="Cambria Math" panose="02040503050406030204" pitchFamily="18" charset="0"/>
                        </a:rPr>
                        <m:t>[</m:t>
                      </m:r>
                      <m:r>
                        <m:rPr>
                          <m:nor/>
                        </m:rPr>
                        <a:rPr lang="en-US" sz="4350" i="1">
                          <a:solidFill>
                            <a:srgbClr val="000000"/>
                          </a:solidFill>
                          <a:latin typeface="Cambria Math" panose="02040503050406030204" pitchFamily="18" charset="0"/>
                        </a:rPr>
                        <m:t>no</m:t>
                      </m:r>
                      <m:r>
                        <m:rPr>
                          <m:nor/>
                        </m:rPr>
                        <a:rPr lang="en-US" sz="4350" i="1">
                          <a:solidFill>
                            <a:srgbClr val="000000"/>
                          </a:solidFill>
                          <a:latin typeface="Cambria Math" panose="02040503050406030204" pitchFamily="18" charset="0"/>
                        </a:rPr>
                        <m:t> </m:t>
                      </m:r>
                      <m:r>
                        <m:rPr>
                          <m:nor/>
                        </m:rPr>
                        <a:rPr lang="en-US" sz="4350" i="1">
                          <a:solidFill>
                            <a:srgbClr val="000000"/>
                          </a:solidFill>
                          <a:latin typeface="Cambria Math" panose="02040503050406030204" pitchFamily="18" charset="0"/>
                        </a:rPr>
                        <m:t>hit</m:t>
                      </m:r>
                      <m:r>
                        <m:rPr>
                          <m:nor/>
                        </m:rPr>
                        <a:rPr lang="en-US" sz="4350" i="1">
                          <a:solidFill>
                            <a:srgbClr val="000000"/>
                          </a:solidFill>
                          <a:latin typeface="Cambria Math" panose="02040503050406030204" pitchFamily="18" charset="0"/>
                        </a:rPr>
                        <m:t> </m:t>
                      </m:r>
                      <m:r>
                        <m:rPr>
                          <m:nor/>
                        </m:rPr>
                        <a:rPr lang="en-US" sz="4350" i="1">
                          <a:solidFill>
                            <a:srgbClr val="000000"/>
                          </a:solidFill>
                          <a:latin typeface="Cambria Math" panose="02040503050406030204" pitchFamily="18" charset="0"/>
                        </a:rPr>
                        <m:t>at</m:t>
                      </m:r>
                      <m:r>
                        <m:rPr>
                          <m:nor/>
                        </m:rPr>
                        <a:rPr lang="en-US" sz="4350" b="0" i="1" smtClean="0">
                          <a:solidFill>
                            <a:srgbClr val="000000"/>
                          </a:solidFill>
                          <a:latin typeface="Cambria Math" panose="02040503050406030204" pitchFamily="18" charset="0"/>
                        </a:rPr>
                        <m:t> </m:t>
                      </m:r>
                      <m:r>
                        <a:rPr lang="en-US" sz="4350" i="1">
                          <a:solidFill>
                            <a:srgbClr val="000000"/>
                          </a:solidFill>
                          <a:latin typeface="Cambria Math" panose="02040503050406030204" pitchFamily="18" charset="0"/>
                        </a:rPr>
                        <m:t>𝑡</m:t>
                      </m:r>
                      <m:r>
                        <a:rPr lang="en-US" sz="4350" i="1">
                          <a:solidFill>
                            <a:srgbClr val="000000"/>
                          </a:solidFill>
                          <a:latin typeface="Cambria Math" panose="02040503050406030204" pitchFamily="18" charset="0"/>
                        </a:rPr>
                        <m:t>]</m:t>
                      </m:r>
                    </m:oMath>
                  </m:oMathPara>
                </a14:m>
                <a:endParaRPr dirty="0"/>
              </a:p>
            </p:txBody>
          </p:sp>
        </mc:Choice>
        <mc:Fallback xmlns="">
          <p:sp>
            <p:nvSpPr>
              <p:cNvPr id="1001" name="and   are related by the probabilistic fact that"/>
              <p:cNvSpPr txBox="1">
                <a:spLocks noRot="1" noChangeAspect="1" noMove="1" noResize="1" noEditPoints="1" noAdjustHandles="1" noChangeArrowheads="1" noChangeShapeType="1" noTextEdit="1"/>
              </p:cNvSpPr>
              <p:nvPr/>
            </p:nvSpPr>
            <p:spPr>
              <a:xfrm>
                <a:off x="5305040" y="8541205"/>
                <a:ext cx="14027919" cy="1490215"/>
              </a:xfrm>
              <a:prstGeom prst="rect">
                <a:avLst/>
              </a:prstGeom>
              <a:blipFill>
                <a:blip r:embed="rId4"/>
                <a:stretch>
                  <a:fillRect t="-4490"/>
                </a:stretch>
              </a:blipFill>
              <a:ln w="12700">
                <a:miter lim="400000"/>
              </a:ln>
              <a:extLst>
                <a:ext uri="{C572A759-6A51-4108-AA02-DFA0A04FC94B}">
                  <ma14:wrappingTextBoxFlag xmlns="" xmlns:m="http://schemas.openxmlformats.org/officeDocument/2006/math" xmlns:ma14="http://schemas.microsoft.com/office/mac/drawingml/2011/main" xmlns:a14="http://schemas.microsoft.com/office/drawing/2010/main" val="1"/>
                </a:ext>
              </a:extLst>
            </p:spPr>
            <p:txBody>
              <a:bodyPr/>
              <a:lstStyle/>
              <a:p>
                <a:r>
                  <a:rPr lang="en-US">
                    <a:noFill/>
                  </a:rPr>
                  <a:t> </a:t>
                </a:r>
              </a:p>
            </p:txBody>
          </p:sp>
        </mc:Fallback>
      </mc:AlternateContent>
      <p:sp>
        <p:nvSpPr>
          <p:cNvPr id="1002" name="Line"/>
          <p:cNvSpPr/>
          <p:nvPr/>
        </p:nvSpPr>
        <p:spPr>
          <a:xfrm flipV="1">
            <a:off x="7751696" y="5136944"/>
            <a:ext cx="8198796" cy="2934183"/>
          </a:xfrm>
          <a:prstGeom prst="line">
            <a:avLst/>
          </a:prstGeom>
          <a:ln w="50800">
            <a:solidFill>
              <a:srgbClr val="000000"/>
            </a:solidFill>
            <a:miter lim="400000"/>
            <a:tailEnd type="triangle"/>
          </a:ln>
          <a:effectLst>
            <a:outerShdw blurRad="63500" dist="25400" dir="3228796" rotWithShape="0">
              <a:srgbClr val="000000"/>
            </a:outerShdw>
          </a:effectLst>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1003" name="Circle"/>
          <p:cNvSpPr/>
          <p:nvPr/>
        </p:nvSpPr>
        <p:spPr>
          <a:xfrm>
            <a:off x="12598085" y="6205149"/>
            <a:ext cx="203201" cy="203201"/>
          </a:xfrm>
          <a:prstGeom prst="ellipse">
            <a:avLst/>
          </a:prstGeom>
          <a:solidFill>
            <a:srgbClr val="FFFFFF"/>
          </a:solidFill>
          <a:ln w="12700">
            <a:miter lim="400000"/>
          </a:ln>
          <a:effectLst>
            <a:outerShdw blurRad="63500" dist="25400" dir="3228796" rotWithShape="0">
              <a:srgbClr val="000000"/>
            </a:outerShdw>
          </a:effectLst>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1004" name="Triangle"/>
          <p:cNvSpPr/>
          <p:nvPr/>
        </p:nvSpPr>
        <p:spPr>
          <a:xfrm rot="20447999">
            <a:off x="7432218" y="6107990"/>
            <a:ext cx="5121408" cy="1091956"/>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D5D5D5">
              <a:alpha val="50000"/>
            </a:srgbClr>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mc:AlternateContent xmlns:mc="http://schemas.openxmlformats.org/markup-compatibility/2006" xmlns:a14="http://schemas.microsoft.com/office/drawing/2010/main">
        <mc:Choice Requires="a14">
          <p:sp>
            <p:nvSpPr>
              <p:cNvPr id="1005" name="Text"/>
              <p:cNvSpPr txBox="1"/>
              <p:nvPr/>
            </p:nvSpPr>
            <p:spPr>
              <a:xfrm>
                <a:off x="13365734" y="5949221"/>
                <a:ext cx="5067348" cy="829072"/>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wrap="none" lIns="71437" tIns="71437" rIns="71437" bIns="71437" anchor="ctr">
                <a:spAutoFit/>
              </a:bodyPr>
              <a:lstStyle>
                <a:lvl1pPr algn="l" defTabSz="821531">
                  <a:defRPr sz="4200" b="0">
                    <a:latin typeface="Avenir Book"/>
                    <a:ea typeface="Avenir Book"/>
                    <a:cs typeface="Avenir Book"/>
                    <a:sym typeface="Avenir Book"/>
                  </a:defRPr>
                </a:lvl1pPr>
              </a:lstStyle>
              <a:p>
                <a:pPr/>
                <a14:m>
                  <m:oMathPara xmlns:m="http://schemas.openxmlformats.org/officeDocument/2006/math">
                    <m:oMathParaPr>
                      <m:jc m:val="left"/>
                    </m:oMathParaPr>
                    <m:oMath xmlns:m="http://schemas.openxmlformats.org/officeDocument/2006/math">
                      <m:r>
                        <a:rPr sz="4450" i="1">
                          <a:solidFill>
                            <a:srgbClr val="000000"/>
                          </a:solidFill>
                          <a:latin typeface="Cambria Math" panose="02040503050406030204" pitchFamily="18" charset="0"/>
                        </a:rPr>
                        <m:t>𝑃</m:t>
                      </m:r>
                      <m:r>
                        <a:rPr sz="4450" i="1">
                          <a:solidFill>
                            <a:srgbClr val="000000"/>
                          </a:solidFill>
                          <a:latin typeface="Cambria Math" panose="02040503050406030204" pitchFamily="18" charset="0"/>
                        </a:rPr>
                        <m:t>[</m:t>
                      </m:r>
                      <m:r>
                        <m:rPr>
                          <m:nor/>
                        </m:rPr>
                        <a:rPr sz="4450" i="1">
                          <a:solidFill>
                            <a:srgbClr val="000000"/>
                          </a:solidFill>
                          <a:latin typeface="Cambria Math" panose="02040503050406030204" pitchFamily="18" charset="0"/>
                        </a:rPr>
                        <m:t>hit</m:t>
                      </m:r>
                      <m:r>
                        <m:rPr>
                          <m:nor/>
                        </m:rPr>
                        <a:rPr sz="4450" i="1">
                          <a:solidFill>
                            <a:srgbClr val="000000"/>
                          </a:solidFill>
                          <a:latin typeface="Cambria Math" panose="02040503050406030204" pitchFamily="18" charset="0"/>
                        </a:rPr>
                        <m:t> </m:t>
                      </m:r>
                      <m:r>
                        <m:rPr>
                          <m:nor/>
                        </m:rPr>
                        <a:rPr sz="4450" i="1">
                          <a:solidFill>
                            <a:srgbClr val="000000"/>
                          </a:solidFill>
                          <a:latin typeface="Cambria Math" panose="02040503050406030204" pitchFamily="18" charset="0"/>
                        </a:rPr>
                        <m:t>at</m:t>
                      </m:r>
                      <m:r>
                        <m:rPr>
                          <m:nor/>
                        </m:rPr>
                        <a:rPr lang="en-US" sz="4450" b="0" i="1" smtClean="0">
                          <a:solidFill>
                            <a:srgbClr val="000000"/>
                          </a:solidFill>
                          <a:latin typeface="Cambria Math" panose="02040503050406030204" pitchFamily="18" charset="0"/>
                        </a:rPr>
                        <m:t> </m:t>
                      </m:r>
                      <m:r>
                        <a:rPr sz="4450" i="1">
                          <a:solidFill>
                            <a:srgbClr val="000000"/>
                          </a:solidFill>
                          <a:latin typeface="Cambria Math" panose="02040503050406030204" pitchFamily="18" charset="0"/>
                        </a:rPr>
                        <m:t>𝑡</m:t>
                      </m:r>
                      <m:r>
                        <a:rPr sz="4450" i="1">
                          <a:solidFill>
                            <a:srgbClr val="000000"/>
                          </a:solidFill>
                          <a:latin typeface="Cambria Math" panose="02040503050406030204" pitchFamily="18" charset="0"/>
                        </a:rPr>
                        <m:t>]=</m:t>
                      </m:r>
                      <m:r>
                        <a:rPr sz="4450" i="1">
                          <a:solidFill>
                            <a:srgbClr val="000000"/>
                          </a:solidFill>
                          <a:latin typeface="Cambria Math" panose="02040503050406030204" pitchFamily="18" charset="0"/>
                        </a:rPr>
                        <m:t>𝜎</m:t>
                      </m:r>
                      <m:r>
                        <a:rPr sz="4450" i="1">
                          <a:solidFill>
                            <a:srgbClr val="000000"/>
                          </a:solidFill>
                          <a:latin typeface="Cambria Math" panose="02040503050406030204" pitchFamily="18" charset="0"/>
                        </a:rPr>
                        <m:t>(</m:t>
                      </m:r>
                      <m:r>
                        <a:rPr sz="4450" i="1">
                          <a:solidFill>
                            <a:srgbClr val="000000"/>
                          </a:solidFill>
                          <a:latin typeface="Cambria Math" panose="02040503050406030204" pitchFamily="18" charset="0"/>
                        </a:rPr>
                        <m:t>𝑡</m:t>
                      </m:r>
                      <m:r>
                        <a:rPr sz="4450" i="1">
                          <a:solidFill>
                            <a:srgbClr val="000000"/>
                          </a:solidFill>
                          <a:latin typeface="Cambria Math" panose="02040503050406030204" pitchFamily="18" charset="0"/>
                        </a:rPr>
                        <m:t>)</m:t>
                      </m:r>
                      <m:r>
                        <a:rPr sz="4450" i="1">
                          <a:solidFill>
                            <a:srgbClr val="000000"/>
                          </a:solidFill>
                          <a:latin typeface="Cambria Math" panose="02040503050406030204" pitchFamily="18" charset="0"/>
                        </a:rPr>
                        <m:t>𝑑𝑡</m:t>
                      </m:r>
                    </m:oMath>
                  </m:oMathPara>
                </a14:m>
                <a:endParaRPr dirty="0"/>
              </a:p>
            </p:txBody>
          </p:sp>
        </mc:Choice>
        <mc:Fallback xmlns="">
          <p:sp>
            <p:nvSpPr>
              <p:cNvPr id="1005" name="Text"/>
              <p:cNvSpPr txBox="1">
                <a:spLocks noRot="1" noChangeAspect="1" noMove="1" noResize="1" noEditPoints="1" noAdjustHandles="1" noChangeArrowheads="1" noChangeShapeType="1" noTextEdit="1"/>
              </p:cNvSpPr>
              <p:nvPr/>
            </p:nvSpPr>
            <p:spPr>
              <a:xfrm>
                <a:off x="13365734" y="5949221"/>
                <a:ext cx="5067348" cy="829072"/>
              </a:xfrm>
              <a:prstGeom prst="rect">
                <a:avLst/>
              </a:prstGeom>
              <a:blipFill>
                <a:blip r:embed="rId5"/>
                <a:stretch>
                  <a:fillRect/>
                </a:stretch>
              </a:blipFill>
              <a:ln w="12700">
                <a:miter lim="400000"/>
              </a:ln>
              <a:extLst>
                <a:ext uri="{C572A759-6A51-4108-AA02-DFA0A04FC94B}">
                  <ma14:wrappingTextBoxFlag xmlns="" xmlns:m="http://schemas.openxmlformats.org/officeDocument/2006/math" xmlns:ma14="http://schemas.microsoft.com/office/mac/drawingml/2011/main" xmlns:a14="http://schemas.microsoft.com/office/drawing/2010/main" val="1"/>
                </a:ext>
              </a:ex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06" name="Text"/>
              <p:cNvSpPr txBox="1"/>
              <p:nvPr/>
            </p:nvSpPr>
            <p:spPr>
              <a:xfrm>
                <a:off x="4304121" y="5393504"/>
                <a:ext cx="6464013" cy="813683"/>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wrap="none" lIns="71437" tIns="71437" rIns="71437" bIns="71437" anchor="ctr">
                <a:spAutoFit/>
              </a:bodyPr>
              <a:lstStyle>
                <a:lvl1pPr algn="l" defTabSz="821531">
                  <a:defRPr sz="4200" b="0">
                    <a:latin typeface="Avenir Book"/>
                    <a:ea typeface="Avenir Book"/>
                    <a:cs typeface="Avenir Book"/>
                    <a:sym typeface="Avenir Book"/>
                  </a:defRPr>
                </a:lvl1pPr>
              </a:lstStyle>
              <a:p>
                <a:pPr/>
                <a14:m>
                  <m:oMathPara xmlns:m="http://schemas.openxmlformats.org/officeDocument/2006/math">
                    <m:oMathParaPr>
                      <m:jc m:val="left"/>
                    </m:oMathParaPr>
                    <m:oMath xmlns:m="http://schemas.openxmlformats.org/officeDocument/2006/math">
                      <m:r>
                        <a:rPr lang="en-US" sz="4350" i="1" smtClean="0">
                          <a:solidFill>
                            <a:srgbClr val="000000"/>
                          </a:solidFill>
                          <a:latin typeface="Cambria Math" panose="02040503050406030204" pitchFamily="18" charset="0"/>
                        </a:rPr>
                        <m:t>𝑃</m:t>
                      </m:r>
                      <m:r>
                        <a:rPr lang="en-US" sz="4350" i="1" smtClean="0">
                          <a:solidFill>
                            <a:srgbClr val="000000"/>
                          </a:solidFill>
                          <a:latin typeface="Cambria Math" panose="02040503050406030204" pitchFamily="18" charset="0"/>
                        </a:rPr>
                        <m:t>[</m:t>
                      </m:r>
                      <m:r>
                        <m:rPr>
                          <m:nor/>
                        </m:rPr>
                        <a:rPr lang="en-US" sz="4350" i="1">
                          <a:solidFill>
                            <a:srgbClr val="000000"/>
                          </a:solidFill>
                          <a:latin typeface="Cambria Math" panose="02040503050406030204" pitchFamily="18" charset="0"/>
                        </a:rPr>
                        <m:t>no</m:t>
                      </m:r>
                      <m:r>
                        <m:rPr>
                          <m:nor/>
                        </m:rPr>
                        <a:rPr lang="en-US" sz="4350" i="1">
                          <a:solidFill>
                            <a:srgbClr val="000000"/>
                          </a:solidFill>
                          <a:latin typeface="Cambria Math" panose="02040503050406030204" pitchFamily="18" charset="0"/>
                        </a:rPr>
                        <m:t> </m:t>
                      </m:r>
                      <m:r>
                        <m:rPr>
                          <m:nor/>
                        </m:rPr>
                        <a:rPr lang="en-US" sz="4350" i="1">
                          <a:solidFill>
                            <a:srgbClr val="000000"/>
                          </a:solidFill>
                          <a:latin typeface="Cambria Math" panose="02040503050406030204" pitchFamily="18" charset="0"/>
                        </a:rPr>
                        <m:t>hits</m:t>
                      </m:r>
                      <m:r>
                        <m:rPr>
                          <m:nor/>
                        </m:rPr>
                        <a:rPr lang="en-US" sz="4350" i="1">
                          <a:solidFill>
                            <a:srgbClr val="000000"/>
                          </a:solidFill>
                          <a:latin typeface="Cambria Math" panose="02040503050406030204" pitchFamily="18" charset="0"/>
                        </a:rPr>
                        <m:t> </m:t>
                      </m:r>
                      <m:r>
                        <m:rPr>
                          <m:nor/>
                        </m:rPr>
                        <a:rPr lang="en-US" sz="4350" i="1">
                          <a:solidFill>
                            <a:srgbClr val="000000"/>
                          </a:solidFill>
                          <a:latin typeface="Cambria Math" panose="02040503050406030204" pitchFamily="18" charset="0"/>
                        </a:rPr>
                        <m:t>before</m:t>
                      </m:r>
                      <m:r>
                        <a:rPr lang="en-US" sz="4350" b="0" i="1" smtClean="0">
                          <a:solidFill>
                            <a:srgbClr val="000000"/>
                          </a:solidFill>
                          <a:latin typeface="Cambria Math" panose="02040503050406030204" pitchFamily="18" charset="0"/>
                        </a:rPr>
                        <m:t> </m:t>
                      </m:r>
                      <m:r>
                        <a:rPr lang="en-US" sz="4350" i="1">
                          <a:solidFill>
                            <a:srgbClr val="000000"/>
                          </a:solidFill>
                          <a:latin typeface="Cambria Math" panose="02040503050406030204" pitchFamily="18" charset="0"/>
                        </a:rPr>
                        <m:t>𝑡</m:t>
                      </m:r>
                      <m:r>
                        <a:rPr lang="en-US" sz="4350" i="1">
                          <a:solidFill>
                            <a:srgbClr val="000000"/>
                          </a:solidFill>
                          <a:latin typeface="Cambria Math" panose="02040503050406030204" pitchFamily="18" charset="0"/>
                        </a:rPr>
                        <m:t>]=</m:t>
                      </m:r>
                      <m:r>
                        <a:rPr lang="en-US" sz="4350" i="1">
                          <a:solidFill>
                            <a:srgbClr val="000000"/>
                          </a:solidFill>
                          <a:latin typeface="Cambria Math" panose="02040503050406030204" pitchFamily="18" charset="0"/>
                        </a:rPr>
                        <m:t>𝑇</m:t>
                      </m:r>
                      <m:r>
                        <a:rPr lang="en-US" sz="4350" i="1">
                          <a:solidFill>
                            <a:srgbClr val="000000"/>
                          </a:solidFill>
                          <a:latin typeface="Cambria Math" panose="02040503050406030204" pitchFamily="18" charset="0"/>
                        </a:rPr>
                        <m:t>(</m:t>
                      </m:r>
                      <m:r>
                        <a:rPr lang="en-US" sz="4350" i="1">
                          <a:solidFill>
                            <a:srgbClr val="000000"/>
                          </a:solidFill>
                          <a:latin typeface="Cambria Math" panose="02040503050406030204" pitchFamily="18" charset="0"/>
                        </a:rPr>
                        <m:t>𝑡</m:t>
                      </m:r>
                      <m:r>
                        <a:rPr lang="en-US" sz="4350" i="1">
                          <a:solidFill>
                            <a:srgbClr val="000000"/>
                          </a:solidFill>
                          <a:latin typeface="Cambria Math" panose="02040503050406030204" pitchFamily="18" charset="0"/>
                        </a:rPr>
                        <m:t>)</m:t>
                      </m:r>
                    </m:oMath>
                  </m:oMathPara>
                </a14:m>
                <a:endParaRPr dirty="0"/>
              </a:p>
            </p:txBody>
          </p:sp>
        </mc:Choice>
        <mc:Fallback xmlns="">
          <p:sp>
            <p:nvSpPr>
              <p:cNvPr id="1006" name="Text"/>
              <p:cNvSpPr txBox="1">
                <a:spLocks noRot="1" noChangeAspect="1" noMove="1" noResize="1" noEditPoints="1" noAdjustHandles="1" noChangeArrowheads="1" noChangeShapeType="1" noTextEdit="1"/>
              </p:cNvSpPr>
              <p:nvPr/>
            </p:nvSpPr>
            <p:spPr>
              <a:xfrm>
                <a:off x="4304121" y="5393504"/>
                <a:ext cx="6464013" cy="813683"/>
              </a:xfrm>
              <a:prstGeom prst="rect">
                <a:avLst/>
              </a:prstGeom>
              <a:blipFill>
                <a:blip r:embed="rId6"/>
                <a:stretch>
                  <a:fillRect/>
                </a:stretch>
              </a:blipFill>
              <a:ln w="12700">
                <a:miter lim="400000"/>
              </a:ln>
              <a:extLst>
                <a:ext uri="{C572A759-6A51-4108-AA02-DFA0A04FC94B}">
                  <ma14:wrappingTextBoxFlag xmlns="" xmlns:m="http://schemas.openxmlformats.org/officeDocument/2006/math" xmlns:ma14="http://schemas.microsoft.com/office/mac/drawingml/2011/main" xmlns:a14="http://schemas.microsoft.com/office/drawing/2010/main" val="1"/>
                </a:ext>
              </a:ex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07" name="Text"/>
              <p:cNvSpPr txBox="1"/>
              <p:nvPr/>
            </p:nvSpPr>
            <p:spPr>
              <a:xfrm>
                <a:off x="12689008" y="6131921"/>
                <a:ext cx="317720" cy="939594"/>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wrap="none" lIns="71437" tIns="71437" rIns="71437" bIns="71437" anchor="ctr">
                <a:spAutoFit/>
              </a:bodyPr>
              <a:lstStyle>
                <a:lvl1pPr algn="l" defTabSz="821531">
                  <a:defRPr sz="4200" b="0">
                    <a:latin typeface="Avenir Book"/>
                    <a:ea typeface="Avenir Book"/>
                    <a:cs typeface="Avenir Book"/>
                    <a:sym typeface="Avenir Book"/>
                  </a:defRPr>
                </a:lvl1pPr>
              </a:lstStyle>
              <a:p>
                <a:pPr/>
                <a14:m>
                  <m:oMathPara xmlns:m="http://schemas.openxmlformats.org/officeDocument/2006/math">
                    <m:oMathParaPr>
                      <m:jc m:val="left"/>
                    </m:oMathParaPr>
                    <m:oMath xmlns:m="http://schemas.openxmlformats.org/officeDocument/2006/math">
                      <m:r>
                        <a:rPr sz="4900" i="1">
                          <a:solidFill>
                            <a:srgbClr val="000000"/>
                          </a:solidFill>
                          <a:latin typeface="Cambria Math" panose="02040503050406030204" pitchFamily="18" charset="0"/>
                        </a:rPr>
                        <m:t>𝑡</m:t>
                      </m:r>
                    </m:oMath>
                  </m:oMathPara>
                </a14:m>
                <a:endParaRPr/>
              </a:p>
            </p:txBody>
          </p:sp>
        </mc:Choice>
        <mc:Fallback xmlns="">
          <p:sp>
            <p:nvSpPr>
              <p:cNvPr id="1007" name="Text"/>
              <p:cNvSpPr txBox="1">
                <a:spLocks noRot="1" noChangeAspect="1" noMove="1" noResize="1" noEditPoints="1" noAdjustHandles="1" noChangeArrowheads="1" noChangeShapeType="1" noTextEdit="1"/>
              </p:cNvSpPr>
              <p:nvPr/>
            </p:nvSpPr>
            <p:spPr>
              <a:xfrm>
                <a:off x="12689008" y="6131921"/>
                <a:ext cx="317720" cy="939594"/>
              </a:xfrm>
              <a:prstGeom prst="rect">
                <a:avLst/>
              </a:prstGeom>
              <a:blipFill>
                <a:blip r:embed="rId7"/>
                <a:stretch>
                  <a:fillRect/>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a:noFill/>
                  </a:rPr>
                  <a:t> </a:t>
                </a:r>
              </a:p>
            </p:txBody>
          </p:sp>
        </mc:Fallback>
      </mc:AlternateContent>
    </p:spTree>
  </p:cSld>
  <p:clrMapOvr>
    <a:masterClrMapping/>
  </p:clrMapOvr>
  <p:transition spd="med"/>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1011" name="and   are related by the probabilistic fact that"/>
              <p:cNvSpPr txBox="1"/>
              <p:nvPr/>
            </p:nvSpPr>
            <p:spPr>
              <a:xfrm>
                <a:off x="5308600" y="8541205"/>
                <a:ext cx="14033500" cy="1736313"/>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lIns="71437" tIns="71437" rIns="71437" bIns="71437">
                <a:spAutoFit/>
              </a:bodyPr>
              <a:lstStyle/>
              <a:p>
                <a:pPr algn="l" defTabSz="821531">
                  <a:defRPr sz="4200" b="0">
                    <a:latin typeface="Avenir Book"/>
                    <a:ea typeface="Avenir Book"/>
                    <a:cs typeface="Avenir Book"/>
                    <a:sym typeface="Avenir Book"/>
                  </a:defRPr>
                </a:pPr>
                <a14:m>
                  <m:oMath xmlns:m="http://schemas.openxmlformats.org/officeDocument/2006/math">
                    <m:r>
                      <a:rPr sz="4500" i="1">
                        <a:solidFill>
                          <a:srgbClr val="000000"/>
                        </a:solidFill>
                        <a:latin typeface="Cambria Math" panose="02040503050406030204" pitchFamily="18" charset="0"/>
                      </a:rPr>
                      <m:t>𝜎</m:t>
                    </m:r>
                  </m:oMath>
                </a14:m>
                <a:r>
                  <a:rPr dirty="0"/>
                  <a:t> and </a:t>
                </a:r>
                <a14:m>
                  <m:oMath xmlns:m="http://schemas.openxmlformats.org/officeDocument/2006/math">
                    <m:r>
                      <a:rPr sz="4400" i="1">
                        <a:solidFill>
                          <a:srgbClr val="000000"/>
                        </a:solidFill>
                        <a:latin typeface="Cambria Math" panose="02040503050406030204" pitchFamily="18" charset="0"/>
                      </a:rPr>
                      <m:t>𝑇</m:t>
                    </m:r>
                  </m:oMath>
                </a14:m>
                <a:r>
                  <a:rPr dirty="0"/>
                  <a:t> are related by the probabilistic fact that</a:t>
                </a:r>
              </a:p>
              <a:p>
                <a:pPr algn="l" defTabSz="821531">
                  <a:defRPr sz="4200" b="0">
                    <a:latin typeface="Avenir Book"/>
                    <a:ea typeface="Avenir Book"/>
                    <a:cs typeface="Avenir Book"/>
                    <a:sym typeface="Avenir Book"/>
                  </a:defRPr>
                </a:pPr>
                <a14:m>
                  <m:oMathPara xmlns:m="http://schemas.openxmlformats.org/officeDocument/2006/math">
                    <m:oMathParaPr>
                      <m:jc m:val="left"/>
                    </m:oMathParaPr>
                    <m:oMath xmlns:m="http://schemas.openxmlformats.org/officeDocument/2006/math">
                      <m:r>
                        <a:rPr sz="4350" i="1">
                          <a:solidFill>
                            <a:srgbClr val="000000"/>
                          </a:solidFill>
                          <a:latin typeface="Cambria Math" panose="02040503050406030204" pitchFamily="18" charset="0"/>
                        </a:rPr>
                        <m:t>𝑃</m:t>
                      </m:r>
                      <m:r>
                        <a:rPr sz="4350" i="1">
                          <a:solidFill>
                            <a:srgbClr val="000000"/>
                          </a:solidFill>
                          <a:latin typeface="Cambria Math" panose="02040503050406030204" pitchFamily="18" charset="0"/>
                        </a:rPr>
                        <m:t>[</m:t>
                      </m:r>
                      <m:r>
                        <m:rPr>
                          <m:nor/>
                        </m:rPr>
                        <a:rPr sz="4350" i="1">
                          <a:solidFill>
                            <a:srgbClr val="000000"/>
                          </a:solidFill>
                          <a:latin typeface="Cambria Math" panose="02040503050406030204" pitchFamily="18" charset="0"/>
                        </a:rPr>
                        <m:t>no</m:t>
                      </m:r>
                      <m:r>
                        <m:rPr>
                          <m:nor/>
                        </m:rPr>
                        <a:rPr sz="4350" i="1">
                          <a:solidFill>
                            <a:srgbClr val="000000"/>
                          </a:solidFill>
                          <a:latin typeface="Cambria Math" panose="02040503050406030204" pitchFamily="18" charset="0"/>
                        </a:rPr>
                        <m:t> </m:t>
                      </m:r>
                      <m:r>
                        <m:rPr>
                          <m:nor/>
                        </m:rPr>
                        <a:rPr sz="4350" i="1">
                          <a:solidFill>
                            <a:srgbClr val="000000"/>
                          </a:solidFill>
                          <a:latin typeface="Cambria Math" panose="02040503050406030204" pitchFamily="18" charset="0"/>
                        </a:rPr>
                        <m:t>hit</m:t>
                      </m:r>
                      <m:r>
                        <m:rPr>
                          <m:nor/>
                        </m:rPr>
                        <a:rPr sz="4350" i="1">
                          <a:solidFill>
                            <a:srgbClr val="000000"/>
                          </a:solidFill>
                          <a:latin typeface="Cambria Math" panose="02040503050406030204" pitchFamily="18" charset="0"/>
                        </a:rPr>
                        <m:t> </m:t>
                      </m:r>
                      <m:r>
                        <m:rPr>
                          <m:nor/>
                        </m:rPr>
                        <a:rPr sz="4350" i="1">
                          <a:solidFill>
                            <a:srgbClr val="000000"/>
                          </a:solidFill>
                          <a:latin typeface="Cambria Math" panose="02040503050406030204" pitchFamily="18" charset="0"/>
                        </a:rPr>
                        <m:t>before</m:t>
                      </m:r>
                      <m:r>
                        <a:rPr sz="4350" i="1">
                          <a:solidFill>
                            <a:srgbClr val="000000"/>
                          </a:solidFill>
                          <a:latin typeface="Cambria Math" panose="02040503050406030204" pitchFamily="18" charset="0"/>
                        </a:rPr>
                        <m:t>𝑡</m:t>
                      </m:r>
                      <m:r>
                        <a:rPr sz="4350" i="1">
                          <a:solidFill>
                            <a:srgbClr val="000000"/>
                          </a:solidFill>
                          <a:latin typeface="Cambria Math" panose="02040503050406030204" pitchFamily="18" charset="0"/>
                        </a:rPr>
                        <m:t>+</m:t>
                      </m:r>
                      <m:r>
                        <a:rPr sz="4350" i="1">
                          <a:solidFill>
                            <a:srgbClr val="000000"/>
                          </a:solidFill>
                          <a:latin typeface="Cambria Math" panose="02040503050406030204" pitchFamily="18" charset="0"/>
                        </a:rPr>
                        <m:t>𝑑𝑡</m:t>
                      </m:r>
                      <m:r>
                        <a:rPr sz="4350" i="1">
                          <a:solidFill>
                            <a:srgbClr val="000000"/>
                          </a:solidFill>
                          <a:latin typeface="Cambria Math" panose="02040503050406030204" pitchFamily="18" charset="0"/>
                        </a:rPr>
                        <m:t>]=</m:t>
                      </m:r>
                      <m:r>
                        <a:rPr sz="4350" i="1">
                          <a:solidFill>
                            <a:srgbClr val="000000"/>
                          </a:solidFill>
                          <a:latin typeface="Cambria Math" panose="02040503050406030204" pitchFamily="18" charset="0"/>
                        </a:rPr>
                        <m:t>𝑃</m:t>
                      </m:r>
                      <m:r>
                        <a:rPr sz="4350" i="1">
                          <a:solidFill>
                            <a:srgbClr val="000000"/>
                          </a:solidFill>
                          <a:latin typeface="Cambria Math" panose="02040503050406030204" pitchFamily="18" charset="0"/>
                        </a:rPr>
                        <m:t>[</m:t>
                      </m:r>
                      <m:r>
                        <m:rPr>
                          <m:nor/>
                        </m:rPr>
                        <a:rPr sz="4350" i="1">
                          <a:solidFill>
                            <a:srgbClr val="000000"/>
                          </a:solidFill>
                          <a:latin typeface="Cambria Math" panose="02040503050406030204" pitchFamily="18" charset="0"/>
                        </a:rPr>
                        <m:t>no</m:t>
                      </m:r>
                      <m:r>
                        <m:rPr>
                          <m:nor/>
                        </m:rPr>
                        <a:rPr sz="4350" i="1">
                          <a:solidFill>
                            <a:srgbClr val="000000"/>
                          </a:solidFill>
                          <a:latin typeface="Cambria Math" panose="02040503050406030204" pitchFamily="18" charset="0"/>
                        </a:rPr>
                        <m:t> </m:t>
                      </m:r>
                      <m:r>
                        <m:rPr>
                          <m:nor/>
                        </m:rPr>
                        <a:rPr sz="4350" i="1">
                          <a:solidFill>
                            <a:srgbClr val="000000"/>
                          </a:solidFill>
                          <a:latin typeface="Cambria Math" panose="02040503050406030204" pitchFamily="18" charset="0"/>
                        </a:rPr>
                        <m:t>hit</m:t>
                      </m:r>
                      <m:r>
                        <m:rPr>
                          <m:nor/>
                        </m:rPr>
                        <a:rPr sz="4350" i="1">
                          <a:solidFill>
                            <a:srgbClr val="000000"/>
                          </a:solidFill>
                          <a:latin typeface="Cambria Math" panose="02040503050406030204" pitchFamily="18" charset="0"/>
                        </a:rPr>
                        <m:t> </m:t>
                      </m:r>
                      <m:r>
                        <m:rPr>
                          <m:nor/>
                        </m:rPr>
                        <a:rPr sz="4350" i="1">
                          <a:solidFill>
                            <a:srgbClr val="000000"/>
                          </a:solidFill>
                          <a:latin typeface="Cambria Math" panose="02040503050406030204" pitchFamily="18" charset="0"/>
                        </a:rPr>
                        <m:t>before</m:t>
                      </m:r>
                      <m:r>
                        <a:rPr sz="4350" i="1">
                          <a:solidFill>
                            <a:srgbClr val="000000"/>
                          </a:solidFill>
                          <a:latin typeface="Cambria Math" panose="02040503050406030204" pitchFamily="18" charset="0"/>
                        </a:rPr>
                        <m:t>𝑡</m:t>
                      </m:r>
                      <m:r>
                        <a:rPr sz="4350" i="1">
                          <a:solidFill>
                            <a:srgbClr val="000000"/>
                          </a:solidFill>
                          <a:latin typeface="Cambria Math" panose="02040503050406030204" pitchFamily="18" charset="0"/>
                        </a:rPr>
                        <m:t>]×</m:t>
                      </m:r>
                      <m:r>
                        <a:rPr sz="4350" i="1">
                          <a:solidFill>
                            <a:srgbClr val="000000"/>
                          </a:solidFill>
                          <a:latin typeface="Cambria Math" panose="02040503050406030204" pitchFamily="18" charset="0"/>
                        </a:rPr>
                        <m:t>𝑃</m:t>
                      </m:r>
                      <m:r>
                        <a:rPr sz="4350" i="1">
                          <a:solidFill>
                            <a:srgbClr val="000000"/>
                          </a:solidFill>
                          <a:latin typeface="Cambria Math" panose="02040503050406030204" pitchFamily="18" charset="0"/>
                        </a:rPr>
                        <m:t>[</m:t>
                      </m:r>
                      <m:r>
                        <m:rPr>
                          <m:nor/>
                        </m:rPr>
                        <a:rPr sz="4350" i="1">
                          <a:solidFill>
                            <a:srgbClr val="000000"/>
                          </a:solidFill>
                          <a:latin typeface="Cambria Math" panose="02040503050406030204" pitchFamily="18" charset="0"/>
                        </a:rPr>
                        <m:t>no</m:t>
                      </m:r>
                      <m:r>
                        <m:rPr>
                          <m:nor/>
                        </m:rPr>
                        <a:rPr sz="4350" i="1">
                          <a:solidFill>
                            <a:srgbClr val="000000"/>
                          </a:solidFill>
                          <a:latin typeface="Cambria Math" panose="02040503050406030204" pitchFamily="18" charset="0"/>
                        </a:rPr>
                        <m:t> </m:t>
                      </m:r>
                      <m:r>
                        <m:rPr>
                          <m:nor/>
                        </m:rPr>
                        <a:rPr sz="4350" i="1">
                          <a:solidFill>
                            <a:srgbClr val="000000"/>
                          </a:solidFill>
                          <a:latin typeface="Cambria Math" panose="02040503050406030204" pitchFamily="18" charset="0"/>
                        </a:rPr>
                        <m:t>hit</m:t>
                      </m:r>
                      <m:r>
                        <m:rPr>
                          <m:nor/>
                        </m:rPr>
                        <a:rPr sz="4350" i="1">
                          <a:solidFill>
                            <a:srgbClr val="000000"/>
                          </a:solidFill>
                          <a:latin typeface="Cambria Math" panose="02040503050406030204" pitchFamily="18" charset="0"/>
                        </a:rPr>
                        <m:t> </m:t>
                      </m:r>
                      <m:r>
                        <m:rPr>
                          <m:nor/>
                        </m:rPr>
                        <a:rPr sz="4350" i="1">
                          <a:solidFill>
                            <a:srgbClr val="000000"/>
                          </a:solidFill>
                          <a:latin typeface="Cambria Math" panose="02040503050406030204" pitchFamily="18" charset="0"/>
                        </a:rPr>
                        <m:t>at</m:t>
                      </m:r>
                      <m:r>
                        <a:rPr sz="4350" i="1">
                          <a:solidFill>
                            <a:srgbClr val="000000"/>
                          </a:solidFill>
                          <a:latin typeface="Cambria Math" panose="02040503050406030204" pitchFamily="18" charset="0"/>
                        </a:rPr>
                        <m:t>𝑡</m:t>
                      </m:r>
                      <m:r>
                        <a:rPr sz="4350" i="1">
                          <a:solidFill>
                            <a:srgbClr val="000000"/>
                          </a:solidFill>
                          <a:latin typeface="Cambria Math" panose="02040503050406030204" pitchFamily="18" charset="0"/>
                        </a:rPr>
                        <m:t>]</m:t>
                      </m:r>
                    </m:oMath>
                  </m:oMathPara>
                </a14:m>
                <a:endParaRPr dirty="0"/>
              </a:p>
            </p:txBody>
          </p:sp>
        </mc:Choice>
        <mc:Fallback xmlns="">
          <p:sp>
            <p:nvSpPr>
              <p:cNvPr id="1011" name="and   are related by the probabilistic fact that"/>
              <p:cNvSpPr txBox="1">
                <a:spLocks noRot="1" noChangeAspect="1" noMove="1" noResize="1" noEditPoints="1" noAdjustHandles="1" noChangeArrowheads="1" noChangeShapeType="1" noTextEdit="1"/>
              </p:cNvSpPr>
              <p:nvPr/>
            </p:nvSpPr>
            <p:spPr>
              <a:xfrm>
                <a:off x="5308600" y="8541205"/>
                <a:ext cx="14033500" cy="1736313"/>
              </a:xfrm>
              <a:prstGeom prst="rect">
                <a:avLst/>
              </a:prstGeom>
              <a:blipFill>
                <a:blip r:embed="rId3"/>
                <a:stretch>
                  <a:fillRect t="-3860"/>
                </a:stretch>
              </a:blipFill>
              <a:ln w="12700">
                <a:miter lim="400000"/>
              </a:ln>
              <a:extLst>
                <a:ext uri="{C572A759-6A51-4108-AA02-DFA0A04FC94B}">
                  <ma14:wrappingTextBoxFlag xmlns="" xmlns:m="http://schemas.openxmlformats.org/officeDocument/2006/math" xmlns:ma14="http://schemas.microsoft.com/office/mac/drawingml/2011/main" xmlns:a14="http://schemas.microsoft.com/office/drawing/2010/main" val="1"/>
                </a:ext>
              </a:ex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12" name="Calculating transmittance"/>
              <p:cNvSpPr txBox="1">
                <a:spLocks noGrp="1"/>
              </p:cNvSpPr>
              <p:nvPr>
                <p:ph type="title"/>
              </p:nvPr>
            </p:nvSpPr>
            <p:spPr>
              <a:prstGeom prst="rect">
                <a:avLst/>
              </a:prstGeom>
            </p:spPr>
            <p:txBody>
              <a:bodyPr/>
              <a:lstStyle/>
              <a:p>
                <a:r>
                  <a:t>Calculating transmittance </a:t>
                </a:r>
                <a14:m>
                  <m:oMath xmlns:m="http://schemas.openxmlformats.org/officeDocument/2006/math">
                    <m:r>
                      <a:rPr sz="8450" i="1">
                        <a:solidFill>
                          <a:srgbClr val="000000"/>
                        </a:solidFill>
                        <a:latin typeface="Cambria Math" panose="02040503050406030204" pitchFamily="18" charset="0"/>
                      </a:rPr>
                      <m:t>𝑇</m:t>
                    </m:r>
                  </m:oMath>
                </a14:m>
                <a:endParaRPr/>
              </a:p>
            </p:txBody>
          </p:sp>
        </mc:Choice>
        <mc:Fallback xmlns="">
          <p:sp>
            <p:nvSpPr>
              <p:cNvPr id="1012" name="Calculating transmittance"/>
              <p:cNvSpPr txBox="1">
                <a:spLocks noGrp="1" noRot="1" noChangeAspect="1" noMove="1" noResize="1" noEditPoints="1" noAdjustHandles="1" noChangeArrowheads="1" noChangeShapeType="1" noTextEdit="1"/>
              </p:cNvSpPr>
              <p:nvPr>
                <p:ph type="title"/>
              </p:nvPr>
            </p:nvSpPr>
            <p:spPr>
              <a:prstGeom prst="rect">
                <a:avLst/>
              </a:prstGeom>
              <a:blipFill>
                <a:blip r:embed="rId4"/>
                <a:stretch>
                  <a:fillRect b="-4267"/>
                </a:stretch>
              </a:blipFill>
            </p:spPr>
            <p:txBody>
              <a:bodyPr/>
              <a:lstStyle/>
              <a:p>
                <a:r>
                  <a:rPr lang="en-US">
                    <a:noFill/>
                  </a:rPr>
                  <a:t> </a:t>
                </a:r>
              </a:p>
            </p:txBody>
          </p:sp>
        </mc:Fallback>
      </mc:AlternateContent>
      <p:sp>
        <p:nvSpPr>
          <p:cNvPr id="1014" name="Cloud"/>
          <p:cNvSpPr/>
          <p:nvPr/>
        </p:nvSpPr>
        <p:spPr>
          <a:xfrm>
            <a:off x="9909987" y="5738239"/>
            <a:ext cx="4564026" cy="2750539"/>
          </a:xfrm>
          <a:custGeom>
            <a:avLst/>
            <a:gdLst/>
            <a:ahLst/>
            <a:cxnLst>
              <a:cxn ang="0">
                <a:pos x="wd2" y="hd2"/>
              </a:cxn>
              <a:cxn ang="5400000">
                <a:pos x="wd2" y="hd2"/>
              </a:cxn>
              <a:cxn ang="10800000">
                <a:pos x="wd2" y="hd2"/>
              </a:cxn>
              <a:cxn ang="16200000">
                <a:pos x="wd2" y="hd2"/>
              </a:cxn>
            </a:cxnLst>
            <a:rect l="0" t="0" r="r" b="b"/>
            <a:pathLst>
              <a:path w="21600" h="21600" extrusionOk="0">
                <a:moveTo>
                  <a:pt x="10603" y="0"/>
                </a:moveTo>
                <a:cubicBezTo>
                  <a:pt x="7967" y="0"/>
                  <a:pt x="5720" y="2939"/>
                  <a:pt x="4858" y="7062"/>
                </a:cubicBezTo>
                <a:cubicBezTo>
                  <a:pt x="4628" y="6992"/>
                  <a:pt x="4391" y="6953"/>
                  <a:pt x="4150" y="6953"/>
                </a:cubicBezTo>
                <a:cubicBezTo>
                  <a:pt x="1857" y="6953"/>
                  <a:pt x="0" y="10233"/>
                  <a:pt x="0" y="14278"/>
                </a:cubicBezTo>
                <a:cubicBezTo>
                  <a:pt x="0" y="18323"/>
                  <a:pt x="1857" y="21600"/>
                  <a:pt x="4150" y="21600"/>
                </a:cubicBezTo>
                <a:cubicBezTo>
                  <a:pt x="4193" y="21600"/>
                  <a:pt x="4237" y="21597"/>
                  <a:pt x="4279" y="21594"/>
                </a:cubicBezTo>
                <a:lnTo>
                  <a:pt x="10532" y="21597"/>
                </a:lnTo>
                <a:cubicBezTo>
                  <a:pt x="10555" y="21598"/>
                  <a:pt x="10579" y="21600"/>
                  <a:pt x="10603" y="21600"/>
                </a:cubicBezTo>
                <a:cubicBezTo>
                  <a:pt x="10626" y="21600"/>
                  <a:pt x="10648" y="21598"/>
                  <a:pt x="10672" y="21597"/>
                </a:cubicBezTo>
                <a:lnTo>
                  <a:pt x="18141" y="21600"/>
                </a:lnTo>
                <a:cubicBezTo>
                  <a:pt x="20051" y="21600"/>
                  <a:pt x="21600" y="18868"/>
                  <a:pt x="21600" y="15496"/>
                </a:cubicBezTo>
                <a:cubicBezTo>
                  <a:pt x="21600" y="12124"/>
                  <a:pt x="20051" y="9389"/>
                  <a:pt x="18141" y="9389"/>
                </a:cubicBezTo>
                <a:cubicBezTo>
                  <a:pt x="17627" y="9389"/>
                  <a:pt x="17139" y="9589"/>
                  <a:pt x="16701" y="9943"/>
                </a:cubicBezTo>
                <a:cubicBezTo>
                  <a:pt x="16453" y="4379"/>
                  <a:pt x="13819" y="0"/>
                  <a:pt x="10603" y="0"/>
                </a:cubicBezTo>
                <a:close/>
              </a:path>
            </a:pathLst>
          </a:custGeom>
          <a:gradFill>
            <a:gsLst>
              <a:gs pos="0">
                <a:srgbClr val="FFFFFF"/>
              </a:gs>
              <a:gs pos="35021">
                <a:srgbClr val="7FCCFF"/>
              </a:gs>
              <a:gs pos="100000">
                <a:srgbClr val="0099FF"/>
              </a:gs>
            </a:gsLst>
            <a:path>
              <a:fillToRect l="69668" t="8463" r="30331" b="91536"/>
            </a:path>
          </a:gradFill>
          <a:ln w="381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1015" name="Line"/>
          <p:cNvSpPr/>
          <p:nvPr/>
        </p:nvSpPr>
        <p:spPr>
          <a:xfrm flipV="1">
            <a:off x="7751696" y="5136944"/>
            <a:ext cx="8198796" cy="2934183"/>
          </a:xfrm>
          <a:prstGeom prst="line">
            <a:avLst/>
          </a:prstGeom>
          <a:ln w="50800">
            <a:solidFill>
              <a:srgbClr val="000000"/>
            </a:solidFill>
            <a:miter lim="400000"/>
            <a:tailEnd type="triangle"/>
          </a:ln>
          <a:effectLst>
            <a:outerShdw blurRad="63500" dist="25400" dir="3228796" rotWithShape="0">
              <a:srgbClr val="000000"/>
            </a:outerShdw>
          </a:effectLst>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1016" name="Circle"/>
          <p:cNvSpPr/>
          <p:nvPr/>
        </p:nvSpPr>
        <p:spPr>
          <a:xfrm>
            <a:off x="12598085" y="6205149"/>
            <a:ext cx="203201" cy="203201"/>
          </a:xfrm>
          <a:prstGeom prst="ellipse">
            <a:avLst/>
          </a:prstGeom>
          <a:solidFill>
            <a:srgbClr val="FFFFFF"/>
          </a:solidFill>
          <a:ln w="12700">
            <a:miter lim="400000"/>
          </a:ln>
          <a:effectLst>
            <a:outerShdw blurRad="63500" dist="25400" dir="3228796" rotWithShape="0">
              <a:srgbClr val="000000"/>
            </a:outerShdw>
          </a:effectLst>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1017" name="Triangle"/>
          <p:cNvSpPr/>
          <p:nvPr/>
        </p:nvSpPr>
        <p:spPr>
          <a:xfrm rot="20447999">
            <a:off x="7432218" y="6107990"/>
            <a:ext cx="5121408" cy="1091956"/>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D5D5D5">
              <a:alpha val="50000"/>
            </a:srgbClr>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1018" name="Rectangle"/>
          <p:cNvSpPr/>
          <p:nvPr/>
        </p:nvSpPr>
        <p:spPr>
          <a:xfrm>
            <a:off x="4986137" y="9361141"/>
            <a:ext cx="5687048" cy="710158"/>
          </a:xfrm>
          <a:prstGeom prst="rect">
            <a:avLst/>
          </a:prstGeom>
          <a:solidFill>
            <a:srgbClr val="FFFFFF"/>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1019" name="Rectangle"/>
          <p:cNvSpPr/>
          <p:nvPr/>
        </p:nvSpPr>
        <p:spPr>
          <a:xfrm>
            <a:off x="11070278" y="9392175"/>
            <a:ext cx="4375210" cy="710158"/>
          </a:xfrm>
          <a:prstGeom prst="rect">
            <a:avLst/>
          </a:prstGeom>
          <a:solidFill>
            <a:srgbClr val="FFFFFF"/>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1020" name="Rectangle"/>
          <p:cNvSpPr/>
          <p:nvPr/>
        </p:nvSpPr>
        <p:spPr>
          <a:xfrm>
            <a:off x="15950492" y="9343567"/>
            <a:ext cx="3446471" cy="710158"/>
          </a:xfrm>
          <a:prstGeom prst="rect">
            <a:avLst/>
          </a:prstGeom>
          <a:solidFill>
            <a:srgbClr val="FFFFFF"/>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mc:AlternateContent xmlns:mc="http://schemas.openxmlformats.org/markup-compatibility/2006" xmlns:a14="http://schemas.microsoft.com/office/drawing/2010/main">
        <mc:Choice Requires="a14">
          <p:sp>
            <p:nvSpPr>
              <p:cNvPr id="1021" name="Equation"/>
              <p:cNvSpPr txBox="1"/>
              <p:nvPr/>
            </p:nvSpPr>
            <p:spPr>
              <a:xfrm>
                <a:off x="6572066" y="9319343"/>
                <a:ext cx="1928121" cy="502413"/>
              </a:xfrm>
              <a:prstGeom prst="rect">
                <a:avLst/>
              </a:prstGeom>
              <a:ln w="12700">
                <a:miter lim="400000"/>
              </a:ln>
            </p:spPr>
            <p:txBody>
              <a:bodyPr wrap="none" lIns="0" tIns="0" rIns="0" bIns="0">
                <a:spAutoFit/>
              </a:bodyPr>
              <a:lstStyle/>
              <a:p>
                <a:pPr algn="l" defTabSz="914400" latinLnBrk="1">
                  <a:defRPr sz="1800" b="0"/>
                </a:pPr>
                <a14:m>
                  <m:oMathPara xmlns:m="http://schemas.openxmlformats.org/officeDocument/2006/math">
                    <m:oMathParaPr>
                      <m:jc m:val="centerGroup"/>
                    </m:oMathParaPr>
                    <m:oMath xmlns:m="http://schemas.openxmlformats.org/officeDocument/2006/math">
                      <m:r>
                        <a:rPr sz="4600" i="1">
                          <a:solidFill>
                            <a:srgbClr val="000000"/>
                          </a:solidFill>
                          <a:latin typeface="Cambria Math" panose="02040503050406030204" pitchFamily="18" charset="0"/>
                        </a:rPr>
                        <m:t>𝑇</m:t>
                      </m:r>
                      <m:r>
                        <a:rPr sz="4600" i="1">
                          <a:solidFill>
                            <a:srgbClr val="000000"/>
                          </a:solidFill>
                          <a:latin typeface="Cambria Math" panose="02040503050406030204" pitchFamily="18" charset="0"/>
                        </a:rPr>
                        <m:t>(</m:t>
                      </m:r>
                      <m:r>
                        <a:rPr sz="4600" i="1">
                          <a:solidFill>
                            <a:srgbClr val="000000"/>
                          </a:solidFill>
                          <a:latin typeface="Cambria Math" panose="02040503050406030204" pitchFamily="18" charset="0"/>
                        </a:rPr>
                        <m:t>𝑡</m:t>
                      </m:r>
                      <m:r>
                        <a:rPr sz="4600" i="1">
                          <a:solidFill>
                            <a:srgbClr val="000000"/>
                          </a:solidFill>
                          <a:latin typeface="Cambria Math" panose="02040503050406030204" pitchFamily="18" charset="0"/>
                        </a:rPr>
                        <m:t>+</m:t>
                      </m:r>
                      <m:r>
                        <a:rPr sz="4600" i="1">
                          <a:solidFill>
                            <a:srgbClr val="000000"/>
                          </a:solidFill>
                          <a:latin typeface="Cambria Math" panose="02040503050406030204" pitchFamily="18" charset="0"/>
                        </a:rPr>
                        <m:t>𝑑𝑡</m:t>
                      </m:r>
                      <m:r>
                        <a:rPr sz="4600" i="1">
                          <a:solidFill>
                            <a:srgbClr val="000000"/>
                          </a:solidFill>
                          <a:latin typeface="Cambria Math" panose="02040503050406030204" pitchFamily="18" charset="0"/>
                        </a:rPr>
                        <m:t>)</m:t>
                      </m:r>
                    </m:oMath>
                  </m:oMathPara>
                </a14:m>
                <a:endParaRPr sz="4600" dirty="0"/>
              </a:p>
            </p:txBody>
          </p:sp>
        </mc:Choice>
        <mc:Fallback xmlns="">
          <p:sp>
            <p:nvSpPr>
              <p:cNvPr id="1021" name="Equation"/>
              <p:cNvSpPr txBox="1">
                <a:spLocks noRot="1" noChangeAspect="1" noMove="1" noResize="1" noEditPoints="1" noAdjustHandles="1" noChangeArrowheads="1" noChangeShapeType="1" noTextEdit="1"/>
              </p:cNvSpPr>
              <p:nvPr/>
            </p:nvSpPr>
            <p:spPr>
              <a:xfrm>
                <a:off x="6572066" y="9319343"/>
                <a:ext cx="1928121" cy="502413"/>
              </a:xfrm>
              <a:prstGeom prst="rect">
                <a:avLst/>
              </a:prstGeom>
              <a:blipFill>
                <a:blip r:embed="rId5"/>
                <a:stretch>
                  <a:fillRect r="-20570" b="-39024"/>
                </a:stretch>
              </a:blipFill>
              <a:ln w="12700">
                <a:miter lim="400000"/>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22" name="Equation"/>
              <p:cNvSpPr txBox="1"/>
              <p:nvPr/>
            </p:nvSpPr>
            <p:spPr>
              <a:xfrm>
                <a:off x="12480355" y="9241877"/>
                <a:ext cx="831483" cy="509157"/>
              </a:xfrm>
              <a:prstGeom prst="rect">
                <a:avLst/>
              </a:prstGeom>
              <a:ln w="12700">
                <a:miter lim="400000"/>
              </a:ln>
            </p:spPr>
            <p:txBody>
              <a:bodyPr wrap="none" lIns="0" tIns="0" rIns="0" bIns="0">
                <a:spAutoFit/>
              </a:bodyPr>
              <a:lstStyle/>
              <a:p>
                <a:pPr algn="l" defTabSz="914400" latinLnBrk="1">
                  <a:defRPr sz="1800" b="0"/>
                </a:pPr>
                <a14:m>
                  <m:oMathPara xmlns:m="http://schemas.openxmlformats.org/officeDocument/2006/math">
                    <m:oMathParaPr>
                      <m:jc m:val="centerGroup"/>
                    </m:oMathParaPr>
                    <m:oMath xmlns:m="http://schemas.openxmlformats.org/officeDocument/2006/math">
                      <m:r>
                        <a:rPr sz="4700" i="1">
                          <a:solidFill>
                            <a:srgbClr val="000000"/>
                          </a:solidFill>
                          <a:latin typeface="Cambria Math" panose="02040503050406030204" pitchFamily="18" charset="0"/>
                        </a:rPr>
                        <m:t>𝑇</m:t>
                      </m:r>
                      <m:r>
                        <a:rPr sz="4700" i="1">
                          <a:solidFill>
                            <a:srgbClr val="000000"/>
                          </a:solidFill>
                          <a:latin typeface="Cambria Math" panose="02040503050406030204" pitchFamily="18" charset="0"/>
                        </a:rPr>
                        <m:t>(</m:t>
                      </m:r>
                      <m:r>
                        <a:rPr sz="4700" i="1">
                          <a:solidFill>
                            <a:srgbClr val="000000"/>
                          </a:solidFill>
                          <a:latin typeface="Cambria Math" panose="02040503050406030204" pitchFamily="18" charset="0"/>
                        </a:rPr>
                        <m:t>𝑡</m:t>
                      </m:r>
                      <m:r>
                        <a:rPr sz="4700" i="1">
                          <a:solidFill>
                            <a:srgbClr val="000000"/>
                          </a:solidFill>
                          <a:latin typeface="Cambria Math" panose="02040503050406030204" pitchFamily="18" charset="0"/>
                        </a:rPr>
                        <m:t>)</m:t>
                      </m:r>
                    </m:oMath>
                  </m:oMathPara>
                </a14:m>
                <a:endParaRPr sz="4700" dirty="0"/>
              </a:p>
            </p:txBody>
          </p:sp>
        </mc:Choice>
        <mc:Fallback xmlns="">
          <p:sp>
            <p:nvSpPr>
              <p:cNvPr id="1022" name="Equation"/>
              <p:cNvSpPr txBox="1">
                <a:spLocks noRot="1" noChangeAspect="1" noMove="1" noResize="1" noEditPoints="1" noAdjustHandles="1" noChangeArrowheads="1" noChangeShapeType="1" noTextEdit="1"/>
              </p:cNvSpPr>
              <p:nvPr/>
            </p:nvSpPr>
            <p:spPr>
              <a:xfrm>
                <a:off x="12480355" y="9241877"/>
                <a:ext cx="831483" cy="509157"/>
              </a:xfrm>
              <a:prstGeom prst="rect">
                <a:avLst/>
              </a:prstGeom>
              <a:blipFill>
                <a:blip r:embed="rId6"/>
                <a:stretch>
                  <a:fillRect r="-27737" b="-39286"/>
                </a:stretch>
              </a:blipFill>
              <a:ln w="12700">
                <a:miter lim="400000"/>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23" name="Equation"/>
              <p:cNvSpPr txBox="1"/>
              <p:nvPr/>
            </p:nvSpPr>
            <p:spPr>
              <a:xfrm>
                <a:off x="16156902" y="9266685"/>
                <a:ext cx="2473784" cy="480569"/>
              </a:xfrm>
              <a:prstGeom prst="rect">
                <a:avLst/>
              </a:prstGeom>
              <a:ln w="12700">
                <a:miter lim="400000"/>
              </a:ln>
            </p:spPr>
            <p:txBody>
              <a:bodyPr wrap="none" lIns="0" tIns="0" rIns="0" bIns="0">
                <a:spAutoFit/>
              </a:bodyPr>
              <a:lstStyle/>
              <a:p>
                <a:pPr algn="l" defTabSz="914400" latinLnBrk="1">
                  <a:defRPr sz="1800" b="0"/>
                </a:pPr>
                <a14:m>
                  <m:oMathPara xmlns:m="http://schemas.openxmlformats.org/officeDocument/2006/math">
                    <m:oMathParaPr>
                      <m:jc m:val="centerGroup"/>
                    </m:oMathParaPr>
                    <m:oMath xmlns:m="http://schemas.openxmlformats.org/officeDocument/2006/math">
                      <m:r>
                        <a:rPr sz="4400" i="1">
                          <a:solidFill>
                            <a:srgbClr val="000000"/>
                          </a:solidFill>
                          <a:latin typeface="Cambria Math" panose="02040503050406030204" pitchFamily="18" charset="0"/>
                        </a:rPr>
                        <m:t>(1−</m:t>
                      </m:r>
                      <m:r>
                        <a:rPr sz="4400" i="1">
                          <a:solidFill>
                            <a:srgbClr val="000000"/>
                          </a:solidFill>
                          <a:latin typeface="Cambria Math" panose="02040503050406030204" pitchFamily="18" charset="0"/>
                        </a:rPr>
                        <m:t>𝜎</m:t>
                      </m:r>
                      <m:r>
                        <a:rPr sz="4400" i="1">
                          <a:solidFill>
                            <a:srgbClr val="000000"/>
                          </a:solidFill>
                          <a:latin typeface="Cambria Math" panose="02040503050406030204" pitchFamily="18" charset="0"/>
                        </a:rPr>
                        <m:t>(</m:t>
                      </m:r>
                      <m:r>
                        <a:rPr sz="4400" i="1">
                          <a:solidFill>
                            <a:srgbClr val="000000"/>
                          </a:solidFill>
                          <a:latin typeface="Cambria Math" panose="02040503050406030204" pitchFamily="18" charset="0"/>
                        </a:rPr>
                        <m:t>𝑡</m:t>
                      </m:r>
                      <m:r>
                        <a:rPr sz="4400" i="1">
                          <a:solidFill>
                            <a:srgbClr val="000000"/>
                          </a:solidFill>
                          <a:latin typeface="Cambria Math" panose="02040503050406030204" pitchFamily="18" charset="0"/>
                        </a:rPr>
                        <m:t>)</m:t>
                      </m:r>
                      <m:r>
                        <a:rPr sz="4400" i="1">
                          <a:solidFill>
                            <a:srgbClr val="000000"/>
                          </a:solidFill>
                          <a:latin typeface="Cambria Math" panose="02040503050406030204" pitchFamily="18" charset="0"/>
                        </a:rPr>
                        <m:t>𝑑𝑡</m:t>
                      </m:r>
                      <m:r>
                        <a:rPr sz="4400" i="1">
                          <a:solidFill>
                            <a:srgbClr val="000000"/>
                          </a:solidFill>
                          <a:latin typeface="Cambria Math" panose="02040503050406030204" pitchFamily="18" charset="0"/>
                        </a:rPr>
                        <m:t>)</m:t>
                      </m:r>
                    </m:oMath>
                  </m:oMathPara>
                </a14:m>
                <a:endParaRPr sz="4400" dirty="0"/>
              </a:p>
            </p:txBody>
          </p:sp>
        </mc:Choice>
        <mc:Fallback xmlns="">
          <p:sp>
            <p:nvSpPr>
              <p:cNvPr id="1023" name="Equation"/>
              <p:cNvSpPr txBox="1">
                <a:spLocks noRot="1" noChangeAspect="1" noMove="1" noResize="1" noEditPoints="1" noAdjustHandles="1" noChangeArrowheads="1" noChangeShapeType="1" noTextEdit="1"/>
              </p:cNvSpPr>
              <p:nvPr/>
            </p:nvSpPr>
            <p:spPr>
              <a:xfrm>
                <a:off x="16156902" y="9266685"/>
                <a:ext cx="2473784" cy="480569"/>
              </a:xfrm>
              <a:prstGeom prst="rect">
                <a:avLst/>
              </a:prstGeom>
              <a:blipFill>
                <a:blip r:embed="rId7"/>
                <a:stretch>
                  <a:fillRect r="-20936" b="-39241"/>
                </a:stretch>
              </a:blipFill>
              <a:ln w="12700">
                <a:miter lim="400000"/>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24" name="Text"/>
              <p:cNvSpPr txBox="1"/>
              <p:nvPr/>
            </p:nvSpPr>
            <p:spPr>
              <a:xfrm>
                <a:off x="13365734" y="5949221"/>
                <a:ext cx="5067348" cy="829072"/>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wrap="none" lIns="71437" tIns="71437" rIns="71437" bIns="71437" anchor="ctr">
                <a:spAutoFit/>
              </a:bodyPr>
              <a:lstStyle>
                <a:lvl1pPr algn="l" defTabSz="821531">
                  <a:defRPr sz="4200" b="0">
                    <a:latin typeface="Avenir Book"/>
                    <a:ea typeface="Avenir Book"/>
                    <a:cs typeface="Avenir Book"/>
                    <a:sym typeface="Avenir Book"/>
                  </a:defRPr>
                </a:lvl1pPr>
              </a:lstStyle>
              <a:p>
                <a:pPr/>
                <a14:m>
                  <m:oMathPara xmlns:m="http://schemas.openxmlformats.org/officeDocument/2006/math">
                    <m:oMathParaPr>
                      <m:jc m:val="left"/>
                    </m:oMathParaPr>
                    <m:oMath xmlns:m="http://schemas.openxmlformats.org/officeDocument/2006/math">
                      <m:r>
                        <a:rPr lang="en-US" sz="4450" i="1" smtClean="0">
                          <a:solidFill>
                            <a:srgbClr val="000000"/>
                          </a:solidFill>
                          <a:latin typeface="Cambria Math" panose="02040503050406030204" pitchFamily="18" charset="0"/>
                        </a:rPr>
                        <m:t>𝑃</m:t>
                      </m:r>
                      <m:r>
                        <a:rPr lang="en-US" sz="4450" i="1" smtClean="0">
                          <a:solidFill>
                            <a:srgbClr val="000000"/>
                          </a:solidFill>
                          <a:latin typeface="Cambria Math" panose="02040503050406030204" pitchFamily="18" charset="0"/>
                        </a:rPr>
                        <m:t>[</m:t>
                      </m:r>
                      <m:r>
                        <m:rPr>
                          <m:nor/>
                        </m:rPr>
                        <a:rPr lang="en-US" sz="4450" i="1">
                          <a:solidFill>
                            <a:srgbClr val="000000"/>
                          </a:solidFill>
                          <a:latin typeface="Cambria Math" panose="02040503050406030204" pitchFamily="18" charset="0"/>
                        </a:rPr>
                        <m:t>hit</m:t>
                      </m:r>
                      <m:r>
                        <m:rPr>
                          <m:nor/>
                        </m:rPr>
                        <a:rPr lang="en-US" sz="4450" i="1">
                          <a:solidFill>
                            <a:srgbClr val="000000"/>
                          </a:solidFill>
                          <a:latin typeface="Cambria Math" panose="02040503050406030204" pitchFamily="18" charset="0"/>
                        </a:rPr>
                        <m:t> </m:t>
                      </m:r>
                      <m:r>
                        <m:rPr>
                          <m:nor/>
                        </m:rPr>
                        <a:rPr lang="en-US" sz="4450" i="1">
                          <a:solidFill>
                            <a:srgbClr val="000000"/>
                          </a:solidFill>
                          <a:latin typeface="Cambria Math" panose="02040503050406030204" pitchFamily="18" charset="0"/>
                        </a:rPr>
                        <m:t>at</m:t>
                      </m:r>
                      <m:r>
                        <a:rPr lang="en-US" sz="4450" b="0" i="1" smtClean="0">
                          <a:solidFill>
                            <a:srgbClr val="000000"/>
                          </a:solidFill>
                          <a:latin typeface="Cambria Math" panose="02040503050406030204" pitchFamily="18" charset="0"/>
                        </a:rPr>
                        <m:t> </m:t>
                      </m:r>
                      <m:r>
                        <a:rPr lang="en-US" sz="4450" i="1">
                          <a:solidFill>
                            <a:srgbClr val="000000"/>
                          </a:solidFill>
                          <a:latin typeface="Cambria Math" panose="02040503050406030204" pitchFamily="18" charset="0"/>
                        </a:rPr>
                        <m:t>𝑡</m:t>
                      </m:r>
                      <m:r>
                        <a:rPr lang="en-US" sz="4450" i="1">
                          <a:solidFill>
                            <a:srgbClr val="000000"/>
                          </a:solidFill>
                          <a:latin typeface="Cambria Math" panose="02040503050406030204" pitchFamily="18" charset="0"/>
                        </a:rPr>
                        <m:t>]=</m:t>
                      </m:r>
                      <m:r>
                        <a:rPr lang="en-US" sz="4450" i="1">
                          <a:solidFill>
                            <a:srgbClr val="000000"/>
                          </a:solidFill>
                          <a:latin typeface="Cambria Math" panose="02040503050406030204" pitchFamily="18" charset="0"/>
                        </a:rPr>
                        <m:t>𝜎</m:t>
                      </m:r>
                      <m:r>
                        <a:rPr lang="en-US" sz="4450" i="1">
                          <a:solidFill>
                            <a:srgbClr val="000000"/>
                          </a:solidFill>
                          <a:latin typeface="Cambria Math" panose="02040503050406030204" pitchFamily="18" charset="0"/>
                        </a:rPr>
                        <m:t>(</m:t>
                      </m:r>
                      <m:r>
                        <a:rPr lang="en-US" sz="4450" i="1">
                          <a:solidFill>
                            <a:srgbClr val="000000"/>
                          </a:solidFill>
                          <a:latin typeface="Cambria Math" panose="02040503050406030204" pitchFamily="18" charset="0"/>
                        </a:rPr>
                        <m:t>𝑡</m:t>
                      </m:r>
                      <m:r>
                        <a:rPr lang="en-US" sz="4450" i="1">
                          <a:solidFill>
                            <a:srgbClr val="000000"/>
                          </a:solidFill>
                          <a:latin typeface="Cambria Math" panose="02040503050406030204" pitchFamily="18" charset="0"/>
                        </a:rPr>
                        <m:t>)</m:t>
                      </m:r>
                      <m:r>
                        <a:rPr lang="en-US" sz="4450" i="1">
                          <a:solidFill>
                            <a:srgbClr val="000000"/>
                          </a:solidFill>
                          <a:latin typeface="Cambria Math" panose="02040503050406030204" pitchFamily="18" charset="0"/>
                        </a:rPr>
                        <m:t>𝑑𝑡</m:t>
                      </m:r>
                    </m:oMath>
                  </m:oMathPara>
                </a14:m>
                <a:endParaRPr dirty="0"/>
              </a:p>
            </p:txBody>
          </p:sp>
        </mc:Choice>
        <mc:Fallback xmlns="">
          <p:sp>
            <p:nvSpPr>
              <p:cNvPr id="1024" name="Text"/>
              <p:cNvSpPr txBox="1">
                <a:spLocks noRot="1" noChangeAspect="1" noMove="1" noResize="1" noEditPoints="1" noAdjustHandles="1" noChangeArrowheads="1" noChangeShapeType="1" noTextEdit="1"/>
              </p:cNvSpPr>
              <p:nvPr/>
            </p:nvSpPr>
            <p:spPr>
              <a:xfrm>
                <a:off x="13365734" y="5949221"/>
                <a:ext cx="5067348" cy="829072"/>
              </a:xfrm>
              <a:prstGeom prst="rect">
                <a:avLst/>
              </a:prstGeom>
              <a:blipFill>
                <a:blip r:embed="rId8"/>
                <a:stretch>
                  <a:fillRect/>
                </a:stretch>
              </a:blipFill>
              <a:ln w="12700">
                <a:miter lim="400000"/>
              </a:ln>
              <a:extLst>
                <a:ext uri="{C572A759-6A51-4108-AA02-DFA0A04FC94B}">
                  <ma14:wrappingTextBoxFlag xmlns="" xmlns:m="http://schemas.openxmlformats.org/officeDocument/2006/math" xmlns:ma14="http://schemas.microsoft.com/office/mac/drawingml/2011/main" xmlns:a14="http://schemas.microsoft.com/office/drawing/2010/main" val="1"/>
                </a:ext>
              </a:ex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25" name="Text"/>
              <p:cNvSpPr txBox="1"/>
              <p:nvPr/>
            </p:nvSpPr>
            <p:spPr>
              <a:xfrm>
                <a:off x="4304121" y="5393504"/>
                <a:ext cx="6464013" cy="813683"/>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wrap="none" lIns="71437" tIns="71437" rIns="71437" bIns="71437" anchor="ctr">
                <a:spAutoFit/>
              </a:bodyPr>
              <a:lstStyle>
                <a:lvl1pPr algn="l" defTabSz="821531">
                  <a:defRPr sz="4200" b="0">
                    <a:latin typeface="Avenir Book"/>
                    <a:ea typeface="Avenir Book"/>
                    <a:cs typeface="Avenir Book"/>
                    <a:sym typeface="Avenir Book"/>
                  </a:defRPr>
                </a:lvl1pPr>
              </a:lstStyle>
              <a:p>
                <a:pPr/>
                <a14:m>
                  <m:oMathPara xmlns:m="http://schemas.openxmlformats.org/officeDocument/2006/math">
                    <m:oMathParaPr>
                      <m:jc m:val="left"/>
                    </m:oMathParaPr>
                    <m:oMath xmlns:m="http://schemas.openxmlformats.org/officeDocument/2006/math">
                      <m:r>
                        <a:rPr lang="en-US" sz="4350" i="1" smtClean="0">
                          <a:solidFill>
                            <a:srgbClr val="000000"/>
                          </a:solidFill>
                          <a:latin typeface="Cambria Math" panose="02040503050406030204" pitchFamily="18" charset="0"/>
                        </a:rPr>
                        <m:t>𝑃</m:t>
                      </m:r>
                      <m:r>
                        <a:rPr lang="en-US" sz="4350" i="1" smtClean="0">
                          <a:solidFill>
                            <a:srgbClr val="000000"/>
                          </a:solidFill>
                          <a:latin typeface="Cambria Math" panose="02040503050406030204" pitchFamily="18" charset="0"/>
                        </a:rPr>
                        <m:t>[</m:t>
                      </m:r>
                      <m:r>
                        <m:rPr>
                          <m:nor/>
                        </m:rPr>
                        <a:rPr lang="en-US" sz="4350" i="1">
                          <a:solidFill>
                            <a:srgbClr val="000000"/>
                          </a:solidFill>
                          <a:latin typeface="Cambria Math" panose="02040503050406030204" pitchFamily="18" charset="0"/>
                        </a:rPr>
                        <m:t>no</m:t>
                      </m:r>
                      <m:r>
                        <m:rPr>
                          <m:nor/>
                        </m:rPr>
                        <a:rPr lang="en-US" sz="4350" i="1">
                          <a:solidFill>
                            <a:srgbClr val="000000"/>
                          </a:solidFill>
                          <a:latin typeface="Cambria Math" panose="02040503050406030204" pitchFamily="18" charset="0"/>
                        </a:rPr>
                        <m:t> </m:t>
                      </m:r>
                      <m:r>
                        <m:rPr>
                          <m:nor/>
                        </m:rPr>
                        <a:rPr lang="en-US" sz="4350" i="1">
                          <a:solidFill>
                            <a:srgbClr val="000000"/>
                          </a:solidFill>
                          <a:latin typeface="Cambria Math" panose="02040503050406030204" pitchFamily="18" charset="0"/>
                        </a:rPr>
                        <m:t>hits</m:t>
                      </m:r>
                      <m:r>
                        <m:rPr>
                          <m:nor/>
                        </m:rPr>
                        <a:rPr lang="en-US" sz="4350" i="1">
                          <a:solidFill>
                            <a:srgbClr val="000000"/>
                          </a:solidFill>
                          <a:latin typeface="Cambria Math" panose="02040503050406030204" pitchFamily="18" charset="0"/>
                        </a:rPr>
                        <m:t> </m:t>
                      </m:r>
                      <m:r>
                        <m:rPr>
                          <m:nor/>
                        </m:rPr>
                        <a:rPr lang="en-US" sz="4350" i="1">
                          <a:solidFill>
                            <a:srgbClr val="000000"/>
                          </a:solidFill>
                          <a:latin typeface="Cambria Math" panose="02040503050406030204" pitchFamily="18" charset="0"/>
                        </a:rPr>
                        <m:t>before</m:t>
                      </m:r>
                      <m:r>
                        <a:rPr lang="en-US" sz="4350" b="0" i="1" smtClean="0">
                          <a:solidFill>
                            <a:srgbClr val="000000"/>
                          </a:solidFill>
                          <a:latin typeface="Cambria Math" panose="02040503050406030204" pitchFamily="18" charset="0"/>
                        </a:rPr>
                        <m:t> </m:t>
                      </m:r>
                      <m:r>
                        <a:rPr lang="en-US" sz="4350" i="1">
                          <a:solidFill>
                            <a:srgbClr val="000000"/>
                          </a:solidFill>
                          <a:latin typeface="Cambria Math" panose="02040503050406030204" pitchFamily="18" charset="0"/>
                        </a:rPr>
                        <m:t>𝑡</m:t>
                      </m:r>
                      <m:r>
                        <a:rPr lang="en-US" sz="4350" i="1">
                          <a:solidFill>
                            <a:srgbClr val="000000"/>
                          </a:solidFill>
                          <a:latin typeface="Cambria Math" panose="02040503050406030204" pitchFamily="18" charset="0"/>
                        </a:rPr>
                        <m:t>]=</m:t>
                      </m:r>
                      <m:r>
                        <a:rPr lang="en-US" sz="4350" i="1">
                          <a:solidFill>
                            <a:srgbClr val="000000"/>
                          </a:solidFill>
                          <a:latin typeface="Cambria Math" panose="02040503050406030204" pitchFamily="18" charset="0"/>
                        </a:rPr>
                        <m:t>𝑇</m:t>
                      </m:r>
                      <m:r>
                        <a:rPr lang="en-US" sz="4350" i="1">
                          <a:solidFill>
                            <a:srgbClr val="000000"/>
                          </a:solidFill>
                          <a:latin typeface="Cambria Math" panose="02040503050406030204" pitchFamily="18" charset="0"/>
                        </a:rPr>
                        <m:t>(</m:t>
                      </m:r>
                      <m:r>
                        <a:rPr lang="en-US" sz="4350" i="1">
                          <a:solidFill>
                            <a:srgbClr val="000000"/>
                          </a:solidFill>
                          <a:latin typeface="Cambria Math" panose="02040503050406030204" pitchFamily="18" charset="0"/>
                        </a:rPr>
                        <m:t>𝑡</m:t>
                      </m:r>
                      <m:r>
                        <a:rPr lang="en-US" sz="4350" i="1">
                          <a:solidFill>
                            <a:srgbClr val="000000"/>
                          </a:solidFill>
                          <a:latin typeface="Cambria Math" panose="02040503050406030204" pitchFamily="18" charset="0"/>
                        </a:rPr>
                        <m:t>)</m:t>
                      </m:r>
                    </m:oMath>
                  </m:oMathPara>
                </a14:m>
                <a:endParaRPr dirty="0"/>
              </a:p>
            </p:txBody>
          </p:sp>
        </mc:Choice>
        <mc:Fallback xmlns="">
          <p:sp>
            <p:nvSpPr>
              <p:cNvPr id="1025" name="Text"/>
              <p:cNvSpPr txBox="1">
                <a:spLocks noRot="1" noChangeAspect="1" noMove="1" noResize="1" noEditPoints="1" noAdjustHandles="1" noChangeArrowheads="1" noChangeShapeType="1" noTextEdit="1"/>
              </p:cNvSpPr>
              <p:nvPr/>
            </p:nvSpPr>
            <p:spPr>
              <a:xfrm>
                <a:off x="4304121" y="5393504"/>
                <a:ext cx="6464013" cy="813683"/>
              </a:xfrm>
              <a:prstGeom prst="rect">
                <a:avLst/>
              </a:prstGeom>
              <a:blipFill>
                <a:blip r:embed="rId9"/>
                <a:stretch>
                  <a:fillRect/>
                </a:stretch>
              </a:blipFill>
              <a:ln w="12700">
                <a:miter lim="400000"/>
              </a:ln>
              <a:extLst>
                <a:ext uri="{C572A759-6A51-4108-AA02-DFA0A04FC94B}">
                  <ma14:wrappingTextBoxFlag xmlns="" xmlns:m="http://schemas.openxmlformats.org/officeDocument/2006/math" xmlns:ma14="http://schemas.microsoft.com/office/mac/drawingml/2011/main" xmlns:a14="http://schemas.microsoft.com/office/drawing/2010/main" val="1"/>
                </a:ext>
              </a:ex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26" name="Text"/>
              <p:cNvSpPr txBox="1"/>
              <p:nvPr/>
            </p:nvSpPr>
            <p:spPr>
              <a:xfrm>
                <a:off x="12689008" y="6131921"/>
                <a:ext cx="317720" cy="939594"/>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wrap="none" lIns="71437" tIns="71437" rIns="71437" bIns="71437" anchor="ctr">
                <a:spAutoFit/>
              </a:bodyPr>
              <a:lstStyle>
                <a:lvl1pPr algn="l" defTabSz="821531">
                  <a:defRPr sz="4200" b="0">
                    <a:latin typeface="Avenir Book"/>
                    <a:ea typeface="Avenir Book"/>
                    <a:cs typeface="Avenir Book"/>
                    <a:sym typeface="Avenir Book"/>
                  </a:defRPr>
                </a:lvl1pPr>
              </a:lstStyle>
              <a:p>
                <a:pPr/>
                <a14:m>
                  <m:oMathPara xmlns:m="http://schemas.openxmlformats.org/officeDocument/2006/math">
                    <m:oMathParaPr>
                      <m:jc m:val="left"/>
                    </m:oMathParaPr>
                    <m:oMath xmlns:m="http://schemas.openxmlformats.org/officeDocument/2006/math">
                      <m:r>
                        <a:rPr sz="4900" i="1">
                          <a:solidFill>
                            <a:srgbClr val="000000"/>
                          </a:solidFill>
                          <a:latin typeface="Cambria Math" panose="02040503050406030204" pitchFamily="18" charset="0"/>
                        </a:rPr>
                        <m:t>𝑡</m:t>
                      </m:r>
                    </m:oMath>
                  </m:oMathPara>
                </a14:m>
                <a:endParaRPr/>
              </a:p>
            </p:txBody>
          </p:sp>
        </mc:Choice>
        <mc:Fallback xmlns="">
          <p:sp>
            <p:nvSpPr>
              <p:cNvPr id="1026" name="Text"/>
              <p:cNvSpPr txBox="1">
                <a:spLocks noRot="1" noChangeAspect="1" noMove="1" noResize="1" noEditPoints="1" noAdjustHandles="1" noChangeArrowheads="1" noChangeShapeType="1" noTextEdit="1"/>
              </p:cNvSpPr>
              <p:nvPr/>
            </p:nvSpPr>
            <p:spPr>
              <a:xfrm>
                <a:off x="12689008" y="6131921"/>
                <a:ext cx="317720" cy="939594"/>
              </a:xfrm>
              <a:prstGeom prst="rect">
                <a:avLst/>
              </a:prstGeom>
              <a:blipFill>
                <a:blip r:embed="rId10"/>
                <a:stretch>
                  <a:fillRect/>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a:noFill/>
                  </a:rPr>
                  <a:t> </a:t>
                </a:r>
              </a:p>
            </p:txBody>
          </p:sp>
        </mc:Fallback>
      </mc:AlternateContent>
    </p:spTree>
  </p:cSld>
  <p:clrMapOvr>
    <a:masterClrMapping/>
  </p:clrMapOvr>
  <p:transition spd="med"/>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1030" name="Calculating transmittance"/>
              <p:cNvSpPr txBox="1">
                <a:spLocks noGrp="1"/>
              </p:cNvSpPr>
              <p:nvPr>
                <p:ph type="title"/>
              </p:nvPr>
            </p:nvSpPr>
            <p:spPr>
              <a:prstGeom prst="rect">
                <a:avLst/>
              </a:prstGeom>
            </p:spPr>
            <p:txBody>
              <a:bodyPr/>
              <a:lstStyle/>
              <a:p>
                <a:r>
                  <a:t>Calculating transmittance </a:t>
                </a:r>
                <a14:m>
                  <m:oMath xmlns:m="http://schemas.openxmlformats.org/officeDocument/2006/math">
                    <m:r>
                      <a:rPr sz="8450" i="1">
                        <a:solidFill>
                          <a:srgbClr val="000000"/>
                        </a:solidFill>
                        <a:latin typeface="Cambria Math" panose="02040503050406030204" pitchFamily="18" charset="0"/>
                      </a:rPr>
                      <m:t>𝑇</m:t>
                    </m:r>
                  </m:oMath>
                </a14:m>
                <a:endParaRPr/>
              </a:p>
            </p:txBody>
          </p:sp>
        </mc:Choice>
        <mc:Fallback xmlns="">
          <p:sp>
            <p:nvSpPr>
              <p:cNvPr id="1030" name="Calculating transmittance"/>
              <p:cNvSpPr txBox="1">
                <a:spLocks noGrp="1" noRot="1" noChangeAspect="1" noMove="1" noResize="1" noEditPoints="1" noAdjustHandles="1" noChangeArrowheads="1" noChangeShapeType="1" noTextEdit="1"/>
              </p:cNvSpPr>
              <p:nvPr>
                <p:ph type="title"/>
              </p:nvPr>
            </p:nvSpPr>
            <p:spPr>
              <a:prstGeom prst="rect">
                <a:avLst/>
              </a:prstGeom>
              <a:blipFill>
                <a:blip r:embed="rId3"/>
                <a:stretch>
                  <a:fillRect b="-426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32" name="Text"/>
              <p:cNvSpPr txBox="1"/>
              <p:nvPr/>
            </p:nvSpPr>
            <p:spPr>
              <a:xfrm>
                <a:off x="6241323" y="4844026"/>
                <a:ext cx="11901354" cy="939594"/>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lIns="71437" tIns="71437" rIns="71437" bIns="71437">
                <a:spAutoFit/>
              </a:bodyPr>
              <a:lstStyle>
                <a:lvl1pPr defTabSz="821531">
                  <a:defRPr sz="4200" b="0">
                    <a:latin typeface="Avenir Book"/>
                    <a:ea typeface="Avenir Book"/>
                    <a:cs typeface="Avenir Book"/>
                    <a:sym typeface="Avenir Book"/>
                  </a:defRPr>
                </a:lvl1pPr>
              </a:lstStyle>
              <a:p>
                <a:pPr/>
                <a14:m>
                  <m:oMathPara xmlns:m="http://schemas.openxmlformats.org/officeDocument/2006/math">
                    <m:oMathParaPr>
                      <m:jc m:val="center"/>
                    </m:oMathParaPr>
                    <m:oMath xmlns:m="http://schemas.openxmlformats.org/officeDocument/2006/math">
                      <m:r>
                        <a:rPr sz="4600" i="1">
                          <a:solidFill>
                            <a:srgbClr val="000000"/>
                          </a:solidFill>
                          <a:latin typeface="Cambria Math" panose="02040503050406030204" pitchFamily="18" charset="0"/>
                        </a:rPr>
                        <m:t>𝑇</m:t>
                      </m:r>
                      <m:r>
                        <a:rPr sz="4600" i="1">
                          <a:solidFill>
                            <a:srgbClr val="000000"/>
                          </a:solidFill>
                          <a:latin typeface="Cambria Math" panose="02040503050406030204" pitchFamily="18" charset="0"/>
                        </a:rPr>
                        <m:t>(</m:t>
                      </m:r>
                      <m:r>
                        <a:rPr sz="4600" i="1">
                          <a:solidFill>
                            <a:srgbClr val="000000"/>
                          </a:solidFill>
                          <a:latin typeface="Cambria Math" panose="02040503050406030204" pitchFamily="18" charset="0"/>
                        </a:rPr>
                        <m:t>𝑡</m:t>
                      </m:r>
                      <m:r>
                        <a:rPr sz="4600" i="1">
                          <a:solidFill>
                            <a:srgbClr val="000000"/>
                          </a:solidFill>
                          <a:latin typeface="Cambria Math" panose="02040503050406030204" pitchFamily="18" charset="0"/>
                        </a:rPr>
                        <m:t>+</m:t>
                      </m:r>
                      <m:r>
                        <a:rPr sz="4600" i="1">
                          <a:solidFill>
                            <a:srgbClr val="000000"/>
                          </a:solidFill>
                          <a:latin typeface="Cambria Math" panose="02040503050406030204" pitchFamily="18" charset="0"/>
                        </a:rPr>
                        <m:t>𝑑𝑡</m:t>
                      </m:r>
                      <m:r>
                        <a:rPr sz="4600" i="1">
                          <a:solidFill>
                            <a:srgbClr val="000000"/>
                          </a:solidFill>
                          <a:latin typeface="Cambria Math" panose="02040503050406030204" pitchFamily="18" charset="0"/>
                        </a:rPr>
                        <m:t>)=</m:t>
                      </m:r>
                      <m:r>
                        <a:rPr sz="4600" i="1">
                          <a:solidFill>
                            <a:srgbClr val="000000"/>
                          </a:solidFill>
                          <a:latin typeface="Cambria Math" panose="02040503050406030204" pitchFamily="18" charset="0"/>
                        </a:rPr>
                        <m:t>𝑇</m:t>
                      </m:r>
                      <m:r>
                        <a:rPr sz="4600" i="1">
                          <a:solidFill>
                            <a:srgbClr val="000000"/>
                          </a:solidFill>
                          <a:latin typeface="Cambria Math" panose="02040503050406030204" pitchFamily="18" charset="0"/>
                        </a:rPr>
                        <m:t>(</m:t>
                      </m:r>
                      <m:r>
                        <a:rPr sz="4600" i="1">
                          <a:solidFill>
                            <a:srgbClr val="000000"/>
                          </a:solidFill>
                          <a:latin typeface="Cambria Math" panose="02040503050406030204" pitchFamily="18" charset="0"/>
                        </a:rPr>
                        <m:t>𝑡</m:t>
                      </m:r>
                      <m:r>
                        <a:rPr sz="4600" i="1">
                          <a:solidFill>
                            <a:srgbClr val="000000"/>
                          </a:solidFill>
                          <a:latin typeface="Cambria Math" panose="02040503050406030204" pitchFamily="18" charset="0"/>
                        </a:rPr>
                        <m:t>)(1−</m:t>
                      </m:r>
                      <m:r>
                        <a:rPr sz="4600" i="1">
                          <a:solidFill>
                            <a:srgbClr val="000000"/>
                          </a:solidFill>
                          <a:latin typeface="Cambria Math" panose="02040503050406030204" pitchFamily="18" charset="0"/>
                        </a:rPr>
                        <m:t>𝜎</m:t>
                      </m:r>
                      <m:r>
                        <a:rPr sz="4600" i="1">
                          <a:solidFill>
                            <a:srgbClr val="000000"/>
                          </a:solidFill>
                          <a:latin typeface="Cambria Math" panose="02040503050406030204" pitchFamily="18" charset="0"/>
                        </a:rPr>
                        <m:t>(</m:t>
                      </m:r>
                      <m:r>
                        <a:rPr sz="4600" i="1">
                          <a:solidFill>
                            <a:srgbClr val="000000"/>
                          </a:solidFill>
                          <a:latin typeface="Cambria Math" panose="02040503050406030204" pitchFamily="18" charset="0"/>
                        </a:rPr>
                        <m:t>𝑡</m:t>
                      </m:r>
                      <m:r>
                        <a:rPr sz="4600" i="1">
                          <a:solidFill>
                            <a:srgbClr val="000000"/>
                          </a:solidFill>
                          <a:latin typeface="Cambria Math" panose="02040503050406030204" pitchFamily="18" charset="0"/>
                        </a:rPr>
                        <m:t>)</m:t>
                      </m:r>
                      <m:r>
                        <a:rPr sz="4600" i="1">
                          <a:solidFill>
                            <a:srgbClr val="000000"/>
                          </a:solidFill>
                          <a:latin typeface="Cambria Math" panose="02040503050406030204" pitchFamily="18" charset="0"/>
                        </a:rPr>
                        <m:t>𝑑𝑡</m:t>
                      </m:r>
                      <m:r>
                        <a:rPr sz="4600" i="1">
                          <a:solidFill>
                            <a:srgbClr val="000000"/>
                          </a:solidFill>
                          <a:latin typeface="Cambria Math" panose="02040503050406030204" pitchFamily="18" charset="0"/>
                        </a:rPr>
                        <m:t>)</m:t>
                      </m:r>
                    </m:oMath>
                  </m:oMathPara>
                </a14:m>
                <a:endParaRPr/>
              </a:p>
            </p:txBody>
          </p:sp>
        </mc:Choice>
        <mc:Fallback xmlns="">
          <p:sp>
            <p:nvSpPr>
              <p:cNvPr id="1032" name="Text"/>
              <p:cNvSpPr txBox="1">
                <a:spLocks noRot="1" noChangeAspect="1" noMove="1" noResize="1" noEditPoints="1" noAdjustHandles="1" noChangeArrowheads="1" noChangeShapeType="1" noTextEdit="1"/>
              </p:cNvSpPr>
              <p:nvPr/>
            </p:nvSpPr>
            <p:spPr>
              <a:xfrm>
                <a:off x="6241323" y="4844026"/>
                <a:ext cx="11901354" cy="939594"/>
              </a:xfrm>
              <a:prstGeom prst="rect">
                <a:avLst/>
              </a:prstGeom>
              <a:blipFill>
                <a:blip r:embed="rId4"/>
                <a:stretch>
                  <a:fillRect/>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33" name="and   are related by the probabilistic fact that"/>
              <p:cNvSpPr txBox="1"/>
              <p:nvPr/>
            </p:nvSpPr>
            <p:spPr>
              <a:xfrm>
                <a:off x="5308600" y="8541205"/>
                <a:ext cx="14033500" cy="1490215"/>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lIns="71437" tIns="71437" rIns="71437" bIns="71437">
                <a:spAutoFit/>
              </a:bodyPr>
              <a:lstStyle/>
              <a:p>
                <a:pPr algn="l" defTabSz="821531">
                  <a:defRPr sz="4200" b="0">
                    <a:solidFill>
                      <a:srgbClr val="FFFFFF"/>
                    </a:solidFill>
                    <a:latin typeface="Avenir Book"/>
                    <a:ea typeface="Avenir Book"/>
                    <a:cs typeface="Avenir Book"/>
                    <a:sym typeface="Avenir Book"/>
                  </a:defRPr>
                </a:pPr>
                <a14:m>
                  <m:oMath xmlns:m="http://schemas.openxmlformats.org/officeDocument/2006/math">
                    <m:r>
                      <a:rPr lang="en-US" sz="4500" i="1" smtClean="0">
                        <a:solidFill>
                          <a:srgbClr val="FEFEFE"/>
                        </a:solidFill>
                        <a:latin typeface="Cambria Math" panose="02040503050406030204" pitchFamily="18" charset="0"/>
                      </a:rPr>
                      <m:t>𝜎</m:t>
                    </m:r>
                  </m:oMath>
                </a14:m>
                <a:r>
                  <a:rPr lang="en-US" dirty="0"/>
                  <a:t> and </a:t>
                </a:r>
                <a14:m>
                  <m:oMath xmlns:m="http://schemas.openxmlformats.org/officeDocument/2006/math">
                    <m:r>
                      <a:rPr lang="en-US" sz="4400" i="1">
                        <a:solidFill>
                          <a:srgbClr val="FEFEFE"/>
                        </a:solidFill>
                        <a:latin typeface="Cambria Math" panose="02040503050406030204" pitchFamily="18" charset="0"/>
                      </a:rPr>
                      <m:t>𝑇</m:t>
                    </m:r>
                  </m:oMath>
                </a14:m>
                <a:r>
                  <a:rPr lang="en-US" dirty="0"/>
                  <a:t> are related by the probabilistic fact that</a:t>
                </a:r>
              </a:p>
              <a:p>
                <a:pPr algn="l" defTabSz="821531">
                  <a:defRPr sz="4200" b="0">
                    <a:latin typeface="Avenir Book"/>
                    <a:ea typeface="Avenir Book"/>
                    <a:cs typeface="Avenir Book"/>
                    <a:sym typeface="Avenir Book"/>
                  </a:defRPr>
                </a:pPr>
                <a14:m>
                  <m:oMathPara xmlns:m="http://schemas.openxmlformats.org/officeDocument/2006/math">
                    <m:oMathParaPr>
                      <m:jc m:val="left"/>
                    </m:oMathParaPr>
                    <m:oMath xmlns:m="http://schemas.openxmlformats.org/officeDocument/2006/math">
                      <m:r>
                        <a:rPr lang="en-US" sz="4350" i="1">
                          <a:solidFill>
                            <a:srgbClr val="000000"/>
                          </a:solidFill>
                          <a:latin typeface="Cambria Math" panose="02040503050406030204" pitchFamily="18" charset="0"/>
                        </a:rPr>
                        <m:t>𝑃</m:t>
                      </m:r>
                      <m:r>
                        <a:rPr lang="en-US" sz="4350" i="1">
                          <a:solidFill>
                            <a:srgbClr val="000000"/>
                          </a:solidFill>
                          <a:latin typeface="Cambria Math" panose="02040503050406030204" pitchFamily="18" charset="0"/>
                        </a:rPr>
                        <m:t>[</m:t>
                      </m:r>
                      <m:r>
                        <m:rPr>
                          <m:nor/>
                        </m:rPr>
                        <a:rPr lang="en-US" sz="4350" i="1">
                          <a:solidFill>
                            <a:srgbClr val="000000"/>
                          </a:solidFill>
                          <a:latin typeface="Cambria Math" panose="02040503050406030204" pitchFamily="18" charset="0"/>
                        </a:rPr>
                        <m:t>no</m:t>
                      </m:r>
                      <m:r>
                        <m:rPr>
                          <m:nor/>
                        </m:rPr>
                        <a:rPr lang="en-US" sz="4350" i="1">
                          <a:solidFill>
                            <a:srgbClr val="000000"/>
                          </a:solidFill>
                          <a:latin typeface="Cambria Math" panose="02040503050406030204" pitchFamily="18" charset="0"/>
                        </a:rPr>
                        <m:t> </m:t>
                      </m:r>
                      <m:r>
                        <m:rPr>
                          <m:nor/>
                        </m:rPr>
                        <a:rPr lang="en-US" sz="4350" i="1">
                          <a:solidFill>
                            <a:srgbClr val="000000"/>
                          </a:solidFill>
                          <a:latin typeface="Cambria Math" panose="02040503050406030204" pitchFamily="18" charset="0"/>
                        </a:rPr>
                        <m:t>hit</m:t>
                      </m:r>
                      <m:r>
                        <m:rPr>
                          <m:nor/>
                        </m:rPr>
                        <a:rPr lang="en-US" sz="4350" i="1">
                          <a:solidFill>
                            <a:srgbClr val="000000"/>
                          </a:solidFill>
                          <a:latin typeface="Cambria Math" panose="02040503050406030204" pitchFamily="18" charset="0"/>
                        </a:rPr>
                        <m:t> </m:t>
                      </m:r>
                      <m:r>
                        <m:rPr>
                          <m:nor/>
                        </m:rPr>
                        <a:rPr lang="en-US" sz="4350" i="1">
                          <a:solidFill>
                            <a:srgbClr val="000000"/>
                          </a:solidFill>
                          <a:latin typeface="Cambria Math" panose="02040503050406030204" pitchFamily="18" charset="0"/>
                        </a:rPr>
                        <m:t>before</m:t>
                      </m:r>
                      <m:r>
                        <a:rPr lang="en-US" sz="4350" b="0" i="1" smtClean="0">
                          <a:solidFill>
                            <a:srgbClr val="000000"/>
                          </a:solidFill>
                          <a:latin typeface="Cambria Math" panose="02040503050406030204" pitchFamily="18" charset="0"/>
                        </a:rPr>
                        <m:t> </m:t>
                      </m:r>
                      <m:r>
                        <a:rPr lang="en-US" sz="4350" i="1">
                          <a:solidFill>
                            <a:srgbClr val="000000"/>
                          </a:solidFill>
                          <a:latin typeface="Cambria Math" panose="02040503050406030204" pitchFamily="18" charset="0"/>
                        </a:rPr>
                        <m:t>𝑡</m:t>
                      </m:r>
                      <m:r>
                        <a:rPr lang="en-US" sz="4350" i="1">
                          <a:solidFill>
                            <a:srgbClr val="000000"/>
                          </a:solidFill>
                          <a:latin typeface="Cambria Math" panose="02040503050406030204" pitchFamily="18" charset="0"/>
                        </a:rPr>
                        <m:t>+</m:t>
                      </m:r>
                      <m:r>
                        <a:rPr lang="en-US" sz="4350" i="1">
                          <a:solidFill>
                            <a:srgbClr val="000000"/>
                          </a:solidFill>
                          <a:latin typeface="Cambria Math" panose="02040503050406030204" pitchFamily="18" charset="0"/>
                        </a:rPr>
                        <m:t>𝑑𝑡</m:t>
                      </m:r>
                      <m:r>
                        <a:rPr lang="en-US" sz="4350" i="1">
                          <a:solidFill>
                            <a:srgbClr val="000000"/>
                          </a:solidFill>
                          <a:latin typeface="Cambria Math" panose="02040503050406030204" pitchFamily="18" charset="0"/>
                        </a:rPr>
                        <m:t>]=</m:t>
                      </m:r>
                      <m:r>
                        <a:rPr lang="en-US" sz="4350" i="1">
                          <a:solidFill>
                            <a:srgbClr val="000000"/>
                          </a:solidFill>
                          <a:latin typeface="Cambria Math" panose="02040503050406030204" pitchFamily="18" charset="0"/>
                        </a:rPr>
                        <m:t>𝑃</m:t>
                      </m:r>
                      <m:r>
                        <a:rPr lang="en-US" sz="4350" i="1">
                          <a:solidFill>
                            <a:srgbClr val="000000"/>
                          </a:solidFill>
                          <a:latin typeface="Cambria Math" panose="02040503050406030204" pitchFamily="18" charset="0"/>
                        </a:rPr>
                        <m:t>[</m:t>
                      </m:r>
                      <m:r>
                        <m:rPr>
                          <m:nor/>
                        </m:rPr>
                        <a:rPr lang="en-US" sz="4350" i="1">
                          <a:solidFill>
                            <a:srgbClr val="000000"/>
                          </a:solidFill>
                          <a:latin typeface="Cambria Math" panose="02040503050406030204" pitchFamily="18" charset="0"/>
                        </a:rPr>
                        <m:t>no</m:t>
                      </m:r>
                      <m:r>
                        <m:rPr>
                          <m:nor/>
                        </m:rPr>
                        <a:rPr lang="en-US" sz="4350" i="1">
                          <a:solidFill>
                            <a:srgbClr val="000000"/>
                          </a:solidFill>
                          <a:latin typeface="Cambria Math" panose="02040503050406030204" pitchFamily="18" charset="0"/>
                        </a:rPr>
                        <m:t> </m:t>
                      </m:r>
                      <m:r>
                        <m:rPr>
                          <m:nor/>
                        </m:rPr>
                        <a:rPr lang="en-US" sz="4350" i="1">
                          <a:solidFill>
                            <a:srgbClr val="000000"/>
                          </a:solidFill>
                          <a:latin typeface="Cambria Math" panose="02040503050406030204" pitchFamily="18" charset="0"/>
                        </a:rPr>
                        <m:t>hit</m:t>
                      </m:r>
                      <m:r>
                        <m:rPr>
                          <m:nor/>
                        </m:rPr>
                        <a:rPr lang="en-US" sz="4350" i="1">
                          <a:solidFill>
                            <a:srgbClr val="000000"/>
                          </a:solidFill>
                          <a:latin typeface="Cambria Math" panose="02040503050406030204" pitchFamily="18" charset="0"/>
                        </a:rPr>
                        <m:t> </m:t>
                      </m:r>
                      <m:r>
                        <m:rPr>
                          <m:nor/>
                        </m:rPr>
                        <a:rPr lang="en-US" sz="4350" i="1">
                          <a:solidFill>
                            <a:srgbClr val="000000"/>
                          </a:solidFill>
                          <a:latin typeface="Cambria Math" panose="02040503050406030204" pitchFamily="18" charset="0"/>
                        </a:rPr>
                        <m:t>before</m:t>
                      </m:r>
                      <m:r>
                        <a:rPr lang="en-US" sz="4350" b="0" i="1" smtClean="0">
                          <a:solidFill>
                            <a:srgbClr val="000000"/>
                          </a:solidFill>
                          <a:latin typeface="Cambria Math" panose="02040503050406030204" pitchFamily="18" charset="0"/>
                        </a:rPr>
                        <m:t> </m:t>
                      </m:r>
                      <m:r>
                        <a:rPr lang="en-US" sz="4350" i="1">
                          <a:solidFill>
                            <a:srgbClr val="000000"/>
                          </a:solidFill>
                          <a:latin typeface="Cambria Math" panose="02040503050406030204" pitchFamily="18" charset="0"/>
                        </a:rPr>
                        <m:t>𝑡</m:t>
                      </m:r>
                      <m:r>
                        <a:rPr lang="en-US" sz="4350" i="1">
                          <a:solidFill>
                            <a:srgbClr val="000000"/>
                          </a:solidFill>
                          <a:latin typeface="Cambria Math" panose="02040503050406030204" pitchFamily="18" charset="0"/>
                        </a:rPr>
                        <m:t>]×</m:t>
                      </m:r>
                      <m:r>
                        <a:rPr lang="en-US" sz="4350" i="1">
                          <a:solidFill>
                            <a:srgbClr val="000000"/>
                          </a:solidFill>
                          <a:latin typeface="Cambria Math" panose="02040503050406030204" pitchFamily="18" charset="0"/>
                        </a:rPr>
                        <m:t>𝑃</m:t>
                      </m:r>
                      <m:r>
                        <a:rPr lang="en-US" sz="4350" i="1">
                          <a:solidFill>
                            <a:srgbClr val="000000"/>
                          </a:solidFill>
                          <a:latin typeface="Cambria Math" panose="02040503050406030204" pitchFamily="18" charset="0"/>
                        </a:rPr>
                        <m:t>[</m:t>
                      </m:r>
                      <m:r>
                        <m:rPr>
                          <m:nor/>
                        </m:rPr>
                        <a:rPr lang="en-US" sz="4350" i="1">
                          <a:solidFill>
                            <a:srgbClr val="000000"/>
                          </a:solidFill>
                          <a:latin typeface="Cambria Math" panose="02040503050406030204" pitchFamily="18" charset="0"/>
                        </a:rPr>
                        <m:t>no</m:t>
                      </m:r>
                      <m:r>
                        <m:rPr>
                          <m:nor/>
                        </m:rPr>
                        <a:rPr lang="en-US" sz="4350" i="1">
                          <a:solidFill>
                            <a:srgbClr val="000000"/>
                          </a:solidFill>
                          <a:latin typeface="Cambria Math" panose="02040503050406030204" pitchFamily="18" charset="0"/>
                        </a:rPr>
                        <m:t> </m:t>
                      </m:r>
                      <m:r>
                        <m:rPr>
                          <m:nor/>
                        </m:rPr>
                        <a:rPr lang="en-US" sz="4350" i="1">
                          <a:solidFill>
                            <a:srgbClr val="000000"/>
                          </a:solidFill>
                          <a:latin typeface="Cambria Math" panose="02040503050406030204" pitchFamily="18" charset="0"/>
                        </a:rPr>
                        <m:t>hit</m:t>
                      </m:r>
                      <m:r>
                        <m:rPr>
                          <m:nor/>
                        </m:rPr>
                        <a:rPr lang="en-US" sz="4350" i="1">
                          <a:solidFill>
                            <a:srgbClr val="000000"/>
                          </a:solidFill>
                          <a:latin typeface="Cambria Math" panose="02040503050406030204" pitchFamily="18" charset="0"/>
                        </a:rPr>
                        <m:t> </m:t>
                      </m:r>
                      <m:r>
                        <m:rPr>
                          <m:nor/>
                        </m:rPr>
                        <a:rPr lang="en-US" sz="4350" i="1">
                          <a:solidFill>
                            <a:srgbClr val="000000"/>
                          </a:solidFill>
                          <a:latin typeface="Cambria Math" panose="02040503050406030204" pitchFamily="18" charset="0"/>
                        </a:rPr>
                        <m:t>at</m:t>
                      </m:r>
                      <m:r>
                        <a:rPr lang="en-US" sz="4350" b="0" i="1" smtClean="0">
                          <a:solidFill>
                            <a:srgbClr val="000000"/>
                          </a:solidFill>
                          <a:latin typeface="Cambria Math" panose="02040503050406030204" pitchFamily="18" charset="0"/>
                        </a:rPr>
                        <m:t> </m:t>
                      </m:r>
                      <m:r>
                        <a:rPr lang="en-US" sz="4350" i="1">
                          <a:solidFill>
                            <a:srgbClr val="000000"/>
                          </a:solidFill>
                          <a:latin typeface="Cambria Math" panose="02040503050406030204" pitchFamily="18" charset="0"/>
                        </a:rPr>
                        <m:t>𝑡</m:t>
                      </m:r>
                      <m:r>
                        <a:rPr lang="en-US" sz="4350" i="1">
                          <a:solidFill>
                            <a:srgbClr val="000000"/>
                          </a:solidFill>
                          <a:latin typeface="Cambria Math" panose="02040503050406030204" pitchFamily="18" charset="0"/>
                        </a:rPr>
                        <m:t>]</m:t>
                      </m:r>
                    </m:oMath>
                  </m:oMathPara>
                </a14:m>
                <a:endParaRPr dirty="0"/>
              </a:p>
            </p:txBody>
          </p:sp>
        </mc:Choice>
        <mc:Fallback xmlns="">
          <p:sp>
            <p:nvSpPr>
              <p:cNvPr id="1033" name="and   are related by the probabilistic fact that"/>
              <p:cNvSpPr txBox="1">
                <a:spLocks noRot="1" noChangeAspect="1" noMove="1" noResize="1" noEditPoints="1" noAdjustHandles="1" noChangeArrowheads="1" noChangeShapeType="1" noTextEdit="1"/>
              </p:cNvSpPr>
              <p:nvPr/>
            </p:nvSpPr>
            <p:spPr>
              <a:xfrm>
                <a:off x="5308600" y="8541205"/>
                <a:ext cx="14033500" cy="1490215"/>
              </a:xfrm>
              <a:prstGeom prst="rect">
                <a:avLst/>
              </a:prstGeom>
              <a:blipFill>
                <a:blip r:embed="rId5"/>
                <a:stretch>
                  <a:fillRect t="-4490"/>
                </a:stretch>
              </a:blipFill>
              <a:ln w="12700">
                <a:miter lim="400000"/>
              </a:ln>
              <a:extLst>
                <a:ext uri="{C572A759-6A51-4108-AA02-DFA0A04FC94B}">
                  <ma14:wrappingTextBoxFlag xmlns="" xmlns:m="http://schemas.openxmlformats.org/officeDocument/2006/math" xmlns:ma14="http://schemas.microsoft.com/office/mac/drawingml/2011/main" xmlns:a14="http://schemas.microsoft.com/office/drawing/2010/main" val="1"/>
                </a:ext>
              </a:extLst>
            </p:spPr>
            <p:txBody>
              <a:bodyPr/>
              <a:lstStyle/>
              <a:p>
                <a:r>
                  <a:rPr lang="en-US">
                    <a:noFill/>
                  </a:rPr>
                  <a:t> </a:t>
                </a:r>
              </a:p>
            </p:txBody>
          </p:sp>
        </mc:Fallback>
      </mc:AlternateContent>
      <p:sp>
        <p:nvSpPr>
          <p:cNvPr id="1034" name="Line"/>
          <p:cNvSpPr/>
          <p:nvPr/>
        </p:nvSpPr>
        <p:spPr>
          <a:xfrm flipV="1">
            <a:off x="8240193" y="5665366"/>
            <a:ext cx="1622392" cy="3701003"/>
          </a:xfrm>
          <a:prstGeom prst="line">
            <a:avLst/>
          </a:prstGeom>
          <a:ln w="50800">
            <a:solidFill>
              <a:srgbClr val="929292"/>
            </a:solidFill>
            <a:miter lim="400000"/>
            <a:tailEnd type="triangle"/>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1035" name="Line"/>
          <p:cNvSpPr/>
          <p:nvPr/>
        </p:nvSpPr>
        <p:spPr>
          <a:xfrm flipH="1" flipV="1">
            <a:off x="12312090" y="5750871"/>
            <a:ext cx="1238449" cy="3706513"/>
          </a:xfrm>
          <a:prstGeom prst="line">
            <a:avLst/>
          </a:prstGeom>
          <a:ln w="50800">
            <a:solidFill>
              <a:srgbClr val="929292"/>
            </a:solidFill>
            <a:miter lim="400000"/>
            <a:tailEnd type="triangle"/>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1036" name="Line"/>
          <p:cNvSpPr/>
          <p:nvPr/>
        </p:nvSpPr>
        <p:spPr>
          <a:xfrm flipH="1" flipV="1">
            <a:off x="13932715" y="5669126"/>
            <a:ext cx="3566433" cy="3707913"/>
          </a:xfrm>
          <a:prstGeom prst="line">
            <a:avLst/>
          </a:prstGeom>
          <a:ln w="50800">
            <a:solidFill>
              <a:srgbClr val="929292"/>
            </a:solidFill>
            <a:miter lim="400000"/>
            <a:tailEnd type="triangle"/>
          </a:ln>
        </p:spPr>
        <p:txBody>
          <a:bodyPr lIns="0" tIns="0" rIns="0" bIns="0" anchor="ctr"/>
          <a:lstStyle/>
          <a:p>
            <a:pPr>
              <a:defRPr sz="3200" b="0">
                <a:solidFill>
                  <a:srgbClr val="FFFFFF"/>
                </a:solidFill>
                <a:latin typeface="+mn-lt"/>
                <a:ea typeface="+mn-ea"/>
                <a:cs typeface="+mn-cs"/>
                <a:sym typeface="Helvetica Neue Medium"/>
              </a:defRPr>
            </a:pPr>
            <a:endParaRPr/>
          </a:p>
        </p:txBody>
      </p:sp>
    </p:spTree>
  </p:cSld>
  <p:clrMapOvr>
    <a:masterClrMapping/>
  </p:clrMapOvr>
  <p:transition spd="med"/>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1046" name="Solve for"/>
              <p:cNvSpPr txBox="1">
                <a:spLocks noGrp="1"/>
              </p:cNvSpPr>
              <p:nvPr>
                <p:ph type="title"/>
              </p:nvPr>
            </p:nvSpPr>
            <p:spPr>
              <a:prstGeom prst="rect">
                <a:avLst/>
              </a:prstGeom>
            </p:spPr>
            <p:txBody>
              <a:bodyPr/>
              <a:lstStyle/>
              <a:p>
                <a:r>
                  <a:t>Solve for </a:t>
                </a:r>
                <a14:m>
                  <m:oMath xmlns:m="http://schemas.openxmlformats.org/officeDocument/2006/math">
                    <m:r>
                      <a:rPr sz="8450" i="1">
                        <a:solidFill>
                          <a:srgbClr val="000000"/>
                        </a:solidFill>
                        <a:latin typeface="Cambria Math" panose="02040503050406030204" pitchFamily="18" charset="0"/>
                      </a:rPr>
                      <m:t>𝑇</m:t>
                    </m:r>
                  </m:oMath>
                </a14:m>
                <a:endParaRPr/>
              </a:p>
            </p:txBody>
          </p:sp>
        </mc:Choice>
        <mc:Fallback xmlns="">
          <p:sp>
            <p:nvSpPr>
              <p:cNvPr id="1046" name="Solve for"/>
              <p:cNvSpPr txBox="1">
                <a:spLocks noGrp="1" noRot="1" noChangeAspect="1" noMove="1" noResize="1" noEditPoints="1" noAdjustHandles="1" noChangeArrowheads="1" noChangeShapeType="1" noTextEdit="1"/>
              </p:cNvSpPr>
              <p:nvPr>
                <p:ph type="title"/>
              </p:nvPr>
            </p:nvSpPr>
            <p:spPr>
              <a:prstGeom prst="rect">
                <a:avLst/>
              </a:prstGeom>
              <a:blipFill>
                <a:blip r:embed="rId3"/>
                <a:stretch>
                  <a:fillRect b="-426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48" name="Text"/>
              <p:cNvSpPr txBox="1"/>
              <p:nvPr/>
            </p:nvSpPr>
            <p:spPr>
              <a:xfrm>
                <a:off x="7039229" y="3168424"/>
                <a:ext cx="11901354" cy="939594"/>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lIns="71437" tIns="71437" rIns="71437" bIns="71437">
                <a:spAutoFit/>
              </a:bodyPr>
              <a:lstStyle>
                <a:lvl1pPr defTabSz="821531">
                  <a:defRPr sz="4200" b="0">
                    <a:latin typeface="Avenir Book"/>
                    <a:ea typeface="Avenir Book"/>
                    <a:cs typeface="Avenir Book"/>
                    <a:sym typeface="Avenir Book"/>
                  </a:defRPr>
                </a:lvl1pPr>
              </a:lstStyle>
              <a:p>
                <a:pPr/>
                <a14:m>
                  <m:oMathPara xmlns:m="http://schemas.openxmlformats.org/officeDocument/2006/math">
                    <m:oMathParaPr>
                      <m:jc m:val="center"/>
                    </m:oMathParaPr>
                    <m:oMath xmlns:m="http://schemas.openxmlformats.org/officeDocument/2006/math">
                      <m:r>
                        <a:rPr sz="4600" i="1">
                          <a:solidFill>
                            <a:srgbClr val="000000"/>
                          </a:solidFill>
                          <a:latin typeface="Cambria Math" panose="02040503050406030204" pitchFamily="18" charset="0"/>
                        </a:rPr>
                        <m:t>𝑇</m:t>
                      </m:r>
                      <m:r>
                        <a:rPr sz="4600" i="1">
                          <a:solidFill>
                            <a:srgbClr val="000000"/>
                          </a:solidFill>
                          <a:latin typeface="Cambria Math" panose="02040503050406030204" pitchFamily="18" charset="0"/>
                        </a:rPr>
                        <m:t>(</m:t>
                      </m:r>
                      <m:r>
                        <a:rPr sz="4600" i="1">
                          <a:solidFill>
                            <a:srgbClr val="000000"/>
                          </a:solidFill>
                          <a:latin typeface="Cambria Math" panose="02040503050406030204" pitchFamily="18" charset="0"/>
                        </a:rPr>
                        <m:t>𝑡</m:t>
                      </m:r>
                      <m:r>
                        <a:rPr sz="4600" i="1">
                          <a:solidFill>
                            <a:srgbClr val="000000"/>
                          </a:solidFill>
                          <a:latin typeface="Cambria Math" panose="02040503050406030204" pitchFamily="18" charset="0"/>
                        </a:rPr>
                        <m:t>+</m:t>
                      </m:r>
                      <m:r>
                        <a:rPr sz="4600" i="1">
                          <a:solidFill>
                            <a:srgbClr val="000000"/>
                          </a:solidFill>
                          <a:latin typeface="Cambria Math" panose="02040503050406030204" pitchFamily="18" charset="0"/>
                        </a:rPr>
                        <m:t>𝑑𝑡</m:t>
                      </m:r>
                      <m:r>
                        <a:rPr sz="4600" i="1">
                          <a:solidFill>
                            <a:srgbClr val="000000"/>
                          </a:solidFill>
                          <a:latin typeface="Cambria Math" panose="02040503050406030204" pitchFamily="18" charset="0"/>
                        </a:rPr>
                        <m:t>)=</m:t>
                      </m:r>
                      <m:r>
                        <a:rPr sz="4600" i="1">
                          <a:solidFill>
                            <a:srgbClr val="000000"/>
                          </a:solidFill>
                          <a:latin typeface="Cambria Math" panose="02040503050406030204" pitchFamily="18" charset="0"/>
                        </a:rPr>
                        <m:t>𝑇</m:t>
                      </m:r>
                      <m:r>
                        <a:rPr sz="4600" i="1">
                          <a:solidFill>
                            <a:srgbClr val="000000"/>
                          </a:solidFill>
                          <a:latin typeface="Cambria Math" panose="02040503050406030204" pitchFamily="18" charset="0"/>
                        </a:rPr>
                        <m:t>(</m:t>
                      </m:r>
                      <m:r>
                        <a:rPr sz="4600" i="1">
                          <a:solidFill>
                            <a:srgbClr val="000000"/>
                          </a:solidFill>
                          <a:latin typeface="Cambria Math" panose="02040503050406030204" pitchFamily="18" charset="0"/>
                        </a:rPr>
                        <m:t>𝑡</m:t>
                      </m:r>
                      <m:r>
                        <a:rPr sz="4600" i="1">
                          <a:solidFill>
                            <a:srgbClr val="000000"/>
                          </a:solidFill>
                          <a:latin typeface="Cambria Math" panose="02040503050406030204" pitchFamily="18" charset="0"/>
                        </a:rPr>
                        <m:t>)(1−</m:t>
                      </m:r>
                      <m:r>
                        <a:rPr sz="4600" i="1">
                          <a:solidFill>
                            <a:srgbClr val="000000"/>
                          </a:solidFill>
                          <a:latin typeface="Cambria Math" panose="02040503050406030204" pitchFamily="18" charset="0"/>
                        </a:rPr>
                        <m:t>𝜎</m:t>
                      </m:r>
                      <m:r>
                        <a:rPr sz="4600" i="1">
                          <a:solidFill>
                            <a:srgbClr val="000000"/>
                          </a:solidFill>
                          <a:latin typeface="Cambria Math" panose="02040503050406030204" pitchFamily="18" charset="0"/>
                        </a:rPr>
                        <m:t>(</m:t>
                      </m:r>
                      <m:r>
                        <a:rPr sz="4600" i="1">
                          <a:solidFill>
                            <a:srgbClr val="000000"/>
                          </a:solidFill>
                          <a:latin typeface="Cambria Math" panose="02040503050406030204" pitchFamily="18" charset="0"/>
                        </a:rPr>
                        <m:t>𝑡</m:t>
                      </m:r>
                      <m:r>
                        <a:rPr sz="4600" i="1">
                          <a:solidFill>
                            <a:srgbClr val="000000"/>
                          </a:solidFill>
                          <a:latin typeface="Cambria Math" panose="02040503050406030204" pitchFamily="18" charset="0"/>
                        </a:rPr>
                        <m:t>)</m:t>
                      </m:r>
                      <m:r>
                        <a:rPr sz="4600" i="1">
                          <a:solidFill>
                            <a:srgbClr val="000000"/>
                          </a:solidFill>
                          <a:latin typeface="Cambria Math" panose="02040503050406030204" pitchFamily="18" charset="0"/>
                        </a:rPr>
                        <m:t>𝑑𝑡</m:t>
                      </m:r>
                      <m:r>
                        <a:rPr sz="4600" i="1">
                          <a:solidFill>
                            <a:srgbClr val="000000"/>
                          </a:solidFill>
                          <a:latin typeface="Cambria Math" panose="02040503050406030204" pitchFamily="18" charset="0"/>
                        </a:rPr>
                        <m:t>)</m:t>
                      </m:r>
                    </m:oMath>
                  </m:oMathPara>
                </a14:m>
                <a:endParaRPr/>
              </a:p>
            </p:txBody>
          </p:sp>
        </mc:Choice>
        <mc:Fallback xmlns="">
          <p:sp>
            <p:nvSpPr>
              <p:cNvPr id="1048" name="Text"/>
              <p:cNvSpPr txBox="1">
                <a:spLocks noRot="1" noChangeAspect="1" noMove="1" noResize="1" noEditPoints="1" noAdjustHandles="1" noChangeArrowheads="1" noChangeShapeType="1" noTextEdit="1"/>
              </p:cNvSpPr>
              <p:nvPr/>
            </p:nvSpPr>
            <p:spPr>
              <a:xfrm>
                <a:off x="7039229" y="3168424"/>
                <a:ext cx="11901354" cy="939594"/>
              </a:xfrm>
              <a:prstGeom prst="rect">
                <a:avLst/>
              </a:prstGeom>
              <a:blipFill>
                <a:blip r:embed="rId4"/>
                <a:stretch>
                  <a:fillRect/>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49" name="Split up differential"/>
              <p:cNvSpPr txBox="1"/>
              <p:nvPr/>
            </p:nvSpPr>
            <p:spPr>
              <a:xfrm>
                <a:off x="646135" y="4812775"/>
                <a:ext cx="17941675" cy="939594"/>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lIns="71437" tIns="71437" rIns="71437" bIns="71437">
                <a:spAutoFit/>
              </a:bodyPr>
              <a:lstStyle/>
              <a:p>
                <a:pPr defTabSz="821531">
                  <a:defRPr sz="4200" b="0">
                    <a:latin typeface="Avenir Book"/>
                    <a:ea typeface="Avenir Book"/>
                    <a:cs typeface="Avenir Book"/>
                    <a:sym typeface="Avenir Book"/>
                  </a:defRPr>
                </a:pPr>
                <a:r>
                  <a:t>Split up differential</a:t>
                </a:r>
                <a14:m>
                  <m:oMath xmlns:m="http://schemas.openxmlformats.org/officeDocument/2006/math">
                    <m:r>
                      <a:rPr sz="4650" i="1">
                        <a:solidFill>
                          <a:srgbClr val="000000"/>
                        </a:solidFill>
                        <a:latin typeface="Cambria Math" panose="02040503050406030204" pitchFamily="18" charset="0"/>
                      </a:rPr>
                      <m:t>⇒</m:t>
                    </m:r>
                    <m:r>
                      <a:rPr sz="4650" i="1">
                        <a:solidFill>
                          <a:srgbClr val="000000"/>
                        </a:solidFill>
                        <a:latin typeface="Cambria Math" panose="02040503050406030204" pitchFamily="18" charset="0"/>
                      </a:rPr>
                      <m:t>𝑇</m:t>
                    </m:r>
                    <m:r>
                      <a:rPr sz="4650" i="1">
                        <a:solidFill>
                          <a:srgbClr val="000000"/>
                        </a:solidFill>
                        <a:latin typeface="Cambria Math" panose="02040503050406030204" pitchFamily="18" charset="0"/>
                      </a:rPr>
                      <m:t>(</m:t>
                    </m:r>
                    <m:r>
                      <a:rPr sz="4650" i="1">
                        <a:solidFill>
                          <a:srgbClr val="000000"/>
                        </a:solidFill>
                        <a:latin typeface="Cambria Math" panose="02040503050406030204" pitchFamily="18" charset="0"/>
                      </a:rPr>
                      <m:t>𝑡</m:t>
                    </m:r>
                    <m:r>
                      <a:rPr sz="4650" i="1">
                        <a:solidFill>
                          <a:srgbClr val="000000"/>
                        </a:solidFill>
                        <a:latin typeface="Cambria Math" panose="02040503050406030204" pitchFamily="18" charset="0"/>
                      </a:rPr>
                      <m:t>)+</m:t>
                    </m:r>
                    <m:sSup>
                      <m:sSupPr>
                        <m:ctrlPr>
                          <a:rPr sz="4650" i="1">
                            <a:solidFill>
                              <a:srgbClr val="000000"/>
                            </a:solidFill>
                            <a:latin typeface="Cambria Math" panose="02040503050406030204" pitchFamily="18" charset="0"/>
                          </a:rPr>
                        </m:ctrlPr>
                      </m:sSupPr>
                      <m:e>
                        <m:r>
                          <a:rPr sz="4650" i="1">
                            <a:solidFill>
                              <a:srgbClr val="000000"/>
                            </a:solidFill>
                            <a:latin typeface="Cambria Math" panose="02040503050406030204" pitchFamily="18" charset="0"/>
                          </a:rPr>
                          <m:t>𝑇</m:t>
                        </m:r>
                      </m:e>
                      <m:sup>
                        <m:r>
                          <a:rPr sz="4650" i="1">
                            <a:solidFill>
                              <a:srgbClr val="000000"/>
                            </a:solidFill>
                            <a:latin typeface="Cambria Math" panose="02040503050406030204" pitchFamily="18" charset="0"/>
                          </a:rPr>
                          <m:t>′</m:t>
                        </m:r>
                      </m:sup>
                    </m:sSup>
                    <m:r>
                      <a:rPr sz="4650" i="1">
                        <a:solidFill>
                          <a:srgbClr val="000000"/>
                        </a:solidFill>
                        <a:latin typeface="Cambria Math" panose="02040503050406030204" pitchFamily="18" charset="0"/>
                      </a:rPr>
                      <m:t>(</m:t>
                    </m:r>
                    <m:r>
                      <a:rPr sz="4650" i="1">
                        <a:solidFill>
                          <a:srgbClr val="000000"/>
                        </a:solidFill>
                        <a:latin typeface="Cambria Math" panose="02040503050406030204" pitchFamily="18" charset="0"/>
                      </a:rPr>
                      <m:t>𝑡</m:t>
                    </m:r>
                    <m:r>
                      <a:rPr sz="4650" i="1">
                        <a:solidFill>
                          <a:srgbClr val="000000"/>
                        </a:solidFill>
                        <a:latin typeface="Cambria Math" panose="02040503050406030204" pitchFamily="18" charset="0"/>
                      </a:rPr>
                      <m:t>)</m:t>
                    </m:r>
                    <m:r>
                      <a:rPr sz="4650" i="1">
                        <a:solidFill>
                          <a:srgbClr val="000000"/>
                        </a:solidFill>
                        <a:latin typeface="Cambria Math" panose="02040503050406030204" pitchFamily="18" charset="0"/>
                      </a:rPr>
                      <m:t>𝑑𝑡</m:t>
                    </m:r>
                    <m:r>
                      <a:rPr sz="4650" i="1">
                        <a:solidFill>
                          <a:srgbClr val="000000"/>
                        </a:solidFill>
                        <a:latin typeface="Cambria Math" panose="02040503050406030204" pitchFamily="18" charset="0"/>
                      </a:rPr>
                      <m:t>=</m:t>
                    </m:r>
                    <m:r>
                      <a:rPr sz="4650" i="1">
                        <a:solidFill>
                          <a:srgbClr val="000000"/>
                        </a:solidFill>
                        <a:latin typeface="Cambria Math" panose="02040503050406030204" pitchFamily="18" charset="0"/>
                      </a:rPr>
                      <m:t>𝑇</m:t>
                    </m:r>
                    <m:r>
                      <a:rPr sz="4650" i="1">
                        <a:solidFill>
                          <a:srgbClr val="000000"/>
                        </a:solidFill>
                        <a:latin typeface="Cambria Math" panose="02040503050406030204" pitchFamily="18" charset="0"/>
                      </a:rPr>
                      <m:t>(</m:t>
                    </m:r>
                    <m:r>
                      <a:rPr sz="4650" i="1">
                        <a:solidFill>
                          <a:srgbClr val="000000"/>
                        </a:solidFill>
                        <a:latin typeface="Cambria Math" panose="02040503050406030204" pitchFamily="18" charset="0"/>
                      </a:rPr>
                      <m:t>𝑡</m:t>
                    </m:r>
                    <m:r>
                      <a:rPr sz="4650" i="1">
                        <a:solidFill>
                          <a:srgbClr val="000000"/>
                        </a:solidFill>
                        <a:latin typeface="Cambria Math" panose="02040503050406030204" pitchFamily="18" charset="0"/>
                      </a:rPr>
                      <m:t>)−</m:t>
                    </m:r>
                    <m:r>
                      <a:rPr sz="4650" i="1">
                        <a:solidFill>
                          <a:srgbClr val="000000"/>
                        </a:solidFill>
                        <a:latin typeface="Cambria Math" panose="02040503050406030204" pitchFamily="18" charset="0"/>
                      </a:rPr>
                      <m:t>𝑇</m:t>
                    </m:r>
                    <m:r>
                      <a:rPr sz="4650" i="1">
                        <a:solidFill>
                          <a:srgbClr val="000000"/>
                        </a:solidFill>
                        <a:latin typeface="Cambria Math" panose="02040503050406030204" pitchFamily="18" charset="0"/>
                      </a:rPr>
                      <m:t>(</m:t>
                    </m:r>
                    <m:r>
                      <a:rPr sz="4650" i="1">
                        <a:solidFill>
                          <a:srgbClr val="000000"/>
                        </a:solidFill>
                        <a:latin typeface="Cambria Math" panose="02040503050406030204" pitchFamily="18" charset="0"/>
                      </a:rPr>
                      <m:t>𝑡</m:t>
                    </m:r>
                    <m:r>
                      <a:rPr sz="4650" i="1">
                        <a:solidFill>
                          <a:srgbClr val="000000"/>
                        </a:solidFill>
                        <a:latin typeface="Cambria Math" panose="02040503050406030204" pitchFamily="18" charset="0"/>
                      </a:rPr>
                      <m:t>)</m:t>
                    </m:r>
                    <m:r>
                      <a:rPr sz="4650" i="1">
                        <a:solidFill>
                          <a:srgbClr val="000000"/>
                        </a:solidFill>
                        <a:latin typeface="Cambria Math" panose="02040503050406030204" pitchFamily="18" charset="0"/>
                      </a:rPr>
                      <m:t>𝜎</m:t>
                    </m:r>
                    <m:r>
                      <a:rPr sz="4650" i="1">
                        <a:solidFill>
                          <a:srgbClr val="000000"/>
                        </a:solidFill>
                        <a:latin typeface="Cambria Math" panose="02040503050406030204" pitchFamily="18" charset="0"/>
                      </a:rPr>
                      <m:t>(</m:t>
                    </m:r>
                    <m:r>
                      <a:rPr sz="4650" i="1">
                        <a:solidFill>
                          <a:srgbClr val="000000"/>
                        </a:solidFill>
                        <a:latin typeface="Cambria Math" panose="02040503050406030204" pitchFamily="18" charset="0"/>
                      </a:rPr>
                      <m:t>𝑡</m:t>
                    </m:r>
                    <m:r>
                      <a:rPr sz="4650" i="1">
                        <a:solidFill>
                          <a:srgbClr val="000000"/>
                        </a:solidFill>
                        <a:latin typeface="Cambria Math" panose="02040503050406030204" pitchFamily="18" charset="0"/>
                      </a:rPr>
                      <m:t>)</m:t>
                    </m:r>
                    <m:r>
                      <a:rPr sz="4650" i="1">
                        <a:solidFill>
                          <a:srgbClr val="000000"/>
                        </a:solidFill>
                        <a:latin typeface="Cambria Math" panose="02040503050406030204" pitchFamily="18" charset="0"/>
                      </a:rPr>
                      <m:t>𝑑𝑡</m:t>
                    </m:r>
                  </m:oMath>
                </a14:m>
                <a:endParaRPr/>
              </a:p>
            </p:txBody>
          </p:sp>
        </mc:Choice>
        <mc:Fallback xmlns="">
          <p:sp>
            <p:nvSpPr>
              <p:cNvPr id="1049" name="Split up differential"/>
              <p:cNvSpPr txBox="1">
                <a:spLocks noRot="1" noChangeAspect="1" noMove="1" noResize="1" noEditPoints="1" noAdjustHandles="1" noChangeArrowheads="1" noChangeShapeType="1" noTextEdit="1"/>
              </p:cNvSpPr>
              <p:nvPr/>
            </p:nvSpPr>
            <p:spPr>
              <a:xfrm>
                <a:off x="646135" y="4812775"/>
                <a:ext cx="17941675" cy="939594"/>
              </a:xfrm>
              <a:prstGeom prst="rect">
                <a:avLst/>
              </a:prstGeom>
              <a:blipFill>
                <a:blip r:embed="rId5"/>
                <a:stretch>
                  <a:fillRect t="-4516" b="-16129"/>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50" name="Rearrange"/>
              <p:cNvSpPr txBox="1"/>
              <p:nvPr/>
            </p:nvSpPr>
            <p:spPr>
              <a:xfrm>
                <a:off x="4431438" y="6240106"/>
                <a:ext cx="11901354" cy="1490185"/>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lIns="71437" tIns="71437" rIns="71437" bIns="71437">
                <a:spAutoFit/>
              </a:bodyPr>
              <a:lstStyle/>
              <a:p>
                <a:pPr defTabSz="821531">
                  <a:defRPr sz="4200" b="0">
                    <a:latin typeface="Avenir Book"/>
                    <a:ea typeface="Avenir Book"/>
                    <a:cs typeface="Avenir Book"/>
                    <a:sym typeface="Avenir Book"/>
                  </a:defRPr>
                </a:pPr>
                <a:r>
                  <a:t>Rearrange</a:t>
                </a:r>
                <a14:m>
                  <m:oMath xmlns:m="http://schemas.openxmlformats.org/officeDocument/2006/math">
                    <m:r>
                      <a:rPr sz="4550" i="1">
                        <a:solidFill>
                          <a:srgbClr val="000000"/>
                        </a:solidFill>
                        <a:latin typeface="Cambria Math" panose="02040503050406030204" pitchFamily="18" charset="0"/>
                      </a:rPr>
                      <m:t>⇒</m:t>
                    </m:r>
                    <m:f>
                      <m:fPr>
                        <m:ctrlPr>
                          <a:rPr sz="4550" i="1">
                            <a:solidFill>
                              <a:srgbClr val="000000"/>
                            </a:solidFill>
                            <a:latin typeface="Cambria Math" panose="02040503050406030204" pitchFamily="18" charset="0"/>
                          </a:rPr>
                        </m:ctrlPr>
                      </m:fPr>
                      <m:num>
                        <m:sSup>
                          <m:sSupPr>
                            <m:ctrlPr>
                              <a:rPr sz="4550" i="1">
                                <a:solidFill>
                                  <a:srgbClr val="000000"/>
                                </a:solidFill>
                                <a:latin typeface="Cambria Math" panose="02040503050406030204" pitchFamily="18" charset="0"/>
                              </a:rPr>
                            </m:ctrlPr>
                          </m:sSupPr>
                          <m:e>
                            <m:r>
                              <a:rPr sz="4550" i="1">
                                <a:solidFill>
                                  <a:srgbClr val="000000"/>
                                </a:solidFill>
                                <a:latin typeface="Cambria Math" panose="02040503050406030204" pitchFamily="18" charset="0"/>
                              </a:rPr>
                              <m:t>𝑇</m:t>
                            </m:r>
                          </m:e>
                          <m:sup>
                            <m:r>
                              <a:rPr sz="4550" i="1">
                                <a:solidFill>
                                  <a:srgbClr val="000000"/>
                                </a:solidFill>
                                <a:latin typeface="Cambria Math" panose="02040503050406030204" pitchFamily="18" charset="0"/>
                              </a:rPr>
                              <m:t>′</m:t>
                            </m:r>
                          </m:sup>
                        </m:sSup>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𝑡</m:t>
                        </m:r>
                        <m:r>
                          <a:rPr sz="4550" i="1">
                            <a:solidFill>
                              <a:srgbClr val="000000"/>
                            </a:solidFill>
                            <a:latin typeface="Cambria Math" panose="02040503050406030204" pitchFamily="18" charset="0"/>
                          </a:rPr>
                          <m:t>)</m:t>
                        </m:r>
                      </m:num>
                      <m:den>
                        <m:r>
                          <a:rPr sz="4550" i="1">
                            <a:solidFill>
                              <a:srgbClr val="000000"/>
                            </a:solidFill>
                            <a:latin typeface="Cambria Math" panose="02040503050406030204" pitchFamily="18" charset="0"/>
                          </a:rPr>
                          <m:t>𝑇</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𝑡</m:t>
                        </m:r>
                        <m:r>
                          <a:rPr sz="4550" i="1">
                            <a:solidFill>
                              <a:srgbClr val="000000"/>
                            </a:solidFill>
                            <a:latin typeface="Cambria Math" panose="02040503050406030204" pitchFamily="18" charset="0"/>
                          </a:rPr>
                          <m:t>)</m:t>
                        </m:r>
                      </m:den>
                    </m:f>
                    <m:r>
                      <a:rPr sz="4550" i="1">
                        <a:solidFill>
                          <a:srgbClr val="000000"/>
                        </a:solidFill>
                        <a:latin typeface="Cambria Math" panose="02040503050406030204" pitchFamily="18" charset="0"/>
                      </a:rPr>
                      <m:t>𝑑𝑡</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𝜎</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𝑡</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𝑑𝑡</m:t>
                    </m:r>
                  </m:oMath>
                </a14:m>
                <a:r>
                  <a:t> </a:t>
                </a:r>
              </a:p>
            </p:txBody>
          </p:sp>
        </mc:Choice>
        <mc:Fallback xmlns="">
          <p:sp>
            <p:nvSpPr>
              <p:cNvPr id="1050" name="Rearrange"/>
              <p:cNvSpPr txBox="1">
                <a:spLocks noRot="1" noChangeAspect="1" noMove="1" noResize="1" noEditPoints="1" noAdjustHandles="1" noChangeArrowheads="1" noChangeShapeType="1" noTextEdit="1"/>
              </p:cNvSpPr>
              <p:nvPr/>
            </p:nvSpPr>
            <p:spPr>
              <a:xfrm>
                <a:off x="4431438" y="6240106"/>
                <a:ext cx="11901354" cy="1490185"/>
              </a:xfrm>
              <a:prstGeom prst="rect">
                <a:avLst/>
              </a:prstGeom>
              <a:blipFill>
                <a:blip r:embed="rId6"/>
                <a:stretch>
                  <a:fillRect/>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51" name="Integrate"/>
              <p:cNvSpPr txBox="1"/>
              <p:nvPr/>
            </p:nvSpPr>
            <p:spPr>
              <a:xfrm>
                <a:off x="4880746" y="7815746"/>
                <a:ext cx="11901355" cy="1735830"/>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lIns="71437" tIns="71437" rIns="71437" bIns="71437">
                <a:spAutoFit/>
              </a:bodyPr>
              <a:lstStyle/>
              <a:p>
                <a:pPr defTabSz="821531">
                  <a:defRPr sz="4200" b="0">
                    <a:latin typeface="Avenir Book"/>
                    <a:ea typeface="Avenir Book"/>
                    <a:cs typeface="Avenir Book"/>
                    <a:sym typeface="Avenir Book"/>
                  </a:defRPr>
                </a:pPr>
                <a:r>
                  <a:t>Integrate</a:t>
                </a:r>
                <a14:m>
                  <m:oMath xmlns:m="http://schemas.openxmlformats.org/officeDocument/2006/math">
                    <m:r>
                      <a:rPr sz="4550" i="1">
                        <a:solidFill>
                          <a:srgbClr val="000000"/>
                        </a:solidFill>
                        <a:latin typeface="Cambria Math" panose="02040503050406030204" pitchFamily="18" charset="0"/>
                      </a:rPr>
                      <m:t>⇒</m:t>
                    </m:r>
                    <m:r>
                      <m:rPr>
                        <m:sty m:val="p"/>
                      </m:rPr>
                      <a:rPr sz="4550" i="1">
                        <a:solidFill>
                          <a:srgbClr val="000000"/>
                        </a:solidFill>
                        <a:latin typeface="Cambria Math" panose="02040503050406030204" pitchFamily="18" charset="0"/>
                      </a:rPr>
                      <m:t>log</m:t>
                    </m:r>
                    <m:r>
                      <a:rPr sz="4550" i="1">
                        <a:solidFill>
                          <a:srgbClr val="000000"/>
                        </a:solidFill>
                        <a:latin typeface="Cambria Math" panose="02040503050406030204" pitchFamily="18" charset="0"/>
                      </a:rPr>
                      <m:t>𝑇</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𝑡</m:t>
                    </m:r>
                    <m:r>
                      <a:rPr sz="4550" i="1">
                        <a:solidFill>
                          <a:srgbClr val="000000"/>
                        </a:solidFill>
                        <a:latin typeface="Cambria Math" panose="02040503050406030204" pitchFamily="18" charset="0"/>
                      </a:rPr>
                      <m:t>)=−</m:t>
                    </m:r>
                    <m:sSubSup>
                      <m:sSubSupPr>
                        <m:ctrlPr>
                          <a:rPr sz="4550" i="1">
                            <a:solidFill>
                              <a:srgbClr val="000000"/>
                            </a:solidFill>
                            <a:latin typeface="Cambria Math" panose="02040503050406030204" pitchFamily="18" charset="0"/>
                          </a:rPr>
                        </m:ctrlPr>
                      </m:sSubSupPr>
                      <m:e>
                        <m:r>
                          <a:rPr sz="4550" i="1">
                            <a:solidFill>
                              <a:srgbClr val="000000"/>
                            </a:solidFill>
                            <a:latin typeface="Cambria Math" panose="02040503050406030204" pitchFamily="18" charset="0"/>
                          </a:rPr>
                          <m:t>∫</m:t>
                        </m:r>
                      </m:e>
                      <m:sub>
                        <m:sSub>
                          <m:sSubPr>
                            <m:ctrlPr>
                              <a:rPr sz="4550" i="1">
                                <a:solidFill>
                                  <a:srgbClr val="000000"/>
                                </a:solidFill>
                                <a:latin typeface="Cambria Math" panose="02040503050406030204" pitchFamily="18" charset="0"/>
                              </a:rPr>
                            </m:ctrlPr>
                          </m:sSubPr>
                          <m:e>
                            <m:r>
                              <a:rPr sz="4550" i="1">
                                <a:solidFill>
                                  <a:srgbClr val="000000"/>
                                </a:solidFill>
                                <a:latin typeface="Cambria Math" panose="02040503050406030204" pitchFamily="18" charset="0"/>
                              </a:rPr>
                              <m:t>𝑡</m:t>
                            </m:r>
                          </m:e>
                          <m:sub>
                            <m:r>
                              <a:rPr sz="4550" i="1">
                                <a:solidFill>
                                  <a:srgbClr val="000000"/>
                                </a:solidFill>
                                <a:latin typeface="Cambria Math" panose="02040503050406030204" pitchFamily="18" charset="0"/>
                              </a:rPr>
                              <m:t>0</m:t>
                            </m:r>
                          </m:sub>
                        </m:sSub>
                      </m:sub>
                      <m:sup>
                        <m:r>
                          <a:rPr sz="4550" i="1">
                            <a:solidFill>
                              <a:srgbClr val="000000"/>
                            </a:solidFill>
                            <a:latin typeface="Cambria Math" panose="02040503050406030204" pitchFamily="18" charset="0"/>
                          </a:rPr>
                          <m:t>𝑡</m:t>
                        </m:r>
                      </m:sup>
                    </m:sSubSup>
                    <m:r>
                      <a:rPr sz="4550" i="1">
                        <a:solidFill>
                          <a:srgbClr val="000000"/>
                        </a:solidFill>
                        <a:latin typeface="Cambria Math" panose="02040503050406030204" pitchFamily="18" charset="0"/>
                      </a:rPr>
                      <m:t>𝜎</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𝑠</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𝑑𝑠</m:t>
                    </m:r>
                  </m:oMath>
                </a14:m>
                <a:r>
                  <a:t> </a:t>
                </a:r>
              </a:p>
            </p:txBody>
          </p:sp>
        </mc:Choice>
        <mc:Fallback xmlns="">
          <p:sp>
            <p:nvSpPr>
              <p:cNvPr id="1051" name="Integrate"/>
              <p:cNvSpPr txBox="1">
                <a:spLocks noRot="1" noChangeAspect="1" noMove="1" noResize="1" noEditPoints="1" noAdjustHandles="1" noChangeArrowheads="1" noChangeShapeType="1" noTextEdit="1"/>
              </p:cNvSpPr>
              <p:nvPr/>
            </p:nvSpPr>
            <p:spPr>
              <a:xfrm>
                <a:off x="4880746" y="7815746"/>
                <a:ext cx="11901355" cy="1735830"/>
              </a:xfrm>
              <a:prstGeom prst="rect">
                <a:avLst/>
              </a:prstGeom>
              <a:blipFill>
                <a:blip r:embed="rId7"/>
                <a:stretch>
                  <a:fillRect/>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a:noFill/>
                  </a:rPr>
                  <a:t> </a:t>
                </a:r>
              </a:p>
            </p:txBody>
          </p:sp>
        </mc:Fallback>
      </mc:AlternateContent>
      <p:sp>
        <p:nvSpPr>
          <p:cNvPr id="1052" name="Rectangle"/>
          <p:cNvSpPr/>
          <p:nvPr/>
        </p:nvSpPr>
        <p:spPr>
          <a:xfrm>
            <a:off x="1375169" y="1777771"/>
            <a:ext cx="925910" cy="5556947"/>
          </a:xfrm>
          <a:prstGeom prst="rect">
            <a:avLst/>
          </a:prstGeom>
          <a:solidFill>
            <a:srgbClr val="FFFFFF">
              <a:alpha val="50000"/>
            </a:srgbClr>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mc:AlternateContent xmlns:mc="http://schemas.openxmlformats.org/markup-compatibility/2006" xmlns:a14="http://schemas.microsoft.com/office/drawing/2010/main">
        <mc:Choice Requires="a14">
          <p:sp>
            <p:nvSpPr>
              <p:cNvPr id="1053" name="Exponentiate"/>
              <p:cNvSpPr txBox="1"/>
              <p:nvPr/>
            </p:nvSpPr>
            <p:spPr>
              <a:xfrm>
                <a:off x="5707576" y="9564514"/>
                <a:ext cx="11901354" cy="1936371"/>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lIns="71437" tIns="71437" rIns="71437" bIns="71437">
                <a:spAutoFit/>
              </a:bodyPr>
              <a:lstStyle/>
              <a:p>
                <a:pPr defTabSz="821531">
                  <a:defRPr sz="4200" b="0">
                    <a:latin typeface="Avenir Book"/>
                    <a:ea typeface="Avenir Book"/>
                    <a:cs typeface="Avenir Book"/>
                    <a:sym typeface="Avenir Book"/>
                  </a:defRPr>
                </a:pPr>
                <a:r>
                  <a:t>Exponentiate</a:t>
                </a:r>
                <a14:m>
                  <m:oMath xmlns:m="http://schemas.openxmlformats.org/officeDocument/2006/math">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𝑇</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𝑡</m:t>
                    </m:r>
                    <m:r>
                      <a:rPr sz="4550" i="1">
                        <a:solidFill>
                          <a:srgbClr val="000000"/>
                        </a:solidFill>
                        <a:latin typeface="Cambria Math" panose="02040503050406030204" pitchFamily="18" charset="0"/>
                      </a:rPr>
                      <m:t>)=</m:t>
                    </m:r>
                    <m:r>
                      <m:rPr>
                        <m:sty m:val="p"/>
                      </m:rPr>
                      <a:rPr sz="4550" i="1">
                        <a:solidFill>
                          <a:srgbClr val="000000"/>
                        </a:solidFill>
                        <a:latin typeface="Cambria Math" panose="02040503050406030204" pitchFamily="18" charset="0"/>
                      </a:rPr>
                      <m:t>exp</m:t>
                    </m:r>
                    <m:d>
                      <m:dPr>
                        <m:ctrlPr>
                          <a:rPr sz="4550" i="1">
                            <a:solidFill>
                              <a:srgbClr val="000000"/>
                            </a:solidFill>
                            <a:latin typeface="Cambria Math" panose="02040503050406030204" pitchFamily="18" charset="0"/>
                          </a:rPr>
                        </m:ctrlPr>
                      </m:dPr>
                      <m:e>
                        <m:r>
                          <a:rPr sz="4550" i="1">
                            <a:solidFill>
                              <a:srgbClr val="000000"/>
                            </a:solidFill>
                            <a:latin typeface="Cambria Math" panose="02040503050406030204" pitchFamily="18" charset="0"/>
                          </a:rPr>
                          <m:t>−</m:t>
                        </m:r>
                        <m:sSubSup>
                          <m:sSubSupPr>
                            <m:ctrlPr>
                              <a:rPr sz="4550" i="1">
                                <a:solidFill>
                                  <a:srgbClr val="000000"/>
                                </a:solidFill>
                                <a:latin typeface="Cambria Math" panose="02040503050406030204" pitchFamily="18" charset="0"/>
                              </a:rPr>
                            </m:ctrlPr>
                          </m:sSubSupPr>
                          <m:e>
                            <m:r>
                              <a:rPr sz="4550" i="1">
                                <a:solidFill>
                                  <a:srgbClr val="000000"/>
                                </a:solidFill>
                                <a:latin typeface="Cambria Math" panose="02040503050406030204" pitchFamily="18" charset="0"/>
                              </a:rPr>
                              <m:t>∫</m:t>
                            </m:r>
                          </m:e>
                          <m:sub>
                            <m:sSub>
                              <m:sSubPr>
                                <m:ctrlPr>
                                  <a:rPr sz="4550" i="1">
                                    <a:solidFill>
                                      <a:srgbClr val="000000"/>
                                    </a:solidFill>
                                    <a:latin typeface="Cambria Math" panose="02040503050406030204" pitchFamily="18" charset="0"/>
                                  </a:rPr>
                                </m:ctrlPr>
                              </m:sSubPr>
                              <m:e>
                                <m:r>
                                  <a:rPr sz="4550" i="1">
                                    <a:solidFill>
                                      <a:srgbClr val="000000"/>
                                    </a:solidFill>
                                    <a:latin typeface="Cambria Math" panose="02040503050406030204" pitchFamily="18" charset="0"/>
                                  </a:rPr>
                                  <m:t>𝑡</m:t>
                                </m:r>
                              </m:e>
                              <m:sub>
                                <m:r>
                                  <a:rPr sz="4550" i="1">
                                    <a:solidFill>
                                      <a:srgbClr val="000000"/>
                                    </a:solidFill>
                                    <a:latin typeface="Cambria Math" panose="02040503050406030204" pitchFamily="18" charset="0"/>
                                  </a:rPr>
                                  <m:t>0</m:t>
                                </m:r>
                              </m:sub>
                            </m:sSub>
                          </m:sub>
                          <m:sup>
                            <m:r>
                              <a:rPr sz="4550" i="1">
                                <a:solidFill>
                                  <a:srgbClr val="000000"/>
                                </a:solidFill>
                                <a:latin typeface="Cambria Math" panose="02040503050406030204" pitchFamily="18" charset="0"/>
                              </a:rPr>
                              <m:t>𝑡</m:t>
                            </m:r>
                          </m:sup>
                        </m:sSubSup>
                        <m:r>
                          <a:rPr sz="4550" i="1">
                            <a:solidFill>
                              <a:srgbClr val="000000"/>
                            </a:solidFill>
                            <a:latin typeface="Cambria Math" panose="02040503050406030204" pitchFamily="18" charset="0"/>
                          </a:rPr>
                          <m:t>𝜎</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𝑠</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𝑑𝑠</m:t>
                        </m:r>
                      </m:e>
                    </m:d>
                  </m:oMath>
                </a14:m>
                <a:r>
                  <a:t> </a:t>
                </a:r>
              </a:p>
            </p:txBody>
          </p:sp>
        </mc:Choice>
        <mc:Fallback xmlns="">
          <p:sp>
            <p:nvSpPr>
              <p:cNvPr id="1053" name="Exponentiate"/>
              <p:cNvSpPr txBox="1">
                <a:spLocks noRot="1" noChangeAspect="1" noMove="1" noResize="1" noEditPoints="1" noAdjustHandles="1" noChangeArrowheads="1" noChangeShapeType="1" noTextEdit="1"/>
              </p:cNvSpPr>
              <p:nvPr/>
            </p:nvSpPr>
            <p:spPr>
              <a:xfrm>
                <a:off x="5707576" y="9564514"/>
                <a:ext cx="11901354" cy="1936371"/>
              </a:xfrm>
              <a:prstGeom prst="rect">
                <a:avLst/>
              </a:prstGeom>
              <a:blipFill>
                <a:blip r:embed="rId8"/>
                <a:stretch>
                  <a:fillRect/>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a:noFill/>
                  </a:rPr>
                  <a:t> </a:t>
                </a:r>
              </a:p>
            </p:txBody>
          </p:sp>
        </mc:Fallback>
      </mc:AlternateContent>
      <p:sp>
        <p:nvSpPr>
          <p:cNvPr id="1054" name="Rectangle"/>
          <p:cNvSpPr/>
          <p:nvPr/>
        </p:nvSpPr>
        <p:spPr>
          <a:xfrm>
            <a:off x="1375169" y="4888842"/>
            <a:ext cx="17343395" cy="7125231"/>
          </a:xfrm>
          <a:prstGeom prst="rect">
            <a:avLst/>
          </a:prstGeom>
          <a:solidFill>
            <a:srgbClr val="FFFFFF"/>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Tree>
  </p:cSld>
  <p:clrMapOvr>
    <a:masterClrMapping/>
  </p:clrMapOvr>
  <p:transition spd="med"/>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1059" name="Text"/>
              <p:cNvSpPr txBox="1"/>
              <p:nvPr/>
            </p:nvSpPr>
            <p:spPr>
              <a:xfrm>
                <a:off x="7039229" y="3168424"/>
                <a:ext cx="11901354" cy="939594"/>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lIns="71437" tIns="71437" rIns="71437" bIns="71437">
                <a:spAutoFit/>
              </a:bodyPr>
              <a:lstStyle>
                <a:lvl1pPr defTabSz="821531">
                  <a:defRPr sz="4200" b="0">
                    <a:latin typeface="Avenir Book"/>
                    <a:ea typeface="Avenir Book"/>
                    <a:cs typeface="Avenir Book"/>
                    <a:sym typeface="Avenir Book"/>
                  </a:defRPr>
                </a:lvl1pPr>
              </a:lstStyle>
              <a:p>
                <a:pPr/>
                <a14:m>
                  <m:oMathPara xmlns:m="http://schemas.openxmlformats.org/officeDocument/2006/math">
                    <m:oMathParaPr>
                      <m:jc m:val="center"/>
                    </m:oMathParaPr>
                    <m:oMath xmlns:m="http://schemas.openxmlformats.org/officeDocument/2006/math">
                      <m:r>
                        <a:rPr sz="4600" i="1">
                          <a:solidFill>
                            <a:srgbClr val="000000"/>
                          </a:solidFill>
                          <a:latin typeface="Cambria Math" panose="02040503050406030204" pitchFamily="18" charset="0"/>
                        </a:rPr>
                        <m:t>𝑇</m:t>
                      </m:r>
                      <m:r>
                        <a:rPr sz="4600" i="1">
                          <a:solidFill>
                            <a:srgbClr val="000000"/>
                          </a:solidFill>
                          <a:latin typeface="Cambria Math" panose="02040503050406030204" pitchFamily="18" charset="0"/>
                        </a:rPr>
                        <m:t>(</m:t>
                      </m:r>
                      <m:r>
                        <a:rPr sz="4600" i="1">
                          <a:solidFill>
                            <a:srgbClr val="000000"/>
                          </a:solidFill>
                          <a:latin typeface="Cambria Math" panose="02040503050406030204" pitchFamily="18" charset="0"/>
                        </a:rPr>
                        <m:t>𝑡</m:t>
                      </m:r>
                      <m:r>
                        <a:rPr sz="4600" i="1">
                          <a:solidFill>
                            <a:srgbClr val="000000"/>
                          </a:solidFill>
                          <a:latin typeface="Cambria Math" panose="02040503050406030204" pitchFamily="18" charset="0"/>
                        </a:rPr>
                        <m:t>+</m:t>
                      </m:r>
                      <m:r>
                        <a:rPr sz="4600" i="1">
                          <a:solidFill>
                            <a:srgbClr val="000000"/>
                          </a:solidFill>
                          <a:latin typeface="Cambria Math" panose="02040503050406030204" pitchFamily="18" charset="0"/>
                        </a:rPr>
                        <m:t>𝑑𝑡</m:t>
                      </m:r>
                      <m:r>
                        <a:rPr sz="4600" i="1">
                          <a:solidFill>
                            <a:srgbClr val="000000"/>
                          </a:solidFill>
                          <a:latin typeface="Cambria Math" panose="02040503050406030204" pitchFamily="18" charset="0"/>
                        </a:rPr>
                        <m:t>)=</m:t>
                      </m:r>
                      <m:r>
                        <a:rPr sz="4600" i="1">
                          <a:solidFill>
                            <a:srgbClr val="000000"/>
                          </a:solidFill>
                          <a:latin typeface="Cambria Math" panose="02040503050406030204" pitchFamily="18" charset="0"/>
                        </a:rPr>
                        <m:t>𝑇</m:t>
                      </m:r>
                      <m:r>
                        <a:rPr sz="4600" i="1">
                          <a:solidFill>
                            <a:srgbClr val="000000"/>
                          </a:solidFill>
                          <a:latin typeface="Cambria Math" panose="02040503050406030204" pitchFamily="18" charset="0"/>
                        </a:rPr>
                        <m:t>(</m:t>
                      </m:r>
                      <m:r>
                        <a:rPr sz="4600" i="1">
                          <a:solidFill>
                            <a:srgbClr val="000000"/>
                          </a:solidFill>
                          <a:latin typeface="Cambria Math" panose="02040503050406030204" pitchFamily="18" charset="0"/>
                        </a:rPr>
                        <m:t>𝑡</m:t>
                      </m:r>
                      <m:r>
                        <a:rPr sz="4600" i="1">
                          <a:solidFill>
                            <a:srgbClr val="000000"/>
                          </a:solidFill>
                          <a:latin typeface="Cambria Math" panose="02040503050406030204" pitchFamily="18" charset="0"/>
                        </a:rPr>
                        <m:t>)(1−</m:t>
                      </m:r>
                      <m:r>
                        <a:rPr sz="4600" i="1">
                          <a:solidFill>
                            <a:srgbClr val="000000"/>
                          </a:solidFill>
                          <a:latin typeface="Cambria Math" panose="02040503050406030204" pitchFamily="18" charset="0"/>
                        </a:rPr>
                        <m:t>𝜎</m:t>
                      </m:r>
                      <m:r>
                        <a:rPr sz="4600" i="1">
                          <a:solidFill>
                            <a:srgbClr val="000000"/>
                          </a:solidFill>
                          <a:latin typeface="Cambria Math" panose="02040503050406030204" pitchFamily="18" charset="0"/>
                        </a:rPr>
                        <m:t>(</m:t>
                      </m:r>
                      <m:r>
                        <a:rPr sz="4600" i="1">
                          <a:solidFill>
                            <a:srgbClr val="000000"/>
                          </a:solidFill>
                          <a:latin typeface="Cambria Math" panose="02040503050406030204" pitchFamily="18" charset="0"/>
                        </a:rPr>
                        <m:t>𝑡</m:t>
                      </m:r>
                      <m:r>
                        <a:rPr sz="4600" i="1">
                          <a:solidFill>
                            <a:srgbClr val="000000"/>
                          </a:solidFill>
                          <a:latin typeface="Cambria Math" panose="02040503050406030204" pitchFamily="18" charset="0"/>
                        </a:rPr>
                        <m:t>)</m:t>
                      </m:r>
                      <m:r>
                        <a:rPr sz="4600" i="1">
                          <a:solidFill>
                            <a:srgbClr val="000000"/>
                          </a:solidFill>
                          <a:latin typeface="Cambria Math" panose="02040503050406030204" pitchFamily="18" charset="0"/>
                        </a:rPr>
                        <m:t>𝑑𝑡</m:t>
                      </m:r>
                      <m:r>
                        <a:rPr sz="4600" i="1">
                          <a:solidFill>
                            <a:srgbClr val="000000"/>
                          </a:solidFill>
                          <a:latin typeface="Cambria Math" panose="02040503050406030204" pitchFamily="18" charset="0"/>
                        </a:rPr>
                        <m:t>)</m:t>
                      </m:r>
                    </m:oMath>
                  </m:oMathPara>
                </a14:m>
                <a:endParaRPr/>
              </a:p>
            </p:txBody>
          </p:sp>
        </mc:Choice>
        <mc:Fallback xmlns="">
          <p:sp>
            <p:nvSpPr>
              <p:cNvPr id="1059" name="Text"/>
              <p:cNvSpPr txBox="1">
                <a:spLocks noRot="1" noChangeAspect="1" noMove="1" noResize="1" noEditPoints="1" noAdjustHandles="1" noChangeArrowheads="1" noChangeShapeType="1" noTextEdit="1"/>
              </p:cNvSpPr>
              <p:nvPr/>
            </p:nvSpPr>
            <p:spPr>
              <a:xfrm>
                <a:off x="7039229" y="3168424"/>
                <a:ext cx="11901354" cy="939594"/>
              </a:xfrm>
              <a:prstGeom prst="rect">
                <a:avLst/>
              </a:prstGeom>
              <a:blipFill>
                <a:blip r:embed="rId2"/>
                <a:stretch>
                  <a:fillRect/>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60" name="Rearrange"/>
              <p:cNvSpPr txBox="1"/>
              <p:nvPr/>
            </p:nvSpPr>
            <p:spPr>
              <a:xfrm>
                <a:off x="4431438" y="6240106"/>
                <a:ext cx="11901354" cy="1490185"/>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lIns="71437" tIns="71437" rIns="71437" bIns="71437">
                <a:spAutoFit/>
              </a:bodyPr>
              <a:lstStyle/>
              <a:p>
                <a:pPr defTabSz="821531">
                  <a:defRPr sz="4200" b="0">
                    <a:latin typeface="Avenir Book"/>
                    <a:ea typeface="Avenir Book"/>
                    <a:cs typeface="Avenir Book"/>
                    <a:sym typeface="Avenir Book"/>
                  </a:defRPr>
                </a:pPr>
                <a:r>
                  <a:t>Rearrange</a:t>
                </a:r>
                <a14:m>
                  <m:oMath xmlns:m="http://schemas.openxmlformats.org/officeDocument/2006/math">
                    <m:r>
                      <a:rPr sz="4550" i="1">
                        <a:solidFill>
                          <a:srgbClr val="000000"/>
                        </a:solidFill>
                        <a:latin typeface="Cambria Math" panose="02040503050406030204" pitchFamily="18" charset="0"/>
                      </a:rPr>
                      <m:t>⇒</m:t>
                    </m:r>
                    <m:f>
                      <m:fPr>
                        <m:ctrlPr>
                          <a:rPr sz="4550" i="1">
                            <a:solidFill>
                              <a:srgbClr val="000000"/>
                            </a:solidFill>
                            <a:latin typeface="Cambria Math" panose="02040503050406030204" pitchFamily="18" charset="0"/>
                          </a:rPr>
                        </m:ctrlPr>
                      </m:fPr>
                      <m:num>
                        <m:sSup>
                          <m:sSupPr>
                            <m:ctrlPr>
                              <a:rPr sz="4550" i="1">
                                <a:solidFill>
                                  <a:srgbClr val="000000"/>
                                </a:solidFill>
                                <a:latin typeface="Cambria Math" panose="02040503050406030204" pitchFamily="18" charset="0"/>
                              </a:rPr>
                            </m:ctrlPr>
                          </m:sSupPr>
                          <m:e>
                            <m:r>
                              <a:rPr sz="4550" i="1">
                                <a:solidFill>
                                  <a:srgbClr val="000000"/>
                                </a:solidFill>
                                <a:latin typeface="Cambria Math" panose="02040503050406030204" pitchFamily="18" charset="0"/>
                              </a:rPr>
                              <m:t>𝑇</m:t>
                            </m:r>
                          </m:e>
                          <m:sup>
                            <m:r>
                              <a:rPr sz="4550" i="1">
                                <a:solidFill>
                                  <a:srgbClr val="000000"/>
                                </a:solidFill>
                                <a:latin typeface="Cambria Math" panose="02040503050406030204" pitchFamily="18" charset="0"/>
                              </a:rPr>
                              <m:t>′</m:t>
                            </m:r>
                          </m:sup>
                        </m:sSup>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𝑡</m:t>
                        </m:r>
                        <m:r>
                          <a:rPr sz="4550" i="1">
                            <a:solidFill>
                              <a:srgbClr val="000000"/>
                            </a:solidFill>
                            <a:latin typeface="Cambria Math" panose="02040503050406030204" pitchFamily="18" charset="0"/>
                          </a:rPr>
                          <m:t>)</m:t>
                        </m:r>
                      </m:num>
                      <m:den>
                        <m:r>
                          <a:rPr sz="4550" i="1">
                            <a:solidFill>
                              <a:srgbClr val="000000"/>
                            </a:solidFill>
                            <a:latin typeface="Cambria Math" panose="02040503050406030204" pitchFamily="18" charset="0"/>
                          </a:rPr>
                          <m:t>𝑇</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𝑡</m:t>
                        </m:r>
                        <m:r>
                          <a:rPr sz="4550" i="1">
                            <a:solidFill>
                              <a:srgbClr val="000000"/>
                            </a:solidFill>
                            <a:latin typeface="Cambria Math" panose="02040503050406030204" pitchFamily="18" charset="0"/>
                          </a:rPr>
                          <m:t>)</m:t>
                        </m:r>
                      </m:den>
                    </m:f>
                    <m:r>
                      <a:rPr sz="4550" i="1">
                        <a:solidFill>
                          <a:srgbClr val="000000"/>
                        </a:solidFill>
                        <a:latin typeface="Cambria Math" panose="02040503050406030204" pitchFamily="18" charset="0"/>
                      </a:rPr>
                      <m:t>𝑑𝑡</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𝜎</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𝑡</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𝑑𝑡</m:t>
                    </m:r>
                  </m:oMath>
                </a14:m>
                <a:r>
                  <a:t> </a:t>
                </a:r>
              </a:p>
            </p:txBody>
          </p:sp>
        </mc:Choice>
        <mc:Fallback xmlns="">
          <p:sp>
            <p:nvSpPr>
              <p:cNvPr id="1060" name="Rearrange"/>
              <p:cNvSpPr txBox="1">
                <a:spLocks noRot="1" noChangeAspect="1" noMove="1" noResize="1" noEditPoints="1" noAdjustHandles="1" noChangeArrowheads="1" noChangeShapeType="1" noTextEdit="1"/>
              </p:cNvSpPr>
              <p:nvPr/>
            </p:nvSpPr>
            <p:spPr>
              <a:xfrm>
                <a:off x="4431438" y="6240106"/>
                <a:ext cx="11901354" cy="1490185"/>
              </a:xfrm>
              <a:prstGeom prst="rect">
                <a:avLst/>
              </a:prstGeom>
              <a:blipFill>
                <a:blip r:embed="rId3"/>
                <a:stretch>
                  <a:fillRect/>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61" name="Integrate"/>
              <p:cNvSpPr txBox="1"/>
              <p:nvPr/>
            </p:nvSpPr>
            <p:spPr>
              <a:xfrm>
                <a:off x="4880746" y="7815746"/>
                <a:ext cx="11901355" cy="1735830"/>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lIns="71437" tIns="71437" rIns="71437" bIns="71437">
                <a:spAutoFit/>
              </a:bodyPr>
              <a:lstStyle/>
              <a:p>
                <a:pPr defTabSz="821531">
                  <a:defRPr sz="4200" b="0">
                    <a:latin typeface="Avenir Book"/>
                    <a:ea typeface="Avenir Book"/>
                    <a:cs typeface="Avenir Book"/>
                    <a:sym typeface="Avenir Book"/>
                  </a:defRPr>
                </a:pPr>
                <a:r>
                  <a:t>Integrate</a:t>
                </a:r>
                <a14:m>
                  <m:oMath xmlns:m="http://schemas.openxmlformats.org/officeDocument/2006/math">
                    <m:r>
                      <a:rPr sz="4550" i="1">
                        <a:solidFill>
                          <a:srgbClr val="000000"/>
                        </a:solidFill>
                        <a:latin typeface="Cambria Math" panose="02040503050406030204" pitchFamily="18" charset="0"/>
                      </a:rPr>
                      <m:t>⇒</m:t>
                    </m:r>
                    <m:r>
                      <m:rPr>
                        <m:sty m:val="p"/>
                      </m:rPr>
                      <a:rPr sz="4550" i="1">
                        <a:solidFill>
                          <a:srgbClr val="000000"/>
                        </a:solidFill>
                        <a:latin typeface="Cambria Math" panose="02040503050406030204" pitchFamily="18" charset="0"/>
                      </a:rPr>
                      <m:t>log</m:t>
                    </m:r>
                    <m:r>
                      <a:rPr sz="4550" i="1">
                        <a:solidFill>
                          <a:srgbClr val="000000"/>
                        </a:solidFill>
                        <a:latin typeface="Cambria Math" panose="02040503050406030204" pitchFamily="18" charset="0"/>
                      </a:rPr>
                      <m:t>𝑇</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𝑡</m:t>
                    </m:r>
                    <m:r>
                      <a:rPr sz="4550" i="1">
                        <a:solidFill>
                          <a:srgbClr val="000000"/>
                        </a:solidFill>
                        <a:latin typeface="Cambria Math" panose="02040503050406030204" pitchFamily="18" charset="0"/>
                      </a:rPr>
                      <m:t>)=−</m:t>
                    </m:r>
                    <m:sSubSup>
                      <m:sSubSupPr>
                        <m:ctrlPr>
                          <a:rPr sz="4550" i="1">
                            <a:solidFill>
                              <a:srgbClr val="000000"/>
                            </a:solidFill>
                            <a:latin typeface="Cambria Math" panose="02040503050406030204" pitchFamily="18" charset="0"/>
                          </a:rPr>
                        </m:ctrlPr>
                      </m:sSubSupPr>
                      <m:e>
                        <m:r>
                          <a:rPr sz="4550" i="1">
                            <a:solidFill>
                              <a:srgbClr val="000000"/>
                            </a:solidFill>
                            <a:latin typeface="Cambria Math" panose="02040503050406030204" pitchFamily="18" charset="0"/>
                          </a:rPr>
                          <m:t>∫</m:t>
                        </m:r>
                      </m:e>
                      <m:sub>
                        <m:sSub>
                          <m:sSubPr>
                            <m:ctrlPr>
                              <a:rPr sz="4550" i="1">
                                <a:solidFill>
                                  <a:srgbClr val="000000"/>
                                </a:solidFill>
                                <a:latin typeface="Cambria Math" panose="02040503050406030204" pitchFamily="18" charset="0"/>
                              </a:rPr>
                            </m:ctrlPr>
                          </m:sSubPr>
                          <m:e>
                            <m:r>
                              <a:rPr sz="4550" i="1">
                                <a:solidFill>
                                  <a:srgbClr val="000000"/>
                                </a:solidFill>
                                <a:latin typeface="Cambria Math" panose="02040503050406030204" pitchFamily="18" charset="0"/>
                              </a:rPr>
                              <m:t>𝑡</m:t>
                            </m:r>
                          </m:e>
                          <m:sub>
                            <m:r>
                              <a:rPr sz="4550" i="1">
                                <a:solidFill>
                                  <a:srgbClr val="000000"/>
                                </a:solidFill>
                                <a:latin typeface="Cambria Math" panose="02040503050406030204" pitchFamily="18" charset="0"/>
                              </a:rPr>
                              <m:t>0</m:t>
                            </m:r>
                          </m:sub>
                        </m:sSub>
                      </m:sub>
                      <m:sup>
                        <m:r>
                          <a:rPr sz="4550" i="1">
                            <a:solidFill>
                              <a:srgbClr val="000000"/>
                            </a:solidFill>
                            <a:latin typeface="Cambria Math" panose="02040503050406030204" pitchFamily="18" charset="0"/>
                          </a:rPr>
                          <m:t>𝑡</m:t>
                        </m:r>
                      </m:sup>
                    </m:sSubSup>
                    <m:r>
                      <a:rPr sz="4550" i="1">
                        <a:solidFill>
                          <a:srgbClr val="000000"/>
                        </a:solidFill>
                        <a:latin typeface="Cambria Math" panose="02040503050406030204" pitchFamily="18" charset="0"/>
                      </a:rPr>
                      <m:t>𝜎</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𝑠</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𝑑𝑠</m:t>
                    </m:r>
                  </m:oMath>
                </a14:m>
                <a:r>
                  <a:t> </a:t>
                </a:r>
              </a:p>
            </p:txBody>
          </p:sp>
        </mc:Choice>
        <mc:Fallback xmlns="">
          <p:sp>
            <p:nvSpPr>
              <p:cNvPr id="1061" name="Integrate"/>
              <p:cNvSpPr txBox="1">
                <a:spLocks noRot="1" noChangeAspect="1" noMove="1" noResize="1" noEditPoints="1" noAdjustHandles="1" noChangeArrowheads="1" noChangeShapeType="1" noTextEdit="1"/>
              </p:cNvSpPr>
              <p:nvPr/>
            </p:nvSpPr>
            <p:spPr>
              <a:xfrm>
                <a:off x="4880746" y="7815746"/>
                <a:ext cx="11901355" cy="1735830"/>
              </a:xfrm>
              <a:prstGeom prst="rect">
                <a:avLst/>
              </a:prstGeom>
              <a:blipFill>
                <a:blip r:embed="rId4"/>
                <a:stretch>
                  <a:fillRect/>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a:noFill/>
                  </a:rPr>
                  <a:t> </a:t>
                </a:r>
              </a:p>
            </p:txBody>
          </p:sp>
        </mc:Fallback>
      </mc:AlternateContent>
      <p:sp>
        <p:nvSpPr>
          <p:cNvPr id="1062" name="Rectangle"/>
          <p:cNvSpPr/>
          <p:nvPr/>
        </p:nvSpPr>
        <p:spPr>
          <a:xfrm>
            <a:off x="1375169" y="2161724"/>
            <a:ext cx="15512195" cy="2163314"/>
          </a:xfrm>
          <a:prstGeom prst="rect">
            <a:avLst/>
          </a:prstGeom>
          <a:solidFill>
            <a:srgbClr val="FFFFFF">
              <a:alpha val="50000"/>
            </a:srgbClr>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mc:AlternateContent xmlns:mc="http://schemas.openxmlformats.org/markup-compatibility/2006" xmlns:a14="http://schemas.microsoft.com/office/drawing/2010/main">
        <mc:Choice Requires="a14">
          <p:sp>
            <p:nvSpPr>
              <p:cNvPr id="1063" name="Exponentiate"/>
              <p:cNvSpPr txBox="1"/>
              <p:nvPr/>
            </p:nvSpPr>
            <p:spPr>
              <a:xfrm>
                <a:off x="5707576" y="9564514"/>
                <a:ext cx="11901354" cy="1936371"/>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lIns="71437" tIns="71437" rIns="71437" bIns="71437">
                <a:spAutoFit/>
              </a:bodyPr>
              <a:lstStyle/>
              <a:p>
                <a:pPr defTabSz="821531">
                  <a:defRPr sz="4200" b="0">
                    <a:latin typeface="Avenir Book"/>
                    <a:ea typeface="Avenir Book"/>
                    <a:cs typeface="Avenir Book"/>
                    <a:sym typeface="Avenir Book"/>
                  </a:defRPr>
                </a:pPr>
                <a:r>
                  <a:t>Exponentiate</a:t>
                </a:r>
                <a14:m>
                  <m:oMath xmlns:m="http://schemas.openxmlformats.org/officeDocument/2006/math">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𝑇</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𝑡</m:t>
                    </m:r>
                    <m:r>
                      <a:rPr sz="4550" i="1">
                        <a:solidFill>
                          <a:srgbClr val="000000"/>
                        </a:solidFill>
                        <a:latin typeface="Cambria Math" panose="02040503050406030204" pitchFamily="18" charset="0"/>
                      </a:rPr>
                      <m:t>)=</m:t>
                    </m:r>
                    <m:r>
                      <m:rPr>
                        <m:sty m:val="p"/>
                      </m:rPr>
                      <a:rPr sz="4550" i="1">
                        <a:solidFill>
                          <a:srgbClr val="000000"/>
                        </a:solidFill>
                        <a:latin typeface="Cambria Math" panose="02040503050406030204" pitchFamily="18" charset="0"/>
                      </a:rPr>
                      <m:t>exp</m:t>
                    </m:r>
                    <m:d>
                      <m:dPr>
                        <m:ctrlPr>
                          <a:rPr sz="4550" i="1">
                            <a:solidFill>
                              <a:srgbClr val="000000"/>
                            </a:solidFill>
                            <a:latin typeface="Cambria Math" panose="02040503050406030204" pitchFamily="18" charset="0"/>
                          </a:rPr>
                        </m:ctrlPr>
                      </m:dPr>
                      <m:e>
                        <m:r>
                          <a:rPr sz="4550" i="1">
                            <a:solidFill>
                              <a:srgbClr val="000000"/>
                            </a:solidFill>
                            <a:latin typeface="Cambria Math" panose="02040503050406030204" pitchFamily="18" charset="0"/>
                          </a:rPr>
                          <m:t>−</m:t>
                        </m:r>
                        <m:sSubSup>
                          <m:sSubSupPr>
                            <m:ctrlPr>
                              <a:rPr sz="4550" i="1">
                                <a:solidFill>
                                  <a:srgbClr val="000000"/>
                                </a:solidFill>
                                <a:latin typeface="Cambria Math" panose="02040503050406030204" pitchFamily="18" charset="0"/>
                              </a:rPr>
                            </m:ctrlPr>
                          </m:sSubSupPr>
                          <m:e>
                            <m:r>
                              <a:rPr sz="4550" i="1">
                                <a:solidFill>
                                  <a:srgbClr val="000000"/>
                                </a:solidFill>
                                <a:latin typeface="Cambria Math" panose="02040503050406030204" pitchFamily="18" charset="0"/>
                              </a:rPr>
                              <m:t>∫</m:t>
                            </m:r>
                          </m:e>
                          <m:sub>
                            <m:sSub>
                              <m:sSubPr>
                                <m:ctrlPr>
                                  <a:rPr sz="4550" i="1">
                                    <a:solidFill>
                                      <a:srgbClr val="000000"/>
                                    </a:solidFill>
                                    <a:latin typeface="Cambria Math" panose="02040503050406030204" pitchFamily="18" charset="0"/>
                                  </a:rPr>
                                </m:ctrlPr>
                              </m:sSubPr>
                              <m:e>
                                <m:r>
                                  <a:rPr sz="4550" i="1">
                                    <a:solidFill>
                                      <a:srgbClr val="000000"/>
                                    </a:solidFill>
                                    <a:latin typeface="Cambria Math" panose="02040503050406030204" pitchFamily="18" charset="0"/>
                                  </a:rPr>
                                  <m:t>𝑡</m:t>
                                </m:r>
                              </m:e>
                              <m:sub>
                                <m:r>
                                  <a:rPr sz="4550" i="1">
                                    <a:solidFill>
                                      <a:srgbClr val="000000"/>
                                    </a:solidFill>
                                    <a:latin typeface="Cambria Math" panose="02040503050406030204" pitchFamily="18" charset="0"/>
                                  </a:rPr>
                                  <m:t>0</m:t>
                                </m:r>
                              </m:sub>
                            </m:sSub>
                          </m:sub>
                          <m:sup>
                            <m:r>
                              <a:rPr sz="4550" i="1">
                                <a:solidFill>
                                  <a:srgbClr val="000000"/>
                                </a:solidFill>
                                <a:latin typeface="Cambria Math" panose="02040503050406030204" pitchFamily="18" charset="0"/>
                              </a:rPr>
                              <m:t>𝑡</m:t>
                            </m:r>
                          </m:sup>
                        </m:sSubSup>
                        <m:r>
                          <a:rPr sz="4550" i="1">
                            <a:solidFill>
                              <a:srgbClr val="000000"/>
                            </a:solidFill>
                            <a:latin typeface="Cambria Math" panose="02040503050406030204" pitchFamily="18" charset="0"/>
                          </a:rPr>
                          <m:t>𝜎</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𝑠</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𝑑𝑠</m:t>
                        </m:r>
                      </m:e>
                    </m:d>
                  </m:oMath>
                </a14:m>
                <a:r>
                  <a:t> </a:t>
                </a:r>
              </a:p>
            </p:txBody>
          </p:sp>
        </mc:Choice>
        <mc:Fallback xmlns="">
          <p:sp>
            <p:nvSpPr>
              <p:cNvPr id="1063" name="Exponentiate"/>
              <p:cNvSpPr txBox="1">
                <a:spLocks noRot="1" noChangeAspect="1" noMove="1" noResize="1" noEditPoints="1" noAdjustHandles="1" noChangeArrowheads="1" noChangeShapeType="1" noTextEdit="1"/>
              </p:cNvSpPr>
              <p:nvPr/>
            </p:nvSpPr>
            <p:spPr>
              <a:xfrm>
                <a:off x="5707576" y="9564514"/>
                <a:ext cx="11901354" cy="1936371"/>
              </a:xfrm>
              <a:prstGeom prst="rect">
                <a:avLst/>
              </a:prstGeom>
              <a:blipFill>
                <a:blip r:embed="rId5"/>
                <a:stretch>
                  <a:fillRect/>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a:noFill/>
                  </a:rPr>
                  <a:t> </a:t>
                </a:r>
              </a:p>
            </p:txBody>
          </p:sp>
        </mc:Fallback>
      </mc:AlternateContent>
      <p:sp>
        <p:nvSpPr>
          <p:cNvPr id="1064" name="Rectangle"/>
          <p:cNvSpPr/>
          <p:nvPr/>
        </p:nvSpPr>
        <p:spPr>
          <a:xfrm>
            <a:off x="1375169" y="6041569"/>
            <a:ext cx="17343395" cy="5972504"/>
          </a:xfrm>
          <a:prstGeom prst="rect">
            <a:avLst/>
          </a:prstGeom>
          <a:solidFill>
            <a:srgbClr val="FFFFFF"/>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mc:AlternateContent xmlns:mc="http://schemas.openxmlformats.org/markup-compatibility/2006" xmlns:a14="http://schemas.microsoft.com/office/drawing/2010/main">
        <mc:Choice Requires="a14">
          <p:sp>
            <p:nvSpPr>
              <p:cNvPr id="1065" name="Taylor expansion for T"/>
              <p:cNvSpPr txBox="1"/>
              <p:nvPr/>
            </p:nvSpPr>
            <p:spPr>
              <a:xfrm>
                <a:off x="274361" y="4569595"/>
                <a:ext cx="17941675" cy="939595"/>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lIns="71437" tIns="71437" rIns="71437" bIns="71437">
                <a:spAutoFit/>
              </a:bodyPr>
              <a:lstStyle/>
              <a:p>
                <a:pPr defTabSz="821531">
                  <a:defRPr sz="4200" b="0">
                    <a:latin typeface="Avenir Book"/>
                    <a:ea typeface="Avenir Book"/>
                    <a:cs typeface="Avenir Book"/>
                    <a:sym typeface="Avenir Book"/>
                  </a:defRPr>
                </a:pPr>
                <a:r>
                  <a:t>Taylor expansion for T</a:t>
                </a:r>
                <a14:m>
                  <m:oMath xmlns:m="http://schemas.openxmlformats.org/officeDocument/2006/math">
                    <m:r>
                      <a:rPr sz="4650" i="1">
                        <a:solidFill>
                          <a:srgbClr val="000000"/>
                        </a:solidFill>
                        <a:latin typeface="Cambria Math" panose="02040503050406030204" pitchFamily="18" charset="0"/>
                      </a:rPr>
                      <m:t>⇒</m:t>
                    </m:r>
                    <m:r>
                      <a:rPr sz="4650" i="1">
                        <a:solidFill>
                          <a:srgbClr val="000000"/>
                        </a:solidFill>
                        <a:latin typeface="Cambria Math" panose="02040503050406030204" pitchFamily="18" charset="0"/>
                      </a:rPr>
                      <m:t>𝑇</m:t>
                    </m:r>
                    <m:r>
                      <a:rPr sz="4650" i="1">
                        <a:solidFill>
                          <a:srgbClr val="000000"/>
                        </a:solidFill>
                        <a:latin typeface="Cambria Math" panose="02040503050406030204" pitchFamily="18" charset="0"/>
                      </a:rPr>
                      <m:t>(</m:t>
                    </m:r>
                    <m:r>
                      <a:rPr sz="4650" i="1">
                        <a:solidFill>
                          <a:srgbClr val="000000"/>
                        </a:solidFill>
                        <a:latin typeface="Cambria Math" panose="02040503050406030204" pitchFamily="18" charset="0"/>
                      </a:rPr>
                      <m:t>𝑡</m:t>
                    </m:r>
                    <m:r>
                      <a:rPr sz="4650" i="1">
                        <a:solidFill>
                          <a:srgbClr val="000000"/>
                        </a:solidFill>
                        <a:latin typeface="Cambria Math" panose="02040503050406030204" pitchFamily="18" charset="0"/>
                      </a:rPr>
                      <m:t>)+</m:t>
                    </m:r>
                    <m:sSup>
                      <m:sSupPr>
                        <m:ctrlPr>
                          <a:rPr sz="4650" i="1">
                            <a:solidFill>
                              <a:srgbClr val="000000"/>
                            </a:solidFill>
                            <a:latin typeface="Cambria Math" panose="02040503050406030204" pitchFamily="18" charset="0"/>
                          </a:rPr>
                        </m:ctrlPr>
                      </m:sSupPr>
                      <m:e>
                        <m:r>
                          <a:rPr sz="4650" i="1">
                            <a:solidFill>
                              <a:srgbClr val="000000"/>
                            </a:solidFill>
                            <a:latin typeface="Cambria Math" panose="02040503050406030204" pitchFamily="18" charset="0"/>
                          </a:rPr>
                          <m:t>𝑇</m:t>
                        </m:r>
                      </m:e>
                      <m:sup>
                        <m:r>
                          <a:rPr sz="4650" i="1">
                            <a:solidFill>
                              <a:srgbClr val="000000"/>
                            </a:solidFill>
                            <a:latin typeface="Cambria Math" panose="02040503050406030204" pitchFamily="18" charset="0"/>
                          </a:rPr>
                          <m:t>′</m:t>
                        </m:r>
                      </m:sup>
                    </m:sSup>
                    <m:r>
                      <a:rPr sz="4650" i="1">
                        <a:solidFill>
                          <a:srgbClr val="000000"/>
                        </a:solidFill>
                        <a:latin typeface="Cambria Math" panose="02040503050406030204" pitchFamily="18" charset="0"/>
                      </a:rPr>
                      <m:t>(</m:t>
                    </m:r>
                    <m:r>
                      <a:rPr sz="4650" i="1">
                        <a:solidFill>
                          <a:srgbClr val="000000"/>
                        </a:solidFill>
                        <a:latin typeface="Cambria Math" panose="02040503050406030204" pitchFamily="18" charset="0"/>
                      </a:rPr>
                      <m:t>𝑡</m:t>
                    </m:r>
                    <m:r>
                      <a:rPr sz="4650" i="1">
                        <a:solidFill>
                          <a:srgbClr val="000000"/>
                        </a:solidFill>
                        <a:latin typeface="Cambria Math" panose="02040503050406030204" pitchFamily="18" charset="0"/>
                      </a:rPr>
                      <m:t>)</m:t>
                    </m:r>
                    <m:r>
                      <a:rPr sz="4650" i="1">
                        <a:solidFill>
                          <a:srgbClr val="000000"/>
                        </a:solidFill>
                        <a:latin typeface="Cambria Math" panose="02040503050406030204" pitchFamily="18" charset="0"/>
                      </a:rPr>
                      <m:t>𝑑𝑡</m:t>
                    </m:r>
                    <m:r>
                      <a:rPr sz="4650" i="1">
                        <a:solidFill>
                          <a:srgbClr val="000000"/>
                        </a:solidFill>
                        <a:latin typeface="Cambria Math" panose="02040503050406030204" pitchFamily="18" charset="0"/>
                      </a:rPr>
                      <m:t>=</m:t>
                    </m:r>
                    <m:r>
                      <a:rPr sz="4650" i="1">
                        <a:solidFill>
                          <a:srgbClr val="000000"/>
                        </a:solidFill>
                        <a:latin typeface="Cambria Math" panose="02040503050406030204" pitchFamily="18" charset="0"/>
                      </a:rPr>
                      <m:t>𝑇</m:t>
                    </m:r>
                    <m:r>
                      <a:rPr sz="4650" i="1">
                        <a:solidFill>
                          <a:srgbClr val="000000"/>
                        </a:solidFill>
                        <a:latin typeface="Cambria Math" panose="02040503050406030204" pitchFamily="18" charset="0"/>
                      </a:rPr>
                      <m:t>(</m:t>
                    </m:r>
                    <m:r>
                      <a:rPr sz="4650" i="1">
                        <a:solidFill>
                          <a:srgbClr val="000000"/>
                        </a:solidFill>
                        <a:latin typeface="Cambria Math" panose="02040503050406030204" pitchFamily="18" charset="0"/>
                      </a:rPr>
                      <m:t>𝑡</m:t>
                    </m:r>
                    <m:r>
                      <a:rPr sz="4650" i="1">
                        <a:solidFill>
                          <a:srgbClr val="000000"/>
                        </a:solidFill>
                        <a:latin typeface="Cambria Math" panose="02040503050406030204" pitchFamily="18" charset="0"/>
                      </a:rPr>
                      <m:t>)−</m:t>
                    </m:r>
                    <m:r>
                      <a:rPr sz="4650" i="1">
                        <a:solidFill>
                          <a:srgbClr val="000000"/>
                        </a:solidFill>
                        <a:latin typeface="Cambria Math" panose="02040503050406030204" pitchFamily="18" charset="0"/>
                      </a:rPr>
                      <m:t>𝑇</m:t>
                    </m:r>
                    <m:r>
                      <a:rPr sz="4650" i="1">
                        <a:solidFill>
                          <a:srgbClr val="000000"/>
                        </a:solidFill>
                        <a:latin typeface="Cambria Math" panose="02040503050406030204" pitchFamily="18" charset="0"/>
                      </a:rPr>
                      <m:t>(</m:t>
                    </m:r>
                    <m:r>
                      <a:rPr sz="4650" i="1">
                        <a:solidFill>
                          <a:srgbClr val="000000"/>
                        </a:solidFill>
                        <a:latin typeface="Cambria Math" panose="02040503050406030204" pitchFamily="18" charset="0"/>
                      </a:rPr>
                      <m:t>𝑡</m:t>
                    </m:r>
                    <m:r>
                      <a:rPr sz="4650" i="1">
                        <a:solidFill>
                          <a:srgbClr val="000000"/>
                        </a:solidFill>
                        <a:latin typeface="Cambria Math" panose="02040503050406030204" pitchFamily="18" charset="0"/>
                      </a:rPr>
                      <m:t>)</m:t>
                    </m:r>
                    <m:r>
                      <a:rPr sz="4650" i="1">
                        <a:solidFill>
                          <a:srgbClr val="000000"/>
                        </a:solidFill>
                        <a:latin typeface="Cambria Math" panose="02040503050406030204" pitchFamily="18" charset="0"/>
                      </a:rPr>
                      <m:t>𝜎</m:t>
                    </m:r>
                    <m:r>
                      <a:rPr sz="4650" i="1">
                        <a:solidFill>
                          <a:srgbClr val="000000"/>
                        </a:solidFill>
                        <a:latin typeface="Cambria Math" panose="02040503050406030204" pitchFamily="18" charset="0"/>
                      </a:rPr>
                      <m:t>(</m:t>
                    </m:r>
                    <m:r>
                      <a:rPr sz="4650" i="1">
                        <a:solidFill>
                          <a:srgbClr val="000000"/>
                        </a:solidFill>
                        <a:latin typeface="Cambria Math" panose="02040503050406030204" pitchFamily="18" charset="0"/>
                      </a:rPr>
                      <m:t>𝑡</m:t>
                    </m:r>
                    <m:r>
                      <a:rPr sz="4650" i="1">
                        <a:solidFill>
                          <a:srgbClr val="000000"/>
                        </a:solidFill>
                        <a:latin typeface="Cambria Math" panose="02040503050406030204" pitchFamily="18" charset="0"/>
                      </a:rPr>
                      <m:t>)</m:t>
                    </m:r>
                    <m:r>
                      <a:rPr sz="4650" i="1">
                        <a:solidFill>
                          <a:srgbClr val="000000"/>
                        </a:solidFill>
                        <a:latin typeface="Cambria Math" panose="02040503050406030204" pitchFamily="18" charset="0"/>
                      </a:rPr>
                      <m:t>𝑑𝑡</m:t>
                    </m:r>
                  </m:oMath>
                </a14:m>
                <a:endParaRPr/>
              </a:p>
            </p:txBody>
          </p:sp>
        </mc:Choice>
        <mc:Fallback xmlns="">
          <p:sp>
            <p:nvSpPr>
              <p:cNvPr id="1065" name="Taylor expansion for T"/>
              <p:cNvSpPr txBox="1">
                <a:spLocks noRot="1" noChangeAspect="1" noMove="1" noResize="1" noEditPoints="1" noAdjustHandles="1" noChangeArrowheads="1" noChangeShapeType="1" noTextEdit="1"/>
              </p:cNvSpPr>
              <p:nvPr/>
            </p:nvSpPr>
            <p:spPr>
              <a:xfrm>
                <a:off x="274361" y="4569595"/>
                <a:ext cx="17941675" cy="939595"/>
              </a:xfrm>
              <a:prstGeom prst="rect">
                <a:avLst/>
              </a:prstGeom>
              <a:blipFill>
                <a:blip r:embed="rId6"/>
                <a:stretch>
                  <a:fillRect t="-5195" b="-16234"/>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66" name="Solve for"/>
              <p:cNvSpPr txBox="1">
                <a:spLocks noGrp="1"/>
              </p:cNvSpPr>
              <p:nvPr>
                <p:ph type="title"/>
              </p:nvPr>
            </p:nvSpPr>
            <p:spPr>
              <a:prstGeom prst="rect">
                <a:avLst/>
              </a:prstGeom>
            </p:spPr>
            <p:txBody>
              <a:bodyPr/>
              <a:lstStyle/>
              <a:p>
                <a:r>
                  <a:t>Solve for </a:t>
                </a:r>
                <a14:m>
                  <m:oMath xmlns:m="http://schemas.openxmlformats.org/officeDocument/2006/math">
                    <m:r>
                      <a:rPr sz="8450" i="1">
                        <a:solidFill>
                          <a:srgbClr val="000000"/>
                        </a:solidFill>
                        <a:latin typeface="Cambria Math" panose="02040503050406030204" pitchFamily="18" charset="0"/>
                      </a:rPr>
                      <m:t>𝑇</m:t>
                    </m:r>
                  </m:oMath>
                </a14:m>
                <a:endParaRPr/>
              </a:p>
            </p:txBody>
          </p:sp>
        </mc:Choice>
        <mc:Fallback xmlns="">
          <p:sp>
            <p:nvSpPr>
              <p:cNvPr id="1066" name="Solve for"/>
              <p:cNvSpPr txBox="1">
                <a:spLocks noGrp="1" noRot="1" noChangeAspect="1" noMove="1" noResize="1" noEditPoints="1" noAdjustHandles="1" noChangeArrowheads="1" noChangeShapeType="1" noTextEdit="1"/>
              </p:cNvSpPr>
              <p:nvPr>
                <p:ph type="title"/>
              </p:nvPr>
            </p:nvSpPr>
            <p:spPr>
              <a:prstGeom prst="rect">
                <a:avLst/>
              </a:prstGeom>
              <a:blipFill>
                <a:blip r:embed="rId7"/>
                <a:stretch>
                  <a:fillRect b="-4267"/>
                </a:stretch>
              </a:blipFill>
            </p:spPr>
            <p:txBody>
              <a:bodyPr/>
              <a:lstStyle/>
              <a:p>
                <a:r>
                  <a:rPr lang="en-US">
                    <a:noFill/>
                  </a:rPr>
                  <a:t> </a:t>
                </a:r>
              </a:p>
            </p:txBody>
          </p:sp>
        </mc:Fallback>
      </mc:AlternateContent>
    </p:spTree>
  </p:cSld>
  <p:clrMapOvr>
    <a:masterClrMapping/>
  </p:clrMapOvr>
  <p:transition spd="med"/>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1069" name="Taylor expansion for T"/>
              <p:cNvSpPr txBox="1"/>
              <p:nvPr/>
            </p:nvSpPr>
            <p:spPr>
              <a:xfrm>
                <a:off x="274361" y="4569595"/>
                <a:ext cx="17941675" cy="939595"/>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lIns="71437" tIns="71437" rIns="71437" bIns="71437">
                <a:spAutoFit/>
              </a:bodyPr>
              <a:lstStyle/>
              <a:p>
                <a:pPr defTabSz="821531">
                  <a:defRPr sz="4200" b="0">
                    <a:latin typeface="Avenir Book"/>
                    <a:ea typeface="Avenir Book"/>
                    <a:cs typeface="Avenir Book"/>
                    <a:sym typeface="Avenir Book"/>
                  </a:defRPr>
                </a:pPr>
                <a:r>
                  <a:t>Taylor expansion for T</a:t>
                </a:r>
                <a14:m>
                  <m:oMath xmlns:m="http://schemas.openxmlformats.org/officeDocument/2006/math">
                    <m:r>
                      <a:rPr sz="4650" i="1">
                        <a:solidFill>
                          <a:srgbClr val="000000"/>
                        </a:solidFill>
                        <a:latin typeface="Cambria Math" panose="02040503050406030204" pitchFamily="18" charset="0"/>
                      </a:rPr>
                      <m:t>⇒</m:t>
                    </m:r>
                    <m:r>
                      <a:rPr sz="4650" i="1">
                        <a:solidFill>
                          <a:srgbClr val="000000"/>
                        </a:solidFill>
                        <a:latin typeface="Cambria Math" panose="02040503050406030204" pitchFamily="18" charset="0"/>
                      </a:rPr>
                      <m:t>𝑇</m:t>
                    </m:r>
                    <m:r>
                      <a:rPr sz="4650" i="1">
                        <a:solidFill>
                          <a:srgbClr val="000000"/>
                        </a:solidFill>
                        <a:latin typeface="Cambria Math" panose="02040503050406030204" pitchFamily="18" charset="0"/>
                      </a:rPr>
                      <m:t>(</m:t>
                    </m:r>
                    <m:r>
                      <a:rPr sz="4650" i="1">
                        <a:solidFill>
                          <a:srgbClr val="000000"/>
                        </a:solidFill>
                        <a:latin typeface="Cambria Math" panose="02040503050406030204" pitchFamily="18" charset="0"/>
                      </a:rPr>
                      <m:t>𝑡</m:t>
                    </m:r>
                    <m:r>
                      <a:rPr sz="4650" i="1">
                        <a:solidFill>
                          <a:srgbClr val="000000"/>
                        </a:solidFill>
                        <a:latin typeface="Cambria Math" panose="02040503050406030204" pitchFamily="18" charset="0"/>
                      </a:rPr>
                      <m:t>)+</m:t>
                    </m:r>
                    <m:sSup>
                      <m:sSupPr>
                        <m:ctrlPr>
                          <a:rPr sz="4650" i="1">
                            <a:solidFill>
                              <a:srgbClr val="000000"/>
                            </a:solidFill>
                            <a:latin typeface="Cambria Math" panose="02040503050406030204" pitchFamily="18" charset="0"/>
                          </a:rPr>
                        </m:ctrlPr>
                      </m:sSupPr>
                      <m:e>
                        <m:r>
                          <a:rPr sz="4650" i="1">
                            <a:solidFill>
                              <a:srgbClr val="000000"/>
                            </a:solidFill>
                            <a:latin typeface="Cambria Math" panose="02040503050406030204" pitchFamily="18" charset="0"/>
                          </a:rPr>
                          <m:t>𝑇</m:t>
                        </m:r>
                      </m:e>
                      <m:sup>
                        <m:r>
                          <a:rPr sz="4650" i="1">
                            <a:solidFill>
                              <a:srgbClr val="000000"/>
                            </a:solidFill>
                            <a:latin typeface="Cambria Math" panose="02040503050406030204" pitchFamily="18" charset="0"/>
                          </a:rPr>
                          <m:t>′</m:t>
                        </m:r>
                      </m:sup>
                    </m:sSup>
                    <m:r>
                      <a:rPr sz="4650" i="1">
                        <a:solidFill>
                          <a:srgbClr val="000000"/>
                        </a:solidFill>
                        <a:latin typeface="Cambria Math" panose="02040503050406030204" pitchFamily="18" charset="0"/>
                      </a:rPr>
                      <m:t>(</m:t>
                    </m:r>
                    <m:r>
                      <a:rPr sz="4650" i="1">
                        <a:solidFill>
                          <a:srgbClr val="000000"/>
                        </a:solidFill>
                        <a:latin typeface="Cambria Math" panose="02040503050406030204" pitchFamily="18" charset="0"/>
                      </a:rPr>
                      <m:t>𝑡</m:t>
                    </m:r>
                    <m:r>
                      <a:rPr sz="4650" i="1">
                        <a:solidFill>
                          <a:srgbClr val="000000"/>
                        </a:solidFill>
                        <a:latin typeface="Cambria Math" panose="02040503050406030204" pitchFamily="18" charset="0"/>
                      </a:rPr>
                      <m:t>)</m:t>
                    </m:r>
                    <m:r>
                      <a:rPr sz="4650" i="1">
                        <a:solidFill>
                          <a:srgbClr val="000000"/>
                        </a:solidFill>
                        <a:latin typeface="Cambria Math" panose="02040503050406030204" pitchFamily="18" charset="0"/>
                      </a:rPr>
                      <m:t>𝑑𝑡</m:t>
                    </m:r>
                    <m:r>
                      <a:rPr sz="4650" i="1">
                        <a:solidFill>
                          <a:srgbClr val="000000"/>
                        </a:solidFill>
                        <a:latin typeface="Cambria Math" panose="02040503050406030204" pitchFamily="18" charset="0"/>
                      </a:rPr>
                      <m:t>=</m:t>
                    </m:r>
                    <m:r>
                      <a:rPr sz="4650" i="1">
                        <a:solidFill>
                          <a:srgbClr val="000000"/>
                        </a:solidFill>
                        <a:latin typeface="Cambria Math" panose="02040503050406030204" pitchFamily="18" charset="0"/>
                      </a:rPr>
                      <m:t>𝑇</m:t>
                    </m:r>
                    <m:r>
                      <a:rPr sz="4650" i="1">
                        <a:solidFill>
                          <a:srgbClr val="000000"/>
                        </a:solidFill>
                        <a:latin typeface="Cambria Math" panose="02040503050406030204" pitchFamily="18" charset="0"/>
                      </a:rPr>
                      <m:t>(</m:t>
                    </m:r>
                    <m:r>
                      <a:rPr sz="4650" i="1">
                        <a:solidFill>
                          <a:srgbClr val="000000"/>
                        </a:solidFill>
                        <a:latin typeface="Cambria Math" panose="02040503050406030204" pitchFamily="18" charset="0"/>
                      </a:rPr>
                      <m:t>𝑡</m:t>
                    </m:r>
                    <m:r>
                      <a:rPr sz="4650" i="1">
                        <a:solidFill>
                          <a:srgbClr val="000000"/>
                        </a:solidFill>
                        <a:latin typeface="Cambria Math" panose="02040503050406030204" pitchFamily="18" charset="0"/>
                      </a:rPr>
                      <m:t>)−</m:t>
                    </m:r>
                    <m:r>
                      <a:rPr sz="4650" i="1">
                        <a:solidFill>
                          <a:srgbClr val="000000"/>
                        </a:solidFill>
                        <a:latin typeface="Cambria Math" panose="02040503050406030204" pitchFamily="18" charset="0"/>
                      </a:rPr>
                      <m:t>𝑇</m:t>
                    </m:r>
                    <m:r>
                      <a:rPr sz="4650" i="1">
                        <a:solidFill>
                          <a:srgbClr val="000000"/>
                        </a:solidFill>
                        <a:latin typeface="Cambria Math" panose="02040503050406030204" pitchFamily="18" charset="0"/>
                      </a:rPr>
                      <m:t>(</m:t>
                    </m:r>
                    <m:r>
                      <a:rPr sz="4650" i="1">
                        <a:solidFill>
                          <a:srgbClr val="000000"/>
                        </a:solidFill>
                        <a:latin typeface="Cambria Math" panose="02040503050406030204" pitchFamily="18" charset="0"/>
                      </a:rPr>
                      <m:t>𝑡</m:t>
                    </m:r>
                    <m:r>
                      <a:rPr sz="4650" i="1">
                        <a:solidFill>
                          <a:srgbClr val="000000"/>
                        </a:solidFill>
                        <a:latin typeface="Cambria Math" panose="02040503050406030204" pitchFamily="18" charset="0"/>
                      </a:rPr>
                      <m:t>)</m:t>
                    </m:r>
                    <m:r>
                      <a:rPr sz="4650" i="1">
                        <a:solidFill>
                          <a:srgbClr val="000000"/>
                        </a:solidFill>
                        <a:latin typeface="Cambria Math" panose="02040503050406030204" pitchFamily="18" charset="0"/>
                      </a:rPr>
                      <m:t>𝜎</m:t>
                    </m:r>
                    <m:r>
                      <a:rPr sz="4650" i="1">
                        <a:solidFill>
                          <a:srgbClr val="000000"/>
                        </a:solidFill>
                        <a:latin typeface="Cambria Math" panose="02040503050406030204" pitchFamily="18" charset="0"/>
                      </a:rPr>
                      <m:t>(</m:t>
                    </m:r>
                    <m:r>
                      <a:rPr sz="4650" i="1">
                        <a:solidFill>
                          <a:srgbClr val="000000"/>
                        </a:solidFill>
                        <a:latin typeface="Cambria Math" panose="02040503050406030204" pitchFamily="18" charset="0"/>
                      </a:rPr>
                      <m:t>𝑡</m:t>
                    </m:r>
                    <m:r>
                      <a:rPr sz="4650" i="1">
                        <a:solidFill>
                          <a:srgbClr val="000000"/>
                        </a:solidFill>
                        <a:latin typeface="Cambria Math" panose="02040503050406030204" pitchFamily="18" charset="0"/>
                      </a:rPr>
                      <m:t>)</m:t>
                    </m:r>
                    <m:r>
                      <a:rPr sz="4650" i="1">
                        <a:solidFill>
                          <a:srgbClr val="000000"/>
                        </a:solidFill>
                        <a:latin typeface="Cambria Math" panose="02040503050406030204" pitchFamily="18" charset="0"/>
                      </a:rPr>
                      <m:t>𝑑𝑡</m:t>
                    </m:r>
                  </m:oMath>
                </a14:m>
                <a:endParaRPr/>
              </a:p>
            </p:txBody>
          </p:sp>
        </mc:Choice>
        <mc:Fallback xmlns="">
          <p:sp>
            <p:nvSpPr>
              <p:cNvPr id="1069" name="Taylor expansion for T"/>
              <p:cNvSpPr txBox="1">
                <a:spLocks noRot="1" noChangeAspect="1" noMove="1" noResize="1" noEditPoints="1" noAdjustHandles="1" noChangeArrowheads="1" noChangeShapeType="1" noTextEdit="1"/>
              </p:cNvSpPr>
              <p:nvPr/>
            </p:nvSpPr>
            <p:spPr>
              <a:xfrm>
                <a:off x="274361" y="4569595"/>
                <a:ext cx="17941675" cy="939595"/>
              </a:xfrm>
              <a:prstGeom prst="rect">
                <a:avLst/>
              </a:prstGeom>
              <a:blipFill>
                <a:blip r:embed="rId2"/>
                <a:stretch>
                  <a:fillRect t="-5195" b="-16234"/>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70" name="Text"/>
              <p:cNvSpPr txBox="1"/>
              <p:nvPr/>
            </p:nvSpPr>
            <p:spPr>
              <a:xfrm>
                <a:off x="7039229" y="3168424"/>
                <a:ext cx="11901354" cy="939594"/>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lIns="71437" tIns="71437" rIns="71437" bIns="71437">
                <a:spAutoFit/>
              </a:bodyPr>
              <a:lstStyle>
                <a:lvl1pPr defTabSz="821531">
                  <a:defRPr sz="4200" b="0">
                    <a:latin typeface="Avenir Book"/>
                    <a:ea typeface="Avenir Book"/>
                    <a:cs typeface="Avenir Book"/>
                    <a:sym typeface="Avenir Book"/>
                  </a:defRPr>
                </a:lvl1pPr>
              </a:lstStyle>
              <a:p>
                <a:pPr/>
                <a14:m>
                  <m:oMathPara xmlns:m="http://schemas.openxmlformats.org/officeDocument/2006/math">
                    <m:oMathParaPr>
                      <m:jc m:val="center"/>
                    </m:oMathParaPr>
                    <m:oMath xmlns:m="http://schemas.openxmlformats.org/officeDocument/2006/math">
                      <m:r>
                        <a:rPr sz="4600" i="1">
                          <a:solidFill>
                            <a:srgbClr val="000000"/>
                          </a:solidFill>
                          <a:latin typeface="Cambria Math" panose="02040503050406030204" pitchFamily="18" charset="0"/>
                        </a:rPr>
                        <m:t>𝑇</m:t>
                      </m:r>
                      <m:r>
                        <a:rPr sz="4600" i="1">
                          <a:solidFill>
                            <a:srgbClr val="000000"/>
                          </a:solidFill>
                          <a:latin typeface="Cambria Math" panose="02040503050406030204" pitchFamily="18" charset="0"/>
                        </a:rPr>
                        <m:t>(</m:t>
                      </m:r>
                      <m:r>
                        <a:rPr sz="4600" i="1">
                          <a:solidFill>
                            <a:srgbClr val="000000"/>
                          </a:solidFill>
                          <a:latin typeface="Cambria Math" panose="02040503050406030204" pitchFamily="18" charset="0"/>
                        </a:rPr>
                        <m:t>𝑡</m:t>
                      </m:r>
                      <m:r>
                        <a:rPr sz="4600" i="1">
                          <a:solidFill>
                            <a:srgbClr val="000000"/>
                          </a:solidFill>
                          <a:latin typeface="Cambria Math" panose="02040503050406030204" pitchFamily="18" charset="0"/>
                        </a:rPr>
                        <m:t>+</m:t>
                      </m:r>
                      <m:r>
                        <a:rPr sz="4600" i="1">
                          <a:solidFill>
                            <a:srgbClr val="000000"/>
                          </a:solidFill>
                          <a:latin typeface="Cambria Math" panose="02040503050406030204" pitchFamily="18" charset="0"/>
                        </a:rPr>
                        <m:t>𝑑𝑡</m:t>
                      </m:r>
                      <m:r>
                        <a:rPr sz="4600" i="1">
                          <a:solidFill>
                            <a:srgbClr val="000000"/>
                          </a:solidFill>
                          <a:latin typeface="Cambria Math" panose="02040503050406030204" pitchFamily="18" charset="0"/>
                        </a:rPr>
                        <m:t>)=</m:t>
                      </m:r>
                      <m:r>
                        <a:rPr sz="4600" i="1">
                          <a:solidFill>
                            <a:srgbClr val="000000"/>
                          </a:solidFill>
                          <a:latin typeface="Cambria Math" panose="02040503050406030204" pitchFamily="18" charset="0"/>
                        </a:rPr>
                        <m:t>𝑇</m:t>
                      </m:r>
                      <m:r>
                        <a:rPr sz="4600" i="1">
                          <a:solidFill>
                            <a:srgbClr val="000000"/>
                          </a:solidFill>
                          <a:latin typeface="Cambria Math" panose="02040503050406030204" pitchFamily="18" charset="0"/>
                        </a:rPr>
                        <m:t>(</m:t>
                      </m:r>
                      <m:r>
                        <a:rPr sz="4600" i="1">
                          <a:solidFill>
                            <a:srgbClr val="000000"/>
                          </a:solidFill>
                          <a:latin typeface="Cambria Math" panose="02040503050406030204" pitchFamily="18" charset="0"/>
                        </a:rPr>
                        <m:t>𝑡</m:t>
                      </m:r>
                      <m:r>
                        <a:rPr sz="4600" i="1">
                          <a:solidFill>
                            <a:srgbClr val="000000"/>
                          </a:solidFill>
                          <a:latin typeface="Cambria Math" panose="02040503050406030204" pitchFamily="18" charset="0"/>
                        </a:rPr>
                        <m:t>)(1−</m:t>
                      </m:r>
                      <m:r>
                        <a:rPr sz="4600" i="1">
                          <a:solidFill>
                            <a:srgbClr val="000000"/>
                          </a:solidFill>
                          <a:latin typeface="Cambria Math" panose="02040503050406030204" pitchFamily="18" charset="0"/>
                        </a:rPr>
                        <m:t>𝜎</m:t>
                      </m:r>
                      <m:r>
                        <a:rPr sz="4600" i="1">
                          <a:solidFill>
                            <a:srgbClr val="000000"/>
                          </a:solidFill>
                          <a:latin typeface="Cambria Math" panose="02040503050406030204" pitchFamily="18" charset="0"/>
                        </a:rPr>
                        <m:t>(</m:t>
                      </m:r>
                      <m:r>
                        <a:rPr sz="4600" i="1">
                          <a:solidFill>
                            <a:srgbClr val="000000"/>
                          </a:solidFill>
                          <a:latin typeface="Cambria Math" panose="02040503050406030204" pitchFamily="18" charset="0"/>
                        </a:rPr>
                        <m:t>𝑡</m:t>
                      </m:r>
                      <m:r>
                        <a:rPr sz="4600" i="1">
                          <a:solidFill>
                            <a:srgbClr val="000000"/>
                          </a:solidFill>
                          <a:latin typeface="Cambria Math" panose="02040503050406030204" pitchFamily="18" charset="0"/>
                        </a:rPr>
                        <m:t>)</m:t>
                      </m:r>
                      <m:r>
                        <a:rPr sz="4600" i="1">
                          <a:solidFill>
                            <a:srgbClr val="000000"/>
                          </a:solidFill>
                          <a:latin typeface="Cambria Math" panose="02040503050406030204" pitchFamily="18" charset="0"/>
                        </a:rPr>
                        <m:t>𝑑𝑡</m:t>
                      </m:r>
                      <m:r>
                        <a:rPr sz="4600" i="1">
                          <a:solidFill>
                            <a:srgbClr val="000000"/>
                          </a:solidFill>
                          <a:latin typeface="Cambria Math" panose="02040503050406030204" pitchFamily="18" charset="0"/>
                        </a:rPr>
                        <m:t>)</m:t>
                      </m:r>
                    </m:oMath>
                  </m:oMathPara>
                </a14:m>
                <a:endParaRPr/>
              </a:p>
            </p:txBody>
          </p:sp>
        </mc:Choice>
        <mc:Fallback xmlns="">
          <p:sp>
            <p:nvSpPr>
              <p:cNvPr id="1070" name="Text"/>
              <p:cNvSpPr txBox="1">
                <a:spLocks noRot="1" noChangeAspect="1" noMove="1" noResize="1" noEditPoints="1" noAdjustHandles="1" noChangeArrowheads="1" noChangeShapeType="1" noTextEdit="1"/>
              </p:cNvSpPr>
              <p:nvPr/>
            </p:nvSpPr>
            <p:spPr>
              <a:xfrm>
                <a:off x="7039229" y="3168424"/>
                <a:ext cx="11901354" cy="939594"/>
              </a:xfrm>
              <a:prstGeom prst="rect">
                <a:avLst/>
              </a:prstGeom>
              <a:blipFill>
                <a:blip r:embed="rId3"/>
                <a:stretch>
                  <a:fillRect/>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71" name="Rearrange"/>
              <p:cNvSpPr txBox="1"/>
              <p:nvPr/>
            </p:nvSpPr>
            <p:spPr>
              <a:xfrm>
                <a:off x="4431438" y="6240106"/>
                <a:ext cx="11901354" cy="1490185"/>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lIns="71437" tIns="71437" rIns="71437" bIns="71437">
                <a:spAutoFit/>
              </a:bodyPr>
              <a:lstStyle/>
              <a:p>
                <a:pPr defTabSz="821531">
                  <a:defRPr sz="4200" b="0">
                    <a:latin typeface="Avenir Book"/>
                    <a:ea typeface="Avenir Book"/>
                    <a:cs typeface="Avenir Book"/>
                    <a:sym typeface="Avenir Book"/>
                  </a:defRPr>
                </a:pPr>
                <a:r>
                  <a:t>Rearrange</a:t>
                </a:r>
                <a14:m>
                  <m:oMath xmlns:m="http://schemas.openxmlformats.org/officeDocument/2006/math">
                    <m:r>
                      <a:rPr sz="4550" i="1">
                        <a:solidFill>
                          <a:srgbClr val="000000"/>
                        </a:solidFill>
                        <a:latin typeface="Cambria Math" panose="02040503050406030204" pitchFamily="18" charset="0"/>
                      </a:rPr>
                      <m:t>⇒</m:t>
                    </m:r>
                    <m:f>
                      <m:fPr>
                        <m:ctrlPr>
                          <a:rPr sz="4550" i="1">
                            <a:solidFill>
                              <a:srgbClr val="000000"/>
                            </a:solidFill>
                            <a:latin typeface="Cambria Math" panose="02040503050406030204" pitchFamily="18" charset="0"/>
                          </a:rPr>
                        </m:ctrlPr>
                      </m:fPr>
                      <m:num>
                        <m:sSup>
                          <m:sSupPr>
                            <m:ctrlPr>
                              <a:rPr sz="4550" i="1">
                                <a:solidFill>
                                  <a:srgbClr val="000000"/>
                                </a:solidFill>
                                <a:latin typeface="Cambria Math" panose="02040503050406030204" pitchFamily="18" charset="0"/>
                              </a:rPr>
                            </m:ctrlPr>
                          </m:sSupPr>
                          <m:e>
                            <m:r>
                              <a:rPr sz="4550" i="1">
                                <a:solidFill>
                                  <a:srgbClr val="000000"/>
                                </a:solidFill>
                                <a:latin typeface="Cambria Math" panose="02040503050406030204" pitchFamily="18" charset="0"/>
                              </a:rPr>
                              <m:t>𝑇</m:t>
                            </m:r>
                          </m:e>
                          <m:sup>
                            <m:r>
                              <a:rPr sz="4550" i="1">
                                <a:solidFill>
                                  <a:srgbClr val="000000"/>
                                </a:solidFill>
                                <a:latin typeface="Cambria Math" panose="02040503050406030204" pitchFamily="18" charset="0"/>
                              </a:rPr>
                              <m:t>′</m:t>
                            </m:r>
                          </m:sup>
                        </m:sSup>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𝑡</m:t>
                        </m:r>
                        <m:r>
                          <a:rPr sz="4550" i="1">
                            <a:solidFill>
                              <a:srgbClr val="000000"/>
                            </a:solidFill>
                            <a:latin typeface="Cambria Math" panose="02040503050406030204" pitchFamily="18" charset="0"/>
                          </a:rPr>
                          <m:t>)</m:t>
                        </m:r>
                      </m:num>
                      <m:den>
                        <m:r>
                          <a:rPr sz="4550" i="1">
                            <a:solidFill>
                              <a:srgbClr val="000000"/>
                            </a:solidFill>
                            <a:latin typeface="Cambria Math" panose="02040503050406030204" pitchFamily="18" charset="0"/>
                          </a:rPr>
                          <m:t>𝑇</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𝑡</m:t>
                        </m:r>
                        <m:r>
                          <a:rPr sz="4550" i="1">
                            <a:solidFill>
                              <a:srgbClr val="000000"/>
                            </a:solidFill>
                            <a:latin typeface="Cambria Math" panose="02040503050406030204" pitchFamily="18" charset="0"/>
                          </a:rPr>
                          <m:t>)</m:t>
                        </m:r>
                      </m:den>
                    </m:f>
                    <m:r>
                      <a:rPr sz="4550" i="1">
                        <a:solidFill>
                          <a:srgbClr val="000000"/>
                        </a:solidFill>
                        <a:latin typeface="Cambria Math" panose="02040503050406030204" pitchFamily="18" charset="0"/>
                      </a:rPr>
                      <m:t>𝑑𝑡</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𝜎</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𝑡</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𝑑𝑡</m:t>
                    </m:r>
                  </m:oMath>
                </a14:m>
                <a:r>
                  <a:t> </a:t>
                </a:r>
              </a:p>
            </p:txBody>
          </p:sp>
        </mc:Choice>
        <mc:Fallback xmlns="">
          <p:sp>
            <p:nvSpPr>
              <p:cNvPr id="1071" name="Rearrange"/>
              <p:cNvSpPr txBox="1">
                <a:spLocks noRot="1" noChangeAspect="1" noMove="1" noResize="1" noEditPoints="1" noAdjustHandles="1" noChangeArrowheads="1" noChangeShapeType="1" noTextEdit="1"/>
              </p:cNvSpPr>
              <p:nvPr/>
            </p:nvSpPr>
            <p:spPr>
              <a:xfrm>
                <a:off x="4431438" y="6240106"/>
                <a:ext cx="11901354" cy="1490185"/>
              </a:xfrm>
              <a:prstGeom prst="rect">
                <a:avLst/>
              </a:prstGeom>
              <a:blipFill>
                <a:blip r:embed="rId4"/>
                <a:stretch>
                  <a:fillRect/>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72" name="Integrate"/>
              <p:cNvSpPr txBox="1"/>
              <p:nvPr/>
            </p:nvSpPr>
            <p:spPr>
              <a:xfrm>
                <a:off x="4880746" y="7815746"/>
                <a:ext cx="11901355" cy="1735830"/>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lIns="71437" tIns="71437" rIns="71437" bIns="71437">
                <a:spAutoFit/>
              </a:bodyPr>
              <a:lstStyle/>
              <a:p>
                <a:pPr defTabSz="821531">
                  <a:defRPr sz="4200" b="0">
                    <a:latin typeface="Avenir Book"/>
                    <a:ea typeface="Avenir Book"/>
                    <a:cs typeface="Avenir Book"/>
                    <a:sym typeface="Avenir Book"/>
                  </a:defRPr>
                </a:pPr>
                <a:r>
                  <a:t>Integrate</a:t>
                </a:r>
                <a14:m>
                  <m:oMath xmlns:m="http://schemas.openxmlformats.org/officeDocument/2006/math">
                    <m:r>
                      <a:rPr sz="4550" i="1">
                        <a:solidFill>
                          <a:srgbClr val="000000"/>
                        </a:solidFill>
                        <a:latin typeface="Cambria Math" panose="02040503050406030204" pitchFamily="18" charset="0"/>
                      </a:rPr>
                      <m:t>⇒</m:t>
                    </m:r>
                    <m:r>
                      <m:rPr>
                        <m:sty m:val="p"/>
                      </m:rPr>
                      <a:rPr sz="4550" i="1">
                        <a:solidFill>
                          <a:srgbClr val="000000"/>
                        </a:solidFill>
                        <a:latin typeface="Cambria Math" panose="02040503050406030204" pitchFamily="18" charset="0"/>
                      </a:rPr>
                      <m:t>log</m:t>
                    </m:r>
                    <m:r>
                      <a:rPr sz="4550" i="1">
                        <a:solidFill>
                          <a:srgbClr val="000000"/>
                        </a:solidFill>
                        <a:latin typeface="Cambria Math" panose="02040503050406030204" pitchFamily="18" charset="0"/>
                      </a:rPr>
                      <m:t>𝑇</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𝑡</m:t>
                    </m:r>
                    <m:r>
                      <a:rPr sz="4550" i="1">
                        <a:solidFill>
                          <a:srgbClr val="000000"/>
                        </a:solidFill>
                        <a:latin typeface="Cambria Math" panose="02040503050406030204" pitchFamily="18" charset="0"/>
                      </a:rPr>
                      <m:t>)=−</m:t>
                    </m:r>
                    <m:sSubSup>
                      <m:sSubSupPr>
                        <m:ctrlPr>
                          <a:rPr sz="4550" i="1">
                            <a:solidFill>
                              <a:srgbClr val="000000"/>
                            </a:solidFill>
                            <a:latin typeface="Cambria Math" panose="02040503050406030204" pitchFamily="18" charset="0"/>
                          </a:rPr>
                        </m:ctrlPr>
                      </m:sSubSupPr>
                      <m:e>
                        <m:r>
                          <a:rPr sz="4550" i="1">
                            <a:solidFill>
                              <a:srgbClr val="000000"/>
                            </a:solidFill>
                            <a:latin typeface="Cambria Math" panose="02040503050406030204" pitchFamily="18" charset="0"/>
                          </a:rPr>
                          <m:t>∫</m:t>
                        </m:r>
                      </m:e>
                      <m:sub>
                        <m:sSub>
                          <m:sSubPr>
                            <m:ctrlPr>
                              <a:rPr sz="4550" i="1">
                                <a:solidFill>
                                  <a:srgbClr val="000000"/>
                                </a:solidFill>
                                <a:latin typeface="Cambria Math" panose="02040503050406030204" pitchFamily="18" charset="0"/>
                              </a:rPr>
                            </m:ctrlPr>
                          </m:sSubPr>
                          <m:e>
                            <m:r>
                              <a:rPr sz="4550" i="1">
                                <a:solidFill>
                                  <a:srgbClr val="000000"/>
                                </a:solidFill>
                                <a:latin typeface="Cambria Math" panose="02040503050406030204" pitchFamily="18" charset="0"/>
                              </a:rPr>
                              <m:t>𝑡</m:t>
                            </m:r>
                          </m:e>
                          <m:sub>
                            <m:r>
                              <a:rPr sz="4550" i="1">
                                <a:solidFill>
                                  <a:srgbClr val="000000"/>
                                </a:solidFill>
                                <a:latin typeface="Cambria Math" panose="02040503050406030204" pitchFamily="18" charset="0"/>
                              </a:rPr>
                              <m:t>0</m:t>
                            </m:r>
                          </m:sub>
                        </m:sSub>
                      </m:sub>
                      <m:sup>
                        <m:r>
                          <a:rPr sz="4550" i="1">
                            <a:solidFill>
                              <a:srgbClr val="000000"/>
                            </a:solidFill>
                            <a:latin typeface="Cambria Math" panose="02040503050406030204" pitchFamily="18" charset="0"/>
                          </a:rPr>
                          <m:t>𝑡</m:t>
                        </m:r>
                      </m:sup>
                    </m:sSubSup>
                    <m:r>
                      <a:rPr sz="4550" i="1">
                        <a:solidFill>
                          <a:srgbClr val="000000"/>
                        </a:solidFill>
                        <a:latin typeface="Cambria Math" panose="02040503050406030204" pitchFamily="18" charset="0"/>
                      </a:rPr>
                      <m:t>𝜎</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𝑠</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𝑑𝑠</m:t>
                    </m:r>
                  </m:oMath>
                </a14:m>
                <a:r>
                  <a:t> </a:t>
                </a:r>
              </a:p>
            </p:txBody>
          </p:sp>
        </mc:Choice>
        <mc:Fallback xmlns="">
          <p:sp>
            <p:nvSpPr>
              <p:cNvPr id="1072" name="Integrate"/>
              <p:cNvSpPr txBox="1">
                <a:spLocks noRot="1" noChangeAspect="1" noMove="1" noResize="1" noEditPoints="1" noAdjustHandles="1" noChangeArrowheads="1" noChangeShapeType="1" noTextEdit="1"/>
              </p:cNvSpPr>
              <p:nvPr/>
            </p:nvSpPr>
            <p:spPr>
              <a:xfrm>
                <a:off x="4880746" y="7815746"/>
                <a:ext cx="11901355" cy="1735830"/>
              </a:xfrm>
              <a:prstGeom prst="rect">
                <a:avLst/>
              </a:prstGeom>
              <a:blipFill>
                <a:blip r:embed="rId5"/>
                <a:stretch>
                  <a:fillRect/>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a:noFill/>
                  </a:rPr>
                  <a:t> </a:t>
                </a:r>
              </a:p>
            </p:txBody>
          </p:sp>
        </mc:Fallback>
      </mc:AlternateContent>
      <p:sp>
        <p:nvSpPr>
          <p:cNvPr id="1073" name="Rectangle"/>
          <p:cNvSpPr/>
          <p:nvPr/>
        </p:nvSpPr>
        <p:spPr>
          <a:xfrm>
            <a:off x="1375169" y="2161724"/>
            <a:ext cx="15512195" cy="3939694"/>
          </a:xfrm>
          <a:prstGeom prst="rect">
            <a:avLst/>
          </a:prstGeom>
          <a:solidFill>
            <a:srgbClr val="FFFFFF">
              <a:alpha val="50000"/>
            </a:srgbClr>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mc:AlternateContent xmlns:mc="http://schemas.openxmlformats.org/markup-compatibility/2006" xmlns:a14="http://schemas.microsoft.com/office/drawing/2010/main">
        <mc:Choice Requires="a14">
          <p:sp>
            <p:nvSpPr>
              <p:cNvPr id="1074" name="Exponentiate"/>
              <p:cNvSpPr txBox="1"/>
              <p:nvPr/>
            </p:nvSpPr>
            <p:spPr>
              <a:xfrm>
                <a:off x="5707576" y="9564514"/>
                <a:ext cx="11901354" cy="1936371"/>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lIns="71437" tIns="71437" rIns="71437" bIns="71437">
                <a:spAutoFit/>
              </a:bodyPr>
              <a:lstStyle/>
              <a:p>
                <a:pPr defTabSz="821531">
                  <a:defRPr sz="4200" b="0">
                    <a:latin typeface="Avenir Book"/>
                    <a:ea typeface="Avenir Book"/>
                    <a:cs typeface="Avenir Book"/>
                    <a:sym typeface="Avenir Book"/>
                  </a:defRPr>
                </a:pPr>
                <a:r>
                  <a:t>Exponentiate</a:t>
                </a:r>
                <a14:m>
                  <m:oMath xmlns:m="http://schemas.openxmlformats.org/officeDocument/2006/math">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𝑇</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𝑡</m:t>
                    </m:r>
                    <m:r>
                      <a:rPr sz="4550" i="1">
                        <a:solidFill>
                          <a:srgbClr val="000000"/>
                        </a:solidFill>
                        <a:latin typeface="Cambria Math" panose="02040503050406030204" pitchFamily="18" charset="0"/>
                      </a:rPr>
                      <m:t>)=</m:t>
                    </m:r>
                    <m:r>
                      <m:rPr>
                        <m:sty m:val="p"/>
                      </m:rPr>
                      <a:rPr sz="4550" i="1">
                        <a:solidFill>
                          <a:srgbClr val="000000"/>
                        </a:solidFill>
                        <a:latin typeface="Cambria Math" panose="02040503050406030204" pitchFamily="18" charset="0"/>
                      </a:rPr>
                      <m:t>exp</m:t>
                    </m:r>
                    <m:d>
                      <m:dPr>
                        <m:ctrlPr>
                          <a:rPr sz="4550" i="1">
                            <a:solidFill>
                              <a:srgbClr val="000000"/>
                            </a:solidFill>
                            <a:latin typeface="Cambria Math" panose="02040503050406030204" pitchFamily="18" charset="0"/>
                          </a:rPr>
                        </m:ctrlPr>
                      </m:dPr>
                      <m:e>
                        <m:r>
                          <a:rPr sz="4550" i="1">
                            <a:solidFill>
                              <a:srgbClr val="000000"/>
                            </a:solidFill>
                            <a:latin typeface="Cambria Math" panose="02040503050406030204" pitchFamily="18" charset="0"/>
                          </a:rPr>
                          <m:t>−</m:t>
                        </m:r>
                        <m:sSubSup>
                          <m:sSubSupPr>
                            <m:ctrlPr>
                              <a:rPr sz="4550" i="1">
                                <a:solidFill>
                                  <a:srgbClr val="000000"/>
                                </a:solidFill>
                                <a:latin typeface="Cambria Math" panose="02040503050406030204" pitchFamily="18" charset="0"/>
                              </a:rPr>
                            </m:ctrlPr>
                          </m:sSubSupPr>
                          <m:e>
                            <m:r>
                              <a:rPr sz="4550" i="1">
                                <a:solidFill>
                                  <a:srgbClr val="000000"/>
                                </a:solidFill>
                                <a:latin typeface="Cambria Math" panose="02040503050406030204" pitchFamily="18" charset="0"/>
                              </a:rPr>
                              <m:t>∫</m:t>
                            </m:r>
                          </m:e>
                          <m:sub>
                            <m:sSub>
                              <m:sSubPr>
                                <m:ctrlPr>
                                  <a:rPr sz="4550" i="1">
                                    <a:solidFill>
                                      <a:srgbClr val="000000"/>
                                    </a:solidFill>
                                    <a:latin typeface="Cambria Math" panose="02040503050406030204" pitchFamily="18" charset="0"/>
                                  </a:rPr>
                                </m:ctrlPr>
                              </m:sSubPr>
                              <m:e>
                                <m:r>
                                  <a:rPr sz="4550" i="1">
                                    <a:solidFill>
                                      <a:srgbClr val="000000"/>
                                    </a:solidFill>
                                    <a:latin typeface="Cambria Math" panose="02040503050406030204" pitchFamily="18" charset="0"/>
                                  </a:rPr>
                                  <m:t>𝑡</m:t>
                                </m:r>
                              </m:e>
                              <m:sub>
                                <m:r>
                                  <a:rPr sz="4550" i="1">
                                    <a:solidFill>
                                      <a:srgbClr val="000000"/>
                                    </a:solidFill>
                                    <a:latin typeface="Cambria Math" panose="02040503050406030204" pitchFamily="18" charset="0"/>
                                  </a:rPr>
                                  <m:t>0</m:t>
                                </m:r>
                              </m:sub>
                            </m:sSub>
                          </m:sub>
                          <m:sup>
                            <m:r>
                              <a:rPr sz="4550" i="1">
                                <a:solidFill>
                                  <a:srgbClr val="000000"/>
                                </a:solidFill>
                                <a:latin typeface="Cambria Math" panose="02040503050406030204" pitchFamily="18" charset="0"/>
                              </a:rPr>
                              <m:t>𝑡</m:t>
                            </m:r>
                          </m:sup>
                        </m:sSubSup>
                        <m:r>
                          <a:rPr sz="4550" i="1">
                            <a:solidFill>
                              <a:srgbClr val="000000"/>
                            </a:solidFill>
                            <a:latin typeface="Cambria Math" panose="02040503050406030204" pitchFamily="18" charset="0"/>
                          </a:rPr>
                          <m:t>𝜎</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𝑠</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𝑑𝑠</m:t>
                        </m:r>
                      </m:e>
                    </m:d>
                  </m:oMath>
                </a14:m>
                <a:r>
                  <a:t> </a:t>
                </a:r>
              </a:p>
            </p:txBody>
          </p:sp>
        </mc:Choice>
        <mc:Fallback xmlns="">
          <p:sp>
            <p:nvSpPr>
              <p:cNvPr id="1074" name="Exponentiate"/>
              <p:cNvSpPr txBox="1">
                <a:spLocks noRot="1" noChangeAspect="1" noMove="1" noResize="1" noEditPoints="1" noAdjustHandles="1" noChangeArrowheads="1" noChangeShapeType="1" noTextEdit="1"/>
              </p:cNvSpPr>
              <p:nvPr/>
            </p:nvSpPr>
            <p:spPr>
              <a:xfrm>
                <a:off x="5707576" y="9564514"/>
                <a:ext cx="11901354" cy="1936371"/>
              </a:xfrm>
              <a:prstGeom prst="rect">
                <a:avLst/>
              </a:prstGeom>
              <a:blipFill>
                <a:blip r:embed="rId6"/>
                <a:stretch>
                  <a:fillRect/>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a:noFill/>
                  </a:rPr>
                  <a:t> </a:t>
                </a:r>
              </a:p>
            </p:txBody>
          </p:sp>
        </mc:Fallback>
      </mc:AlternateContent>
      <p:sp>
        <p:nvSpPr>
          <p:cNvPr id="1075" name="Rectangle"/>
          <p:cNvSpPr/>
          <p:nvPr/>
        </p:nvSpPr>
        <p:spPr>
          <a:xfrm>
            <a:off x="1375169" y="7868979"/>
            <a:ext cx="17343395" cy="4145094"/>
          </a:xfrm>
          <a:prstGeom prst="rect">
            <a:avLst/>
          </a:prstGeom>
          <a:solidFill>
            <a:srgbClr val="FFFFFF"/>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mc:AlternateContent xmlns:mc="http://schemas.openxmlformats.org/markup-compatibility/2006" xmlns:a14="http://schemas.microsoft.com/office/drawing/2010/main">
        <mc:Choice Requires="a14">
          <p:sp>
            <p:nvSpPr>
              <p:cNvPr id="1076" name="Solve for"/>
              <p:cNvSpPr txBox="1">
                <a:spLocks noGrp="1"/>
              </p:cNvSpPr>
              <p:nvPr>
                <p:ph type="title"/>
              </p:nvPr>
            </p:nvSpPr>
            <p:spPr>
              <a:prstGeom prst="rect">
                <a:avLst/>
              </a:prstGeom>
            </p:spPr>
            <p:txBody>
              <a:bodyPr/>
              <a:lstStyle/>
              <a:p>
                <a:r>
                  <a:t>Solve for </a:t>
                </a:r>
                <a14:m>
                  <m:oMath xmlns:m="http://schemas.openxmlformats.org/officeDocument/2006/math">
                    <m:r>
                      <a:rPr sz="8450" i="1">
                        <a:solidFill>
                          <a:srgbClr val="000000"/>
                        </a:solidFill>
                        <a:latin typeface="Cambria Math" panose="02040503050406030204" pitchFamily="18" charset="0"/>
                      </a:rPr>
                      <m:t>𝑇</m:t>
                    </m:r>
                  </m:oMath>
                </a14:m>
                <a:endParaRPr/>
              </a:p>
            </p:txBody>
          </p:sp>
        </mc:Choice>
        <mc:Fallback xmlns="">
          <p:sp>
            <p:nvSpPr>
              <p:cNvPr id="1076" name="Solve for"/>
              <p:cNvSpPr txBox="1">
                <a:spLocks noGrp="1" noRot="1" noChangeAspect="1" noMove="1" noResize="1" noEditPoints="1" noAdjustHandles="1" noChangeArrowheads="1" noChangeShapeType="1" noTextEdit="1"/>
              </p:cNvSpPr>
              <p:nvPr>
                <p:ph type="title"/>
              </p:nvPr>
            </p:nvSpPr>
            <p:spPr>
              <a:prstGeom prst="rect">
                <a:avLst/>
              </a:prstGeom>
              <a:blipFill>
                <a:blip r:embed="rId7"/>
                <a:stretch>
                  <a:fillRect b="-4267"/>
                </a:stretch>
              </a:blipFill>
            </p:spPr>
            <p:txBody>
              <a:bodyPr/>
              <a:lstStyle/>
              <a:p>
                <a:r>
                  <a:rPr lang="en-US">
                    <a:noFill/>
                  </a:rPr>
                  <a:t> </a:t>
                </a:r>
              </a:p>
            </p:txBody>
          </p:sp>
        </mc:Fallback>
      </mc:AlternateContent>
    </p:spTree>
  </p:cSld>
  <p:clrMapOvr>
    <a:masterClrMapping/>
  </p:clrMapOvr>
  <p:transition spd="med"/>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1079" name="Text"/>
              <p:cNvSpPr txBox="1"/>
              <p:nvPr/>
            </p:nvSpPr>
            <p:spPr>
              <a:xfrm>
                <a:off x="7039229" y="3168424"/>
                <a:ext cx="11901354" cy="939594"/>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lIns="71437" tIns="71437" rIns="71437" bIns="71437">
                <a:spAutoFit/>
              </a:bodyPr>
              <a:lstStyle>
                <a:lvl1pPr defTabSz="821531">
                  <a:defRPr sz="4200" b="0">
                    <a:latin typeface="Avenir Book"/>
                    <a:ea typeface="Avenir Book"/>
                    <a:cs typeface="Avenir Book"/>
                    <a:sym typeface="Avenir Book"/>
                  </a:defRPr>
                </a:lvl1pPr>
              </a:lstStyle>
              <a:p>
                <a:pPr/>
                <a14:m>
                  <m:oMathPara xmlns:m="http://schemas.openxmlformats.org/officeDocument/2006/math">
                    <m:oMathParaPr>
                      <m:jc m:val="center"/>
                    </m:oMathParaPr>
                    <m:oMath xmlns:m="http://schemas.openxmlformats.org/officeDocument/2006/math">
                      <m:r>
                        <a:rPr sz="4600" i="1">
                          <a:solidFill>
                            <a:srgbClr val="000000"/>
                          </a:solidFill>
                          <a:latin typeface="Cambria Math" panose="02040503050406030204" pitchFamily="18" charset="0"/>
                        </a:rPr>
                        <m:t>𝑇</m:t>
                      </m:r>
                      <m:r>
                        <a:rPr sz="4600" i="1">
                          <a:solidFill>
                            <a:srgbClr val="000000"/>
                          </a:solidFill>
                          <a:latin typeface="Cambria Math" panose="02040503050406030204" pitchFamily="18" charset="0"/>
                        </a:rPr>
                        <m:t>(</m:t>
                      </m:r>
                      <m:r>
                        <a:rPr sz="4600" i="1">
                          <a:solidFill>
                            <a:srgbClr val="000000"/>
                          </a:solidFill>
                          <a:latin typeface="Cambria Math" panose="02040503050406030204" pitchFamily="18" charset="0"/>
                        </a:rPr>
                        <m:t>𝑡</m:t>
                      </m:r>
                      <m:r>
                        <a:rPr sz="4600" i="1">
                          <a:solidFill>
                            <a:srgbClr val="000000"/>
                          </a:solidFill>
                          <a:latin typeface="Cambria Math" panose="02040503050406030204" pitchFamily="18" charset="0"/>
                        </a:rPr>
                        <m:t>+</m:t>
                      </m:r>
                      <m:r>
                        <a:rPr sz="4600" i="1">
                          <a:solidFill>
                            <a:srgbClr val="000000"/>
                          </a:solidFill>
                          <a:latin typeface="Cambria Math" panose="02040503050406030204" pitchFamily="18" charset="0"/>
                        </a:rPr>
                        <m:t>𝑑𝑡</m:t>
                      </m:r>
                      <m:r>
                        <a:rPr sz="4600" i="1">
                          <a:solidFill>
                            <a:srgbClr val="000000"/>
                          </a:solidFill>
                          <a:latin typeface="Cambria Math" panose="02040503050406030204" pitchFamily="18" charset="0"/>
                        </a:rPr>
                        <m:t>)=</m:t>
                      </m:r>
                      <m:r>
                        <a:rPr sz="4600" i="1">
                          <a:solidFill>
                            <a:srgbClr val="000000"/>
                          </a:solidFill>
                          <a:latin typeface="Cambria Math" panose="02040503050406030204" pitchFamily="18" charset="0"/>
                        </a:rPr>
                        <m:t>𝑇</m:t>
                      </m:r>
                      <m:r>
                        <a:rPr sz="4600" i="1">
                          <a:solidFill>
                            <a:srgbClr val="000000"/>
                          </a:solidFill>
                          <a:latin typeface="Cambria Math" panose="02040503050406030204" pitchFamily="18" charset="0"/>
                        </a:rPr>
                        <m:t>(</m:t>
                      </m:r>
                      <m:r>
                        <a:rPr sz="4600" i="1">
                          <a:solidFill>
                            <a:srgbClr val="000000"/>
                          </a:solidFill>
                          <a:latin typeface="Cambria Math" panose="02040503050406030204" pitchFamily="18" charset="0"/>
                        </a:rPr>
                        <m:t>𝑡</m:t>
                      </m:r>
                      <m:r>
                        <a:rPr sz="4600" i="1">
                          <a:solidFill>
                            <a:srgbClr val="000000"/>
                          </a:solidFill>
                          <a:latin typeface="Cambria Math" panose="02040503050406030204" pitchFamily="18" charset="0"/>
                        </a:rPr>
                        <m:t>)(1−</m:t>
                      </m:r>
                      <m:r>
                        <a:rPr sz="4600" i="1">
                          <a:solidFill>
                            <a:srgbClr val="000000"/>
                          </a:solidFill>
                          <a:latin typeface="Cambria Math" panose="02040503050406030204" pitchFamily="18" charset="0"/>
                        </a:rPr>
                        <m:t>𝜎</m:t>
                      </m:r>
                      <m:r>
                        <a:rPr sz="4600" i="1">
                          <a:solidFill>
                            <a:srgbClr val="000000"/>
                          </a:solidFill>
                          <a:latin typeface="Cambria Math" panose="02040503050406030204" pitchFamily="18" charset="0"/>
                        </a:rPr>
                        <m:t>(</m:t>
                      </m:r>
                      <m:r>
                        <a:rPr sz="4600" i="1">
                          <a:solidFill>
                            <a:srgbClr val="000000"/>
                          </a:solidFill>
                          <a:latin typeface="Cambria Math" panose="02040503050406030204" pitchFamily="18" charset="0"/>
                        </a:rPr>
                        <m:t>𝑡</m:t>
                      </m:r>
                      <m:r>
                        <a:rPr sz="4600" i="1">
                          <a:solidFill>
                            <a:srgbClr val="000000"/>
                          </a:solidFill>
                          <a:latin typeface="Cambria Math" panose="02040503050406030204" pitchFamily="18" charset="0"/>
                        </a:rPr>
                        <m:t>)</m:t>
                      </m:r>
                      <m:r>
                        <a:rPr sz="4600" i="1">
                          <a:solidFill>
                            <a:srgbClr val="000000"/>
                          </a:solidFill>
                          <a:latin typeface="Cambria Math" panose="02040503050406030204" pitchFamily="18" charset="0"/>
                        </a:rPr>
                        <m:t>𝑑𝑡</m:t>
                      </m:r>
                      <m:r>
                        <a:rPr sz="4600" i="1">
                          <a:solidFill>
                            <a:srgbClr val="000000"/>
                          </a:solidFill>
                          <a:latin typeface="Cambria Math" panose="02040503050406030204" pitchFamily="18" charset="0"/>
                        </a:rPr>
                        <m:t>)</m:t>
                      </m:r>
                    </m:oMath>
                  </m:oMathPara>
                </a14:m>
                <a:endParaRPr/>
              </a:p>
            </p:txBody>
          </p:sp>
        </mc:Choice>
        <mc:Fallback xmlns="">
          <p:sp>
            <p:nvSpPr>
              <p:cNvPr id="1079" name="Text"/>
              <p:cNvSpPr txBox="1">
                <a:spLocks noRot="1" noChangeAspect="1" noMove="1" noResize="1" noEditPoints="1" noAdjustHandles="1" noChangeArrowheads="1" noChangeShapeType="1" noTextEdit="1"/>
              </p:cNvSpPr>
              <p:nvPr/>
            </p:nvSpPr>
            <p:spPr>
              <a:xfrm>
                <a:off x="7039229" y="3168424"/>
                <a:ext cx="11901354" cy="939594"/>
              </a:xfrm>
              <a:prstGeom prst="rect">
                <a:avLst/>
              </a:prstGeom>
              <a:blipFill>
                <a:blip r:embed="rId2"/>
                <a:stretch>
                  <a:fillRect/>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80" name="Rearrange"/>
              <p:cNvSpPr txBox="1"/>
              <p:nvPr/>
            </p:nvSpPr>
            <p:spPr>
              <a:xfrm>
                <a:off x="4431438" y="6240106"/>
                <a:ext cx="11901354" cy="1490185"/>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lIns="71437" tIns="71437" rIns="71437" bIns="71437">
                <a:spAutoFit/>
              </a:bodyPr>
              <a:lstStyle/>
              <a:p>
                <a:pPr defTabSz="821531">
                  <a:defRPr sz="4200" b="0">
                    <a:latin typeface="Avenir Book"/>
                    <a:ea typeface="Avenir Book"/>
                    <a:cs typeface="Avenir Book"/>
                    <a:sym typeface="Avenir Book"/>
                  </a:defRPr>
                </a:pPr>
                <a:r>
                  <a:t>Rearrange</a:t>
                </a:r>
                <a14:m>
                  <m:oMath xmlns:m="http://schemas.openxmlformats.org/officeDocument/2006/math">
                    <m:r>
                      <a:rPr sz="4550" i="1">
                        <a:solidFill>
                          <a:srgbClr val="000000"/>
                        </a:solidFill>
                        <a:latin typeface="Cambria Math" panose="02040503050406030204" pitchFamily="18" charset="0"/>
                      </a:rPr>
                      <m:t>⇒</m:t>
                    </m:r>
                    <m:f>
                      <m:fPr>
                        <m:ctrlPr>
                          <a:rPr sz="4550" i="1">
                            <a:solidFill>
                              <a:srgbClr val="000000"/>
                            </a:solidFill>
                            <a:latin typeface="Cambria Math" panose="02040503050406030204" pitchFamily="18" charset="0"/>
                          </a:rPr>
                        </m:ctrlPr>
                      </m:fPr>
                      <m:num>
                        <m:sSup>
                          <m:sSupPr>
                            <m:ctrlPr>
                              <a:rPr sz="4550" i="1">
                                <a:solidFill>
                                  <a:srgbClr val="000000"/>
                                </a:solidFill>
                                <a:latin typeface="Cambria Math" panose="02040503050406030204" pitchFamily="18" charset="0"/>
                              </a:rPr>
                            </m:ctrlPr>
                          </m:sSupPr>
                          <m:e>
                            <m:r>
                              <a:rPr sz="4550" i="1">
                                <a:solidFill>
                                  <a:srgbClr val="000000"/>
                                </a:solidFill>
                                <a:latin typeface="Cambria Math" panose="02040503050406030204" pitchFamily="18" charset="0"/>
                              </a:rPr>
                              <m:t>𝑇</m:t>
                            </m:r>
                          </m:e>
                          <m:sup>
                            <m:r>
                              <a:rPr sz="4550" i="1">
                                <a:solidFill>
                                  <a:srgbClr val="000000"/>
                                </a:solidFill>
                                <a:latin typeface="Cambria Math" panose="02040503050406030204" pitchFamily="18" charset="0"/>
                              </a:rPr>
                              <m:t>′</m:t>
                            </m:r>
                          </m:sup>
                        </m:sSup>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𝑡</m:t>
                        </m:r>
                        <m:r>
                          <a:rPr sz="4550" i="1">
                            <a:solidFill>
                              <a:srgbClr val="000000"/>
                            </a:solidFill>
                            <a:latin typeface="Cambria Math" panose="02040503050406030204" pitchFamily="18" charset="0"/>
                          </a:rPr>
                          <m:t>)</m:t>
                        </m:r>
                      </m:num>
                      <m:den>
                        <m:r>
                          <a:rPr sz="4550" i="1">
                            <a:solidFill>
                              <a:srgbClr val="000000"/>
                            </a:solidFill>
                            <a:latin typeface="Cambria Math" panose="02040503050406030204" pitchFamily="18" charset="0"/>
                          </a:rPr>
                          <m:t>𝑇</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𝑡</m:t>
                        </m:r>
                        <m:r>
                          <a:rPr sz="4550" i="1">
                            <a:solidFill>
                              <a:srgbClr val="000000"/>
                            </a:solidFill>
                            <a:latin typeface="Cambria Math" panose="02040503050406030204" pitchFamily="18" charset="0"/>
                          </a:rPr>
                          <m:t>)</m:t>
                        </m:r>
                      </m:den>
                    </m:f>
                    <m:r>
                      <a:rPr sz="4550" i="1">
                        <a:solidFill>
                          <a:srgbClr val="000000"/>
                        </a:solidFill>
                        <a:latin typeface="Cambria Math" panose="02040503050406030204" pitchFamily="18" charset="0"/>
                      </a:rPr>
                      <m:t>𝑑𝑡</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𝜎</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𝑡</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𝑑𝑡</m:t>
                    </m:r>
                  </m:oMath>
                </a14:m>
                <a:r>
                  <a:t> </a:t>
                </a:r>
              </a:p>
            </p:txBody>
          </p:sp>
        </mc:Choice>
        <mc:Fallback xmlns="">
          <p:sp>
            <p:nvSpPr>
              <p:cNvPr id="1080" name="Rearrange"/>
              <p:cNvSpPr txBox="1">
                <a:spLocks noRot="1" noChangeAspect="1" noMove="1" noResize="1" noEditPoints="1" noAdjustHandles="1" noChangeArrowheads="1" noChangeShapeType="1" noTextEdit="1"/>
              </p:cNvSpPr>
              <p:nvPr/>
            </p:nvSpPr>
            <p:spPr>
              <a:xfrm>
                <a:off x="4431438" y="6240106"/>
                <a:ext cx="11901354" cy="1490185"/>
              </a:xfrm>
              <a:prstGeom prst="rect">
                <a:avLst/>
              </a:prstGeom>
              <a:blipFill>
                <a:blip r:embed="rId3"/>
                <a:stretch>
                  <a:fillRect/>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81" name="Taylor expansion for T"/>
              <p:cNvSpPr txBox="1"/>
              <p:nvPr/>
            </p:nvSpPr>
            <p:spPr>
              <a:xfrm>
                <a:off x="274361" y="4569595"/>
                <a:ext cx="17941675" cy="939595"/>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lIns="71437" tIns="71437" rIns="71437" bIns="71437">
                <a:spAutoFit/>
              </a:bodyPr>
              <a:lstStyle/>
              <a:p>
                <a:pPr defTabSz="821531">
                  <a:defRPr sz="4200" b="0">
                    <a:latin typeface="Avenir Book"/>
                    <a:ea typeface="Avenir Book"/>
                    <a:cs typeface="Avenir Book"/>
                    <a:sym typeface="Avenir Book"/>
                  </a:defRPr>
                </a:pPr>
                <a:r>
                  <a:t>Taylor expansion for T</a:t>
                </a:r>
                <a14:m>
                  <m:oMath xmlns:m="http://schemas.openxmlformats.org/officeDocument/2006/math">
                    <m:r>
                      <a:rPr sz="4650" i="1">
                        <a:solidFill>
                          <a:srgbClr val="000000"/>
                        </a:solidFill>
                        <a:latin typeface="Cambria Math" panose="02040503050406030204" pitchFamily="18" charset="0"/>
                      </a:rPr>
                      <m:t>⇒</m:t>
                    </m:r>
                    <m:r>
                      <a:rPr sz="4650" i="1">
                        <a:solidFill>
                          <a:srgbClr val="000000"/>
                        </a:solidFill>
                        <a:latin typeface="Cambria Math" panose="02040503050406030204" pitchFamily="18" charset="0"/>
                      </a:rPr>
                      <m:t>𝑇</m:t>
                    </m:r>
                    <m:r>
                      <a:rPr sz="4650" i="1">
                        <a:solidFill>
                          <a:srgbClr val="000000"/>
                        </a:solidFill>
                        <a:latin typeface="Cambria Math" panose="02040503050406030204" pitchFamily="18" charset="0"/>
                      </a:rPr>
                      <m:t>(</m:t>
                    </m:r>
                    <m:r>
                      <a:rPr sz="4650" i="1">
                        <a:solidFill>
                          <a:srgbClr val="000000"/>
                        </a:solidFill>
                        <a:latin typeface="Cambria Math" panose="02040503050406030204" pitchFamily="18" charset="0"/>
                      </a:rPr>
                      <m:t>𝑡</m:t>
                    </m:r>
                    <m:r>
                      <a:rPr sz="4650" i="1">
                        <a:solidFill>
                          <a:srgbClr val="000000"/>
                        </a:solidFill>
                        <a:latin typeface="Cambria Math" panose="02040503050406030204" pitchFamily="18" charset="0"/>
                      </a:rPr>
                      <m:t>)+</m:t>
                    </m:r>
                    <m:sSup>
                      <m:sSupPr>
                        <m:ctrlPr>
                          <a:rPr sz="4650" i="1">
                            <a:solidFill>
                              <a:srgbClr val="000000"/>
                            </a:solidFill>
                            <a:latin typeface="Cambria Math" panose="02040503050406030204" pitchFamily="18" charset="0"/>
                          </a:rPr>
                        </m:ctrlPr>
                      </m:sSupPr>
                      <m:e>
                        <m:r>
                          <a:rPr sz="4650" i="1">
                            <a:solidFill>
                              <a:srgbClr val="000000"/>
                            </a:solidFill>
                            <a:latin typeface="Cambria Math" panose="02040503050406030204" pitchFamily="18" charset="0"/>
                          </a:rPr>
                          <m:t>𝑇</m:t>
                        </m:r>
                      </m:e>
                      <m:sup>
                        <m:r>
                          <a:rPr sz="4650" i="1">
                            <a:solidFill>
                              <a:srgbClr val="000000"/>
                            </a:solidFill>
                            <a:latin typeface="Cambria Math" panose="02040503050406030204" pitchFamily="18" charset="0"/>
                          </a:rPr>
                          <m:t>′</m:t>
                        </m:r>
                      </m:sup>
                    </m:sSup>
                    <m:r>
                      <a:rPr sz="4650" i="1">
                        <a:solidFill>
                          <a:srgbClr val="000000"/>
                        </a:solidFill>
                        <a:latin typeface="Cambria Math" panose="02040503050406030204" pitchFamily="18" charset="0"/>
                      </a:rPr>
                      <m:t>(</m:t>
                    </m:r>
                    <m:r>
                      <a:rPr sz="4650" i="1">
                        <a:solidFill>
                          <a:srgbClr val="000000"/>
                        </a:solidFill>
                        <a:latin typeface="Cambria Math" panose="02040503050406030204" pitchFamily="18" charset="0"/>
                      </a:rPr>
                      <m:t>𝑡</m:t>
                    </m:r>
                    <m:r>
                      <a:rPr sz="4650" i="1">
                        <a:solidFill>
                          <a:srgbClr val="000000"/>
                        </a:solidFill>
                        <a:latin typeface="Cambria Math" panose="02040503050406030204" pitchFamily="18" charset="0"/>
                      </a:rPr>
                      <m:t>)</m:t>
                    </m:r>
                    <m:r>
                      <a:rPr sz="4650" i="1">
                        <a:solidFill>
                          <a:srgbClr val="000000"/>
                        </a:solidFill>
                        <a:latin typeface="Cambria Math" panose="02040503050406030204" pitchFamily="18" charset="0"/>
                      </a:rPr>
                      <m:t>𝑑𝑡</m:t>
                    </m:r>
                    <m:r>
                      <a:rPr sz="4650" i="1">
                        <a:solidFill>
                          <a:srgbClr val="000000"/>
                        </a:solidFill>
                        <a:latin typeface="Cambria Math" panose="02040503050406030204" pitchFamily="18" charset="0"/>
                      </a:rPr>
                      <m:t>=</m:t>
                    </m:r>
                    <m:r>
                      <a:rPr sz="4650" i="1">
                        <a:solidFill>
                          <a:srgbClr val="000000"/>
                        </a:solidFill>
                        <a:latin typeface="Cambria Math" panose="02040503050406030204" pitchFamily="18" charset="0"/>
                      </a:rPr>
                      <m:t>𝑇</m:t>
                    </m:r>
                    <m:r>
                      <a:rPr sz="4650" i="1">
                        <a:solidFill>
                          <a:srgbClr val="000000"/>
                        </a:solidFill>
                        <a:latin typeface="Cambria Math" panose="02040503050406030204" pitchFamily="18" charset="0"/>
                      </a:rPr>
                      <m:t>(</m:t>
                    </m:r>
                    <m:r>
                      <a:rPr sz="4650" i="1">
                        <a:solidFill>
                          <a:srgbClr val="000000"/>
                        </a:solidFill>
                        <a:latin typeface="Cambria Math" panose="02040503050406030204" pitchFamily="18" charset="0"/>
                      </a:rPr>
                      <m:t>𝑡</m:t>
                    </m:r>
                    <m:r>
                      <a:rPr sz="4650" i="1">
                        <a:solidFill>
                          <a:srgbClr val="000000"/>
                        </a:solidFill>
                        <a:latin typeface="Cambria Math" panose="02040503050406030204" pitchFamily="18" charset="0"/>
                      </a:rPr>
                      <m:t>)−</m:t>
                    </m:r>
                    <m:r>
                      <a:rPr sz="4650" i="1">
                        <a:solidFill>
                          <a:srgbClr val="000000"/>
                        </a:solidFill>
                        <a:latin typeface="Cambria Math" panose="02040503050406030204" pitchFamily="18" charset="0"/>
                      </a:rPr>
                      <m:t>𝑇</m:t>
                    </m:r>
                    <m:r>
                      <a:rPr sz="4650" i="1">
                        <a:solidFill>
                          <a:srgbClr val="000000"/>
                        </a:solidFill>
                        <a:latin typeface="Cambria Math" panose="02040503050406030204" pitchFamily="18" charset="0"/>
                      </a:rPr>
                      <m:t>(</m:t>
                    </m:r>
                    <m:r>
                      <a:rPr sz="4650" i="1">
                        <a:solidFill>
                          <a:srgbClr val="000000"/>
                        </a:solidFill>
                        <a:latin typeface="Cambria Math" panose="02040503050406030204" pitchFamily="18" charset="0"/>
                      </a:rPr>
                      <m:t>𝑡</m:t>
                    </m:r>
                    <m:r>
                      <a:rPr sz="4650" i="1">
                        <a:solidFill>
                          <a:srgbClr val="000000"/>
                        </a:solidFill>
                        <a:latin typeface="Cambria Math" panose="02040503050406030204" pitchFamily="18" charset="0"/>
                      </a:rPr>
                      <m:t>)</m:t>
                    </m:r>
                    <m:r>
                      <a:rPr sz="4650" i="1">
                        <a:solidFill>
                          <a:srgbClr val="000000"/>
                        </a:solidFill>
                        <a:latin typeface="Cambria Math" panose="02040503050406030204" pitchFamily="18" charset="0"/>
                      </a:rPr>
                      <m:t>𝜎</m:t>
                    </m:r>
                    <m:r>
                      <a:rPr sz="4650" i="1">
                        <a:solidFill>
                          <a:srgbClr val="000000"/>
                        </a:solidFill>
                        <a:latin typeface="Cambria Math" panose="02040503050406030204" pitchFamily="18" charset="0"/>
                      </a:rPr>
                      <m:t>(</m:t>
                    </m:r>
                    <m:r>
                      <a:rPr sz="4650" i="1">
                        <a:solidFill>
                          <a:srgbClr val="000000"/>
                        </a:solidFill>
                        <a:latin typeface="Cambria Math" panose="02040503050406030204" pitchFamily="18" charset="0"/>
                      </a:rPr>
                      <m:t>𝑡</m:t>
                    </m:r>
                    <m:r>
                      <a:rPr sz="4650" i="1">
                        <a:solidFill>
                          <a:srgbClr val="000000"/>
                        </a:solidFill>
                        <a:latin typeface="Cambria Math" panose="02040503050406030204" pitchFamily="18" charset="0"/>
                      </a:rPr>
                      <m:t>)</m:t>
                    </m:r>
                    <m:r>
                      <a:rPr sz="4650" i="1">
                        <a:solidFill>
                          <a:srgbClr val="000000"/>
                        </a:solidFill>
                        <a:latin typeface="Cambria Math" panose="02040503050406030204" pitchFamily="18" charset="0"/>
                      </a:rPr>
                      <m:t>𝑑𝑡</m:t>
                    </m:r>
                  </m:oMath>
                </a14:m>
                <a:endParaRPr/>
              </a:p>
            </p:txBody>
          </p:sp>
        </mc:Choice>
        <mc:Fallback xmlns="">
          <p:sp>
            <p:nvSpPr>
              <p:cNvPr id="1081" name="Taylor expansion for T"/>
              <p:cNvSpPr txBox="1">
                <a:spLocks noRot="1" noChangeAspect="1" noMove="1" noResize="1" noEditPoints="1" noAdjustHandles="1" noChangeArrowheads="1" noChangeShapeType="1" noTextEdit="1"/>
              </p:cNvSpPr>
              <p:nvPr/>
            </p:nvSpPr>
            <p:spPr>
              <a:xfrm>
                <a:off x="274361" y="4569595"/>
                <a:ext cx="17941675" cy="939595"/>
              </a:xfrm>
              <a:prstGeom prst="rect">
                <a:avLst/>
              </a:prstGeom>
              <a:blipFill>
                <a:blip r:embed="rId4"/>
                <a:stretch>
                  <a:fillRect t="-5195" b="-16234"/>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82" name="Integrate"/>
              <p:cNvSpPr txBox="1"/>
              <p:nvPr/>
            </p:nvSpPr>
            <p:spPr>
              <a:xfrm>
                <a:off x="4880746" y="7815746"/>
                <a:ext cx="11901355" cy="1735830"/>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lIns="71437" tIns="71437" rIns="71437" bIns="71437">
                <a:spAutoFit/>
              </a:bodyPr>
              <a:lstStyle/>
              <a:p>
                <a:pPr defTabSz="821531">
                  <a:defRPr sz="4200" b="0">
                    <a:latin typeface="Avenir Book"/>
                    <a:ea typeface="Avenir Book"/>
                    <a:cs typeface="Avenir Book"/>
                    <a:sym typeface="Avenir Book"/>
                  </a:defRPr>
                </a:pPr>
                <a:r>
                  <a:t>Integrate</a:t>
                </a:r>
                <a14:m>
                  <m:oMath xmlns:m="http://schemas.openxmlformats.org/officeDocument/2006/math">
                    <m:r>
                      <a:rPr sz="4550" i="1">
                        <a:solidFill>
                          <a:srgbClr val="000000"/>
                        </a:solidFill>
                        <a:latin typeface="Cambria Math" panose="02040503050406030204" pitchFamily="18" charset="0"/>
                      </a:rPr>
                      <m:t>⇒</m:t>
                    </m:r>
                    <m:r>
                      <m:rPr>
                        <m:sty m:val="p"/>
                      </m:rPr>
                      <a:rPr sz="4550" i="1">
                        <a:solidFill>
                          <a:srgbClr val="000000"/>
                        </a:solidFill>
                        <a:latin typeface="Cambria Math" panose="02040503050406030204" pitchFamily="18" charset="0"/>
                      </a:rPr>
                      <m:t>log</m:t>
                    </m:r>
                    <m:r>
                      <a:rPr sz="4550" i="1">
                        <a:solidFill>
                          <a:srgbClr val="000000"/>
                        </a:solidFill>
                        <a:latin typeface="Cambria Math" panose="02040503050406030204" pitchFamily="18" charset="0"/>
                      </a:rPr>
                      <m:t>𝑇</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𝑡</m:t>
                    </m:r>
                    <m:r>
                      <a:rPr sz="4550" i="1">
                        <a:solidFill>
                          <a:srgbClr val="000000"/>
                        </a:solidFill>
                        <a:latin typeface="Cambria Math" panose="02040503050406030204" pitchFamily="18" charset="0"/>
                      </a:rPr>
                      <m:t>)=−</m:t>
                    </m:r>
                    <m:sSubSup>
                      <m:sSubSupPr>
                        <m:ctrlPr>
                          <a:rPr sz="4550" i="1">
                            <a:solidFill>
                              <a:srgbClr val="000000"/>
                            </a:solidFill>
                            <a:latin typeface="Cambria Math" panose="02040503050406030204" pitchFamily="18" charset="0"/>
                          </a:rPr>
                        </m:ctrlPr>
                      </m:sSubSupPr>
                      <m:e>
                        <m:r>
                          <a:rPr sz="4550" i="1">
                            <a:solidFill>
                              <a:srgbClr val="000000"/>
                            </a:solidFill>
                            <a:latin typeface="Cambria Math" panose="02040503050406030204" pitchFamily="18" charset="0"/>
                          </a:rPr>
                          <m:t>∫</m:t>
                        </m:r>
                      </m:e>
                      <m:sub>
                        <m:sSub>
                          <m:sSubPr>
                            <m:ctrlPr>
                              <a:rPr sz="4550" i="1">
                                <a:solidFill>
                                  <a:srgbClr val="000000"/>
                                </a:solidFill>
                                <a:latin typeface="Cambria Math" panose="02040503050406030204" pitchFamily="18" charset="0"/>
                              </a:rPr>
                            </m:ctrlPr>
                          </m:sSubPr>
                          <m:e>
                            <m:r>
                              <a:rPr sz="4550" i="1">
                                <a:solidFill>
                                  <a:srgbClr val="000000"/>
                                </a:solidFill>
                                <a:latin typeface="Cambria Math" panose="02040503050406030204" pitchFamily="18" charset="0"/>
                              </a:rPr>
                              <m:t>𝑡</m:t>
                            </m:r>
                          </m:e>
                          <m:sub>
                            <m:r>
                              <a:rPr sz="4550" i="1">
                                <a:solidFill>
                                  <a:srgbClr val="000000"/>
                                </a:solidFill>
                                <a:latin typeface="Cambria Math" panose="02040503050406030204" pitchFamily="18" charset="0"/>
                              </a:rPr>
                              <m:t>0</m:t>
                            </m:r>
                          </m:sub>
                        </m:sSub>
                      </m:sub>
                      <m:sup>
                        <m:r>
                          <a:rPr sz="4550" i="1">
                            <a:solidFill>
                              <a:srgbClr val="000000"/>
                            </a:solidFill>
                            <a:latin typeface="Cambria Math" panose="02040503050406030204" pitchFamily="18" charset="0"/>
                          </a:rPr>
                          <m:t>𝑡</m:t>
                        </m:r>
                      </m:sup>
                    </m:sSubSup>
                    <m:r>
                      <a:rPr sz="4550" i="1">
                        <a:solidFill>
                          <a:srgbClr val="000000"/>
                        </a:solidFill>
                        <a:latin typeface="Cambria Math" panose="02040503050406030204" pitchFamily="18" charset="0"/>
                      </a:rPr>
                      <m:t>𝜎</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𝑠</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𝑑𝑠</m:t>
                    </m:r>
                  </m:oMath>
                </a14:m>
                <a:r>
                  <a:t> </a:t>
                </a:r>
              </a:p>
            </p:txBody>
          </p:sp>
        </mc:Choice>
        <mc:Fallback xmlns="">
          <p:sp>
            <p:nvSpPr>
              <p:cNvPr id="1082" name="Integrate"/>
              <p:cNvSpPr txBox="1">
                <a:spLocks noRot="1" noChangeAspect="1" noMove="1" noResize="1" noEditPoints="1" noAdjustHandles="1" noChangeArrowheads="1" noChangeShapeType="1" noTextEdit="1"/>
              </p:cNvSpPr>
              <p:nvPr/>
            </p:nvSpPr>
            <p:spPr>
              <a:xfrm>
                <a:off x="4880746" y="7815746"/>
                <a:ext cx="11901355" cy="1735830"/>
              </a:xfrm>
              <a:prstGeom prst="rect">
                <a:avLst/>
              </a:prstGeom>
              <a:blipFill>
                <a:blip r:embed="rId5"/>
                <a:stretch>
                  <a:fillRect/>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a:noFill/>
                  </a:rPr>
                  <a:t> </a:t>
                </a:r>
              </a:p>
            </p:txBody>
          </p:sp>
        </mc:Fallback>
      </mc:AlternateContent>
      <p:sp>
        <p:nvSpPr>
          <p:cNvPr id="1083" name="Rectangle"/>
          <p:cNvSpPr/>
          <p:nvPr/>
        </p:nvSpPr>
        <p:spPr>
          <a:xfrm>
            <a:off x="1375169" y="2161724"/>
            <a:ext cx="15512195" cy="5487312"/>
          </a:xfrm>
          <a:prstGeom prst="rect">
            <a:avLst/>
          </a:prstGeom>
          <a:solidFill>
            <a:srgbClr val="FFFFFF">
              <a:alpha val="50000"/>
            </a:srgbClr>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mc:AlternateContent xmlns:mc="http://schemas.openxmlformats.org/markup-compatibility/2006" xmlns:a14="http://schemas.microsoft.com/office/drawing/2010/main">
        <mc:Choice Requires="a14">
          <p:sp>
            <p:nvSpPr>
              <p:cNvPr id="1084" name="Exponentiate"/>
              <p:cNvSpPr txBox="1"/>
              <p:nvPr/>
            </p:nvSpPr>
            <p:spPr>
              <a:xfrm>
                <a:off x="5707576" y="9564514"/>
                <a:ext cx="11901354" cy="1936371"/>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lIns="71437" tIns="71437" rIns="71437" bIns="71437">
                <a:spAutoFit/>
              </a:bodyPr>
              <a:lstStyle/>
              <a:p>
                <a:pPr defTabSz="821531">
                  <a:defRPr sz="4200" b="0">
                    <a:latin typeface="Avenir Book"/>
                    <a:ea typeface="Avenir Book"/>
                    <a:cs typeface="Avenir Book"/>
                    <a:sym typeface="Avenir Book"/>
                  </a:defRPr>
                </a:pPr>
                <a:r>
                  <a:t>Exponentiate</a:t>
                </a:r>
                <a14:m>
                  <m:oMath xmlns:m="http://schemas.openxmlformats.org/officeDocument/2006/math">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𝑇</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𝑡</m:t>
                    </m:r>
                    <m:r>
                      <a:rPr sz="4550" i="1">
                        <a:solidFill>
                          <a:srgbClr val="000000"/>
                        </a:solidFill>
                        <a:latin typeface="Cambria Math" panose="02040503050406030204" pitchFamily="18" charset="0"/>
                      </a:rPr>
                      <m:t>)=</m:t>
                    </m:r>
                    <m:r>
                      <m:rPr>
                        <m:sty m:val="p"/>
                      </m:rPr>
                      <a:rPr sz="4550" i="1">
                        <a:solidFill>
                          <a:srgbClr val="000000"/>
                        </a:solidFill>
                        <a:latin typeface="Cambria Math" panose="02040503050406030204" pitchFamily="18" charset="0"/>
                      </a:rPr>
                      <m:t>exp</m:t>
                    </m:r>
                    <m:d>
                      <m:dPr>
                        <m:ctrlPr>
                          <a:rPr sz="4550" i="1">
                            <a:solidFill>
                              <a:srgbClr val="000000"/>
                            </a:solidFill>
                            <a:latin typeface="Cambria Math" panose="02040503050406030204" pitchFamily="18" charset="0"/>
                          </a:rPr>
                        </m:ctrlPr>
                      </m:dPr>
                      <m:e>
                        <m:r>
                          <a:rPr sz="4550" i="1">
                            <a:solidFill>
                              <a:srgbClr val="000000"/>
                            </a:solidFill>
                            <a:latin typeface="Cambria Math" panose="02040503050406030204" pitchFamily="18" charset="0"/>
                          </a:rPr>
                          <m:t>−</m:t>
                        </m:r>
                        <m:sSubSup>
                          <m:sSubSupPr>
                            <m:ctrlPr>
                              <a:rPr sz="4550" i="1">
                                <a:solidFill>
                                  <a:srgbClr val="000000"/>
                                </a:solidFill>
                                <a:latin typeface="Cambria Math" panose="02040503050406030204" pitchFamily="18" charset="0"/>
                              </a:rPr>
                            </m:ctrlPr>
                          </m:sSubSupPr>
                          <m:e>
                            <m:r>
                              <a:rPr sz="4550" i="1">
                                <a:solidFill>
                                  <a:srgbClr val="000000"/>
                                </a:solidFill>
                                <a:latin typeface="Cambria Math" panose="02040503050406030204" pitchFamily="18" charset="0"/>
                              </a:rPr>
                              <m:t>∫</m:t>
                            </m:r>
                          </m:e>
                          <m:sub>
                            <m:sSub>
                              <m:sSubPr>
                                <m:ctrlPr>
                                  <a:rPr sz="4550" i="1">
                                    <a:solidFill>
                                      <a:srgbClr val="000000"/>
                                    </a:solidFill>
                                    <a:latin typeface="Cambria Math" panose="02040503050406030204" pitchFamily="18" charset="0"/>
                                  </a:rPr>
                                </m:ctrlPr>
                              </m:sSubPr>
                              <m:e>
                                <m:r>
                                  <a:rPr sz="4550" i="1">
                                    <a:solidFill>
                                      <a:srgbClr val="000000"/>
                                    </a:solidFill>
                                    <a:latin typeface="Cambria Math" panose="02040503050406030204" pitchFamily="18" charset="0"/>
                                  </a:rPr>
                                  <m:t>𝑡</m:t>
                                </m:r>
                              </m:e>
                              <m:sub>
                                <m:r>
                                  <a:rPr sz="4550" i="1">
                                    <a:solidFill>
                                      <a:srgbClr val="000000"/>
                                    </a:solidFill>
                                    <a:latin typeface="Cambria Math" panose="02040503050406030204" pitchFamily="18" charset="0"/>
                                  </a:rPr>
                                  <m:t>0</m:t>
                                </m:r>
                              </m:sub>
                            </m:sSub>
                          </m:sub>
                          <m:sup>
                            <m:r>
                              <a:rPr sz="4550" i="1">
                                <a:solidFill>
                                  <a:srgbClr val="000000"/>
                                </a:solidFill>
                                <a:latin typeface="Cambria Math" panose="02040503050406030204" pitchFamily="18" charset="0"/>
                              </a:rPr>
                              <m:t>𝑡</m:t>
                            </m:r>
                          </m:sup>
                        </m:sSubSup>
                        <m:r>
                          <a:rPr sz="4550" i="1">
                            <a:solidFill>
                              <a:srgbClr val="000000"/>
                            </a:solidFill>
                            <a:latin typeface="Cambria Math" panose="02040503050406030204" pitchFamily="18" charset="0"/>
                          </a:rPr>
                          <m:t>𝜎</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𝑠</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𝑑𝑠</m:t>
                        </m:r>
                      </m:e>
                    </m:d>
                  </m:oMath>
                </a14:m>
                <a:r>
                  <a:t> </a:t>
                </a:r>
              </a:p>
            </p:txBody>
          </p:sp>
        </mc:Choice>
        <mc:Fallback xmlns="">
          <p:sp>
            <p:nvSpPr>
              <p:cNvPr id="1084" name="Exponentiate"/>
              <p:cNvSpPr txBox="1">
                <a:spLocks noRot="1" noChangeAspect="1" noMove="1" noResize="1" noEditPoints="1" noAdjustHandles="1" noChangeArrowheads="1" noChangeShapeType="1" noTextEdit="1"/>
              </p:cNvSpPr>
              <p:nvPr/>
            </p:nvSpPr>
            <p:spPr>
              <a:xfrm>
                <a:off x="5707576" y="9564514"/>
                <a:ext cx="11901354" cy="1936371"/>
              </a:xfrm>
              <a:prstGeom prst="rect">
                <a:avLst/>
              </a:prstGeom>
              <a:blipFill>
                <a:blip r:embed="rId6"/>
                <a:stretch>
                  <a:fillRect/>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a:noFill/>
                  </a:rPr>
                  <a:t> </a:t>
                </a:r>
              </a:p>
            </p:txBody>
          </p:sp>
        </mc:Fallback>
      </mc:AlternateContent>
      <p:sp>
        <p:nvSpPr>
          <p:cNvPr id="1085" name="Rectangle"/>
          <p:cNvSpPr/>
          <p:nvPr/>
        </p:nvSpPr>
        <p:spPr>
          <a:xfrm>
            <a:off x="1375169" y="9496159"/>
            <a:ext cx="17343395" cy="2517914"/>
          </a:xfrm>
          <a:prstGeom prst="rect">
            <a:avLst/>
          </a:prstGeom>
          <a:solidFill>
            <a:srgbClr val="FFFFFF"/>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mc:AlternateContent xmlns:mc="http://schemas.openxmlformats.org/markup-compatibility/2006" xmlns:a14="http://schemas.microsoft.com/office/drawing/2010/main">
        <mc:Choice Requires="a14">
          <p:sp>
            <p:nvSpPr>
              <p:cNvPr id="1086" name="Solve for"/>
              <p:cNvSpPr txBox="1">
                <a:spLocks noGrp="1"/>
              </p:cNvSpPr>
              <p:nvPr>
                <p:ph type="title"/>
              </p:nvPr>
            </p:nvSpPr>
            <p:spPr>
              <a:prstGeom prst="rect">
                <a:avLst/>
              </a:prstGeom>
            </p:spPr>
            <p:txBody>
              <a:bodyPr/>
              <a:lstStyle/>
              <a:p>
                <a:r>
                  <a:t>Solve for </a:t>
                </a:r>
                <a14:m>
                  <m:oMath xmlns:m="http://schemas.openxmlformats.org/officeDocument/2006/math">
                    <m:r>
                      <a:rPr sz="8450" i="1">
                        <a:solidFill>
                          <a:srgbClr val="000000"/>
                        </a:solidFill>
                        <a:latin typeface="Cambria Math" panose="02040503050406030204" pitchFamily="18" charset="0"/>
                      </a:rPr>
                      <m:t>𝑇</m:t>
                    </m:r>
                  </m:oMath>
                </a14:m>
                <a:endParaRPr/>
              </a:p>
            </p:txBody>
          </p:sp>
        </mc:Choice>
        <mc:Fallback xmlns="">
          <p:sp>
            <p:nvSpPr>
              <p:cNvPr id="1086" name="Solve for"/>
              <p:cNvSpPr txBox="1">
                <a:spLocks noGrp="1" noRot="1" noChangeAspect="1" noMove="1" noResize="1" noEditPoints="1" noAdjustHandles="1" noChangeArrowheads="1" noChangeShapeType="1" noTextEdit="1"/>
              </p:cNvSpPr>
              <p:nvPr>
                <p:ph type="title"/>
              </p:nvPr>
            </p:nvSpPr>
            <p:spPr>
              <a:prstGeom prst="rect">
                <a:avLst/>
              </a:prstGeom>
              <a:blipFill>
                <a:blip r:embed="rId7"/>
                <a:stretch>
                  <a:fillRect b="-4267"/>
                </a:stretch>
              </a:blipFill>
            </p:spPr>
            <p:txBody>
              <a:bodyPr/>
              <a:lstStyle/>
              <a:p>
                <a:r>
                  <a:rPr lang="en-US">
                    <a:noFill/>
                  </a:rPr>
                  <a:t> </a:t>
                </a:r>
              </a:p>
            </p:txBody>
          </p:sp>
        </mc:Fallback>
      </mc:AlternateContent>
    </p:spTree>
  </p:cSld>
  <p:clrMapOvr>
    <a:masterClrMapping/>
  </p:clrMapOvr>
  <p:transition spd="med"/>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1089" name="Taylor expansion for T"/>
              <p:cNvSpPr txBox="1"/>
              <p:nvPr/>
            </p:nvSpPr>
            <p:spPr>
              <a:xfrm>
                <a:off x="274361" y="4569595"/>
                <a:ext cx="17941675" cy="939595"/>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lIns="71437" tIns="71437" rIns="71437" bIns="71437">
                <a:spAutoFit/>
              </a:bodyPr>
              <a:lstStyle/>
              <a:p>
                <a:pPr defTabSz="821531">
                  <a:defRPr sz="4200" b="0">
                    <a:latin typeface="Avenir Book"/>
                    <a:ea typeface="Avenir Book"/>
                    <a:cs typeface="Avenir Book"/>
                    <a:sym typeface="Avenir Book"/>
                  </a:defRPr>
                </a:pPr>
                <a:r>
                  <a:t>Taylor expansion for T</a:t>
                </a:r>
                <a14:m>
                  <m:oMath xmlns:m="http://schemas.openxmlformats.org/officeDocument/2006/math">
                    <m:r>
                      <a:rPr sz="4650" i="1">
                        <a:solidFill>
                          <a:srgbClr val="000000"/>
                        </a:solidFill>
                        <a:latin typeface="Cambria Math" panose="02040503050406030204" pitchFamily="18" charset="0"/>
                      </a:rPr>
                      <m:t>⇒</m:t>
                    </m:r>
                    <m:r>
                      <a:rPr sz="4650" i="1">
                        <a:solidFill>
                          <a:srgbClr val="000000"/>
                        </a:solidFill>
                        <a:latin typeface="Cambria Math" panose="02040503050406030204" pitchFamily="18" charset="0"/>
                      </a:rPr>
                      <m:t>𝑇</m:t>
                    </m:r>
                    <m:r>
                      <a:rPr sz="4650" i="1">
                        <a:solidFill>
                          <a:srgbClr val="000000"/>
                        </a:solidFill>
                        <a:latin typeface="Cambria Math" panose="02040503050406030204" pitchFamily="18" charset="0"/>
                      </a:rPr>
                      <m:t>(</m:t>
                    </m:r>
                    <m:r>
                      <a:rPr sz="4650" i="1">
                        <a:solidFill>
                          <a:srgbClr val="000000"/>
                        </a:solidFill>
                        <a:latin typeface="Cambria Math" panose="02040503050406030204" pitchFamily="18" charset="0"/>
                      </a:rPr>
                      <m:t>𝑡</m:t>
                    </m:r>
                    <m:r>
                      <a:rPr sz="4650" i="1">
                        <a:solidFill>
                          <a:srgbClr val="000000"/>
                        </a:solidFill>
                        <a:latin typeface="Cambria Math" panose="02040503050406030204" pitchFamily="18" charset="0"/>
                      </a:rPr>
                      <m:t>)+</m:t>
                    </m:r>
                    <m:sSup>
                      <m:sSupPr>
                        <m:ctrlPr>
                          <a:rPr sz="4650" i="1">
                            <a:solidFill>
                              <a:srgbClr val="000000"/>
                            </a:solidFill>
                            <a:latin typeface="Cambria Math" panose="02040503050406030204" pitchFamily="18" charset="0"/>
                          </a:rPr>
                        </m:ctrlPr>
                      </m:sSupPr>
                      <m:e>
                        <m:r>
                          <a:rPr sz="4650" i="1">
                            <a:solidFill>
                              <a:srgbClr val="000000"/>
                            </a:solidFill>
                            <a:latin typeface="Cambria Math" panose="02040503050406030204" pitchFamily="18" charset="0"/>
                          </a:rPr>
                          <m:t>𝑇</m:t>
                        </m:r>
                      </m:e>
                      <m:sup>
                        <m:r>
                          <a:rPr sz="4650" i="1">
                            <a:solidFill>
                              <a:srgbClr val="000000"/>
                            </a:solidFill>
                            <a:latin typeface="Cambria Math" panose="02040503050406030204" pitchFamily="18" charset="0"/>
                          </a:rPr>
                          <m:t>′</m:t>
                        </m:r>
                      </m:sup>
                    </m:sSup>
                    <m:r>
                      <a:rPr sz="4650" i="1">
                        <a:solidFill>
                          <a:srgbClr val="000000"/>
                        </a:solidFill>
                        <a:latin typeface="Cambria Math" panose="02040503050406030204" pitchFamily="18" charset="0"/>
                      </a:rPr>
                      <m:t>(</m:t>
                    </m:r>
                    <m:r>
                      <a:rPr sz="4650" i="1">
                        <a:solidFill>
                          <a:srgbClr val="000000"/>
                        </a:solidFill>
                        <a:latin typeface="Cambria Math" panose="02040503050406030204" pitchFamily="18" charset="0"/>
                      </a:rPr>
                      <m:t>𝑡</m:t>
                    </m:r>
                    <m:r>
                      <a:rPr sz="4650" i="1">
                        <a:solidFill>
                          <a:srgbClr val="000000"/>
                        </a:solidFill>
                        <a:latin typeface="Cambria Math" panose="02040503050406030204" pitchFamily="18" charset="0"/>
                      </a:rPr>
                      <m:t>)</m:t>
                    </m:r>
                    <m:r>
                      <a:rPr sz="4650" i="1">
                        <a:solidFill>
                          <a:srgbClr val="000000"/>
                        </a:solidFill>
                        <a:latin typeface="Cambria Math" panose="02040503050406030204" pitchFamily="18" charset="0"/>
                      </a:rPr>
                      <m:t>𝑑𝑡</m:t>
                    </m:r>
                    <m:r>
                      <a:rPr sz="4650" i="1">
                        <a:solidFill>
                          <a:srgbClr val="000000"/>
                        </a:solidFill>
                        <a:latin typeface="Cambria Math" panose="02040503050406030204" pitchFamily="18" charset="0"/>
                      </a:rPr>
                      <m:t>=</m:t>
                    </m:r>
                    <m:r>
                      <a:rPr sz="4650" i="1">
                        <a:solidFill>
                          <a:srgbClr val="000000"/>
                        </a:solidFill>
                        <a:latin typeface="Cambria Math" panose="02040503050406030204" pitchFamily="18" charset="0"/>
                      </a:rPr>
                      <m:t>𝑇</m:t>
                    </m:r>
                    <m:r>
                      <a:rPr sz="4650" i="1">
                        <a:solidFill>
                          <a:srgbClr val="000000"/>
                        </a:solidFill>
                        <a:latin typeface="Cambria Math" panose="02040503050406030204" pitchFamily="18" charset="0"/>
                      </a:rPr>
                      <m:t>(</m:t>
                    </m:r>
                    <m:r>
                      <a:rPr sz="4650" i="1">
                        <a:solidFill>
                          <a:srgbClr val="000000"/>
                        </a:solidFill>
                        <a:latin typeface="Cambria Math" panose="02040503050406030204" pitchFamily="18" charset="0"/>
                      </a:rPr>
                      <m:t>𝑡</m:t>
                    </m:r>
                    <m:r>
                      <a:rPr sz="4650" i="1">
                        <a:solidFill>
                          <a:srgbClr val="000000"/>
                        </a:solidFill>
                        <a:latin typeface="Cambria Math" panose="02040503050406030204" pitchFamily="18" charset="0"/>
                      </a:rPr>
                      <m:t>)−</m:t>
                    </m:r>
                    <m:r>
                      <a:rPr sz="4650" i="1">
                        <a:solidFill>
                          <a:srgbClr val="000000"/>
                        </a:solidFill>
                        <a:latin typeface="Cambria Math" panose="02040503050406030204" pitchFamily="18" charset="0"/>
                      </a:rPr>
                      <m:t>𝑇</m:t>
                    </m:r>
                    <m:r>
                      <a:rPr sz="4650" i="1">
                        <a:solidFill>
                          <a:srgbClr val="000000"/>
                        </a:solidFill>
                        <a:latin typeface="Cambria Math" panose="02040503050406030204" pitchFamily="18" charset="0"/>
                      </a:rPr>
                      <m:t>(</m:t>
                    </m:r>
                    <m:r>
                      <a:rPr sz="4650" i="1">
                        <a:solidFill>
                          <a:srgbClr val="000000"/>
                        </a:solidFill>
                        <a:latin typeface="Cambria Math" panose="02040503050406030204" pitchFamily="18" charset="0"/>
                      </a:rPr>
                      <m:t>𝑡</m:t>
                    </m:r>
                    <m:r>
                      <a:rPr sz="4650" i="1">
                        <a:solidFill>
                          <a:srgbClr val="000000"/>
                        </a:solidFill>
                        <a:latin typeface="Cambria Math" panose="02040503050406030204" pitchFamily="18" charset="0"/>
                      </a:rPr>
                      <m:t>)</m:t>
                    </m:r>
                    <m:r>
                      <a:rPr sz="4650" i="1">
                        <a:solidFill>
                          <a:srgbClr val="000000"/>
                        </a:solidFill>
                        <a:latin typeface="Cambria Math" panose="02040503050406030204" pitchFamily="18" charset="0"/>
                      </a:rPr>
                      <m:t>𝜎</m:t>
                    </m:r>
                    <m:r>
                      <a:rPr sz="4650" i="1">
                        <a:solidFill>
                          <a:srgbClr val="000000"/>
                        </a:solidFill>
                        <a:latin typeface="Cambria Math" panose="02040503050406030204" pitchFamily="18" charset="0"/>
                      </a:rPr>
                      <m:t>(</m:t>
                    </m:r>
                    <m:r>
                      <a:rPr sz="4650" i="1">
                        <a:solidFill>
                          <a:srgbClr val="000000"/>
                        </a:solidFill>
                        <a:latin typeface="Cambria Math" panose="02040503050406030204" pitchFamily="18" charset="0"/>
                      </a:rPr>
                      <m:t>𝑡</m:t>
                    </m:r>
                    <m:r>
                      <a:rPr sz="4650" i="1">
                        <a:solidFill>
                          <a:srgbClr val="000000"/>
                        </a:solidFill>
                        <a:latin typeface="Cambria Math" panose="02040503050406030204" pitchFamily="18" charset="0"/>
                      </a:rPr>
                      <m:t>)</m:t>
                    </m:r>
                    <m:r>
                      <a:rPr sz="4650" i="1">
                        <a:solidFill>
                          <a:srgbClr val="000000"/>
                        </a:solidFill>
                        <a:latin typeface="Cambria Math" panose="02040503050406030204" pitchFamily="18" charset="0"/>
                      </a:rPr>
                      <m:t>𝑑𝑡</m:t>
                    </m:r>
                  </m:oMath>
                </a14:m>
                <a:endParaRPr/>
              </a:p>
            </p:txBody>
          </p:sp>
        </mc:Choice>
        <mc:Fallback xmlns="">
          <p:sp>
            <p:nvSpPr>
              <p:cNvPr id="1089" name="Taylor expansion for T"/>
              <p:cNvSpPr txBox="1">
                <a:spLocks noRot="1" noChangeAspect="1" noMove="1" noResize="1" noEditPoints="1" noAdjustHandles="1" noChangeArrowheads="1" noChangeShapeType="1" noTextEdit="1"/>
              </p:cNvSpPr>
              <p:nvPr/>
            </p:nvSpPr>
            <p:spPr>
              <a:xfrm>
                <a:off x="274361" y="4569595"/>
                <a:ext cx="17941675" cy="939595"/>
              </a:xfrm>
              <a:prstGeom prst="rect">
                <a:avLst/>
              </a:prstGeom>
              <a:blipFill>
                <a:blip r:embed="rId2"/>
                <a:stretch>
                  <a:fillRect t="-5195" b="-16234"/>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90" name="Text"/>
              <p:cNvSpPr txBox="1"/>
              <p:nvPr/>
            </p:nvSpPr>
            <p:spPr>
              <a:xfrm>
                <a:off x="7039229" y="3168424"/>
                <a:ext cx="11901354" cy="939594"/>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lIns="71437" tIns="71437" rIns="71437" bIns="71437">
                <a:spAutoFit/>
              </a:bodyPr>
              <a:lstStyle>
                <a:lvl1pPr defTabSz="821531">
                  <a:defRPr sz="4200" b="0">
                    <a:latin typeface="Avenir Book"/>
                    <a:ea typeface="Avenir Book"/>
                    <a:cs typeface="Avenir Book"/>
                    <a:sym typeface="Avenir Book"/>
                  </a:defRPr>
                </a:lvl1pPr>
              </a:lstStyle>
              <a:p>
                <a:pPr/>
                <a14:m>
                  <m:oMathPara xmlns:m="http://schemas.openxmlformats.org/officeDocument/2006/math">
                    <m:oMathParaPr>
                      <m:jc m:val="center"/>
                    </m:oMathParaPr>
                    <m:oMath xmlns:m="http://schemas.openxmlformats.org/officeDocument/2006/math">
                      <m:r>
                        <a:rPr sz="4600" i="1">
                          <a:solidFill>
                            <a:srgbClr val="000000"/>
                          </a:solidFill>
                          <a:latin typeface="Cambria Math" panose="02040503050406030204" pitchFamily="18" charset="0"/>
                        </a:rPr>
                        <m:t>𝑇</m:t>
                      </m:r>
                      <m:r>
                        <a:rPr sz="4600" i="1">
                          <a:solidFill>
                            <a:srgbClr val="000000"/>
                          </a:solidFill>
                          <a:latin typeface="Cambria Math" panose="02040503050406030204" pitchFamily="18" charset="0"/>
                        </a:rPr>
                        <m:t>(</m:t>
                      </m:r>
                      <m:r>
                        <a:rPr sz="4600" i="1">
                          <a:solidFill>
                            <a:srgbClr val="000000"/>
                          </a:solidFill>
                          <a:latin typeface="Cambria Math" panose="02040503050406030204" pitchFamily="18" charset="0"/>
                        </a:rPr>
                        <m:t>𝑡</m:t>
                      </m:r>
                      <m:r>
                        <a:rPr sz="4600" i="1">
                          <a:solidFill>
                            <a:srgbClr val="000000"/>
                          </a:solidFill>
                          <a:latin typeface="Cambria Math" panose="02040503050406030204" pitchFamily="18" charset="0"/>
                        </a:rPr>
                        <m:t>+</m:t>
                      </m:r>
                      <m:r>
                        <a:rPr sz="4600" i="1">
                          <a:solidFill>
                            <a:srgbClr val="000000"/>
                          </a:solidFill>
                          <a:latin typeface="Cambria Math" panose="02040503050406030204" pitchFamily="18" charset="0"/>
                        </a:rPr>
                        <m:t>𝑑𝑡</m:t>
                      </m:r>
                      <m:r>
                        <a:rPr sz="4600" i="1">
                          <a:solidFill>
                            <a:srgbClr val="000000"/>
                          </a:solidFill>
                          <a:latin typeface="Cambria Math" panose="02040503050406030204" pitchFamily="18" charset="0"/>
                        </a:rPr>
                        <m:t>)=</m:t>
                      </m:r>
                      <m:r>
                        <a:rPr sz="4600" i="1">
                          <a:solidFill>
                            <a:srgbClr val="000000"/>
                          </a:solidFill>
                          <a:latin typeface="Cambria Math" panose="02040503050406030204" pitchFamily="18" charset="0"/>
                        </a:rPr>
                        <m:t>𝑇</m:t>
                      </m:r>
                      <m:r>
                        <a:rPr sz="4600" i="1">
                          <a:solidFill>
                            <a:srgbClr val="000000"/>
                          </a:solidFill>
                          <a:latin typeface="Cambria Math" panose="02040503050406030204" pitchFamily="18" charset="0"/>
                        </a:rPr>
                        <m:t>(</m:t>
                      </m:r>
                      <m:r>
                        <a:rPr sz="4600" i="1">
                          <a:solidFill>
                            <a:srgbClr val="000000"/>
                          </a:solidFill>
                          <a:latin typeface="Cambria Math" panose="02040503050406030204" pitchFamily="18" charset="0"/>
                        </a:rPr>
                        <m:t>𝑡</m:t>
                      </m:r>
                      <m:r>
                        <a:rPr sz="4600" i="1">
                          <a:solidFill>
                            <a:srgbClr val="000000"/>
                          </a:solidFill>
                          <a:latin typeface="Cambria Math" panose="02040503050406030204" pitchFamily="18" charset="0"/>
                        </a:rPr>
                        <m:t>)(1−</m:t>
                      </m:r>
                      <m:r>
                        <a:rPr sz="4600" i="1">
                          <a:solidFill>
                            <a:srgbClr val="000000"/>
                          </a:solidFill>
                          <a:latin typeface="Cambria Math" panose="02040503050406030204" pitchFamily="18" charset="0"/>
                        </a:rPr>
                        <m:t>𝜎</m:t>
                      </m:r>
                      <m:r>
                        <a:rPr sz="4600" i="1">
                          <a:solidFill>
                            <a:srgbClr val="000000"/>
                          </a:solidFill>
                          <a:latin typeface="Cambria Math" panose="02040503050406030204" pitchFamily="18" charset="0"/>
                        </a:rPr>
                        <m:t>(</m:t>
                      </m:r>
                      <m:r>
                        <a:rPr sz="4600" i="1">
                          <a:solidFill>
                            <a:srgbClr val="000000"/>
                          </a:solidFill>
                          <a:latin typeface="Cambria Math" panose="02040503050406030204" pitchFamily="18" charset="0"/>
                        </a:rPr>
                        <m:t>𝑡</m:t>
                      </m:r>
                      <m:r>
                        <a:rPr sz="4600" i="1">
                          <a:solidFill>
                            <a:srgbClr val="000000"/>
                          </a:solidFill>
                          <a:latin typeface="Cambria Math" panose="02040503050406030204" pitchFamily="18" charset="0"/>
                        </a:rPr>
                        <m:t>)</m:t>
                      </m:r>
                      <m:r>
                        <a:rPr sz="4600" i="1">
                          <a:solidFill>
                            <a:srgbClr val="000000"/>
                          </a:solidFill>
                          <a:latin typeface="Cambria Math" panose="02040503050406030204" pitchFamily="18" charset="0"/>
                        </a:rPr>
                        <m:t>𝑑𝑡</m:t>
                      </m:r>
                      <m:r>
                        <a:rPr sz="4600" i="1">
                          <a:solidFill>
                            <a:srgbClr val="000000"/>
                          </a:solidFill>
                          <a:latin typeface="Cambria Math" panose="02040503050406030204" pitchFamily="18" charset="0"/>
                        </a:rPr>
                        <m:t>)</m:t>
                      </m:r>
                    </m:oMath>
                  </m:oMathPara>
                </a14:m>
                <a:endParaRPr/>
              </a:p>
            </p:txBody>
          </p:sp>
        </mc:Choice>
        <mc:Fallback xmlns="">
          <p:sp>
            <p:nvSpPr>
              <p:cNvPr id="1090" name="Text"/>
              <p:cNvSpPr txBox="1">
                <a:spLocks noRot="1" noChangeAspect="1" noMove="1" noResize="1" noEditPoints="1" noAdjustHandles="1" noChangeArrowheads="1" noChangeShapeType="1" noTextEdit="1"/>
              </p:cNvSpPr>
              <p:nvPr/>
            </p:nvSpPr>
            <p:spPr>
              <a:xfrm>
                <a:off x="7039229" y="3168424"/>
                <a:ext cx="11901354" cy="939594"/>
              </a:xfrm>
              <a:prstGeom prst="rect">
                <a:avLst/>
              </a:prstGeom>
              <a:blipFill>
                <a:blip r:embed="rId3"/>
                <a:stretch>
                  <a:fillRect/>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91" name="Rearrange"/>
              <p:cNvSpPr txBox="1"/>
              <p:nvPr/>
            </p:nvSpPr>
            <p:spPr>
              <a:xfrm>
                <a:off x="4431438" y="6240106"/>
                <a:ext cx="11901354" cy="1490185"/>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lIns="71437" tIns="71437" rIns="71437" bIns="71437">
                <a:spAutoFit/>
              </a:bodyPr>
              <a:lstStyle/>
              <a:p>
                <a:pPr defTabSz="821531">
                  <a:defRPr sz="4200" b="0">
                    <a:latin typeface="Avenir Book"/>
                    <a:ea typeface="Avenir Book"/>
                    <a:cs typeface="Avenir Book"/>
                    <a:sym typeface="Avenir Book"/>
                  </a:defRPr>
                </a:pPr>
                <a:r>
                  <a:t>Rearrange</a:t>
                </a:r>
                <a14:m>
                  <m:oMath xmlns:m="http://schemas.openxmlformats.org/officeDocument/2006/math">
                    <m:r>
                      <a:rPr sz="4550" i="1">
                        <a:solidFill>
                          <a:srgbClr val="000000"/>
                        </a:solidFill>
                        <a:latin typeface="Cambria Math" panose="02040503050406030204" pitchFamily="18" charset="0"/>
                      </a:rPr>
                      <m:t>⇒</m:t>
                    </m:r>
                    <m:f>
                      <m:fPr>
                        <m:ctrlPr>
                          <a:rPr sz="4550" i="1">
                            <a:solidFill>
                              <a:srgbClr val="000000"/>
                            </a:solidFill>
                            <a:latin typeface="Cambria Math" panose="02040503050406030204" pitchFamily="18" charset="0"/>
                          </a:rPr>
                        </m:ctrlPr>
                      </m:fPr>
                      <m:num>
                        <m:sSup>
                          <m:sSupPr>
                            <m:ctrlPr>
                              <a:rPr sz="4550" i="1">
                                <a:solidFill>
                                  <a:srgbClr val="000000"/>
                                </a:solidFill>
                                <a:latin typeface="Cambria Math" panose="02040503050406030204" pitchFamily="18" charset="0"/>
                              </a:rPr>
                            </m:ctrlPr>
                          </m:sSupPr>
                          <m:e>
                            <m:r>
                              <a:rPr sz="4550" i="1">
                                <a:solidFill>
                                  <a:srgbClr val="000000"/>
                                </a:solidFill>
                                <a:latin typeface="Cambria Math" panose="02040503050406030204" pitchFamily="18" charset="0"/>
                              </a:rPr>
                              <m:t>𝑇</m:t>
                            </m:r>
                          </m:e>
                          <m:sup>
                            <m:r>
                              <a:rPr sz="4550" i="1">
                                <a:solidFill>
                                  <a:srgbClr val="000000"/>
                                </a:solidFill>
                                <a:latin typeface="Cambria Math" panose="02040503050406030204" pitchFamily="18" charset="0"/>
                              </a:rPr>
                              <m:t>′</m:t>
                            </m:r>
                          </m:sup>
                        </m:sSup>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𝑡</m:t>
                        </m:r>
                        <m:r>
                          <a:rPr sz="4550" i="1">
                            <a:solidFill>
                              <a:srgbClr val="000000"/>
                            </a:solidFill>
                            <a:latin typeface="Cambria Math" panose="02040503050406030204" pitchFamily="18" charset="0"/>
                          </a:rPr>
                          <m:t>)</m:t>
                        </m:r>
                      </m:num>
                      <m:den>
                        <m:r>
                          <a:rPr sz="4550" i="1">
                            <a:solidFill>
                              <a:srgbClr val="000000"/>
                            </a:solidFill>
                            <a:latin typeface="Cambria Math" panose="02040503050406030204" pitchFamily="18" charset="0"/>
                          </a:rPr>
                          <m:t>𝑇</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𝑡</m:t>
                        </m:r>
                        <m:r>
                          <a:rPr sz="4550" i="1">
                            <a:solidFill>
                              <a:srgbClr val="000000"/>
                            </a:solidFill>
                            <a:latin typeface="Cambria Math" panose="02040503050406030204" pitchFamily="18" charset="0"/>
                          </a:rPr>
                          <m:t>)</m:t>
                        </m:r>
                      </m:den>
                    </m:f>
                    <m:r>
                      <a:rPr sz="4550" i="1">
                        <a:solidFill>
                          <a:srgbClr val="000000"/>
                        </a:solidFill>
                        <a:latin typeface="Cambria Math" panose="02040503050406030204" pitchFamily="18" charset="0"/>
                      </a:rPr>
                      <m:t>𝑑𝑡</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𝜎</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𝑡</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𝑑𝑡</m:t>
                    </m:r>
                  </m:oMath>
                </a14:m>
                <a:r>
                  <a:t> </a:t>
                </a:r>
              </a:p>
            </p:txBody>
          </p:sp>
        </mc:Choice>
        <mc:Fallback xmlns="">
          <p:sp>
            <p:nvSpPr>
              <p:cNvPr id="1091" name="Rearrange"/>
              <p:cNvSpPr txBox="1">
                <a:spLocks noRot="1" noChangeAspect="1" noMove="1" noResize="1" noEditPoints="1" noAdjustHandles="1" noChangeArrowheads="1" noChangeShapeType="1" noTextEdit="1"/>
              </p:cNvSpPr>
              <p:nvPr/>
            </p:nvSpPr>
            <p:spPr>
              <a:xfrm>
                <a:off x="4431438" y="6240106"/>
                <a:ext cx="11901354" cy="1490185"/>
              </a:xfrm>
              <a:prstGeom prst="rect">
                <a:avLst/>
              </a:prstGeom>
              <a:blipFill>
                <a:blip r:embed="rId4"/>
                <a:stretch>
                  <a:fillRect/>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92" name="Integrate"/>
              <p:cNvSpPr txBox="1"/>
              <p:nvPr/>
            </p:nvSpPr>
            <p:spPr>
              <a:xfrm>
                <a:off x="4880746" y="7815746"/>
                <a:ext cx="11901355" cy="1735830"/>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lIns="71437" tIns="71437" rIns="71437" bIns="71437">
                <a:spAutoFit/>
              </a:bodyPr>
              <a:lstStyle/>
              <a:p>
                <a:pPr defTabSz="821531">
                  <a:defRPr sz="4200" b="0">
                    <a:latin typeface="Avenir Book"/>
                    <a:ea typeface="Avenir Book"/>
                    <a:cs typeface="Avenir Book"/>
                    <a:sym typeface="Avenir Book"/>
                  </a:defRPr>
                </a:pPr>
                <a:r>
                  <a:t>Integrate</a:t>
                </a:r>
                <a14:m>
                  <m:oMath xmlns:m="http://schemas.openxmlformats.org/officeDocument/2006/math">
                    <m:r>
                      <a:rPr sz="4550" i="1">
                        <a:solidFill>
                          <a:srgbClr val="000000"/>
                        </a:solidFill>
                        <a:latin typeface="Cambria Math" panose="02040503050406030204" pitchFamily="18" charset="0"/>
                      </a:rPr>
                      <m:t>⇒</m:t>
                    </m:r>
                    <m:r>
                      <m:rPr>
                        <m:sty m:val="p"/>
                      </m:rPr>
                      <a:rPr sz="4550" i="1">
                        <a:solidFill>
                          <a:srgbClr val="000000"/>
                        </a:solidFill>
                        <a:latin typeface="Cambria Math" panose="02040503050406030204" pitchFamily="18" charset="0"/>
                      </a:rPr>
                      <m:t>log</m:t>
                    </m:r>
                    <m:r>
                      <a:rPr sz="4550" i="1">
                        <a:solidFill>
                          <a:srgbClr val="000000"/>
                        </a:solidFill>
                        <a:latin typeface="Cambria Math" panose="02040503050406030204" pitchFamily="18" charset="0"/>
                      </a:rPr>
                      <m:t>𝑇</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𝑡</m:t>
                    </m:r>
                    <m:r>
                      <a:rPr sz="4550" i="1">
                        <a:solidFill>
                          <a:srgbClr val="000000"/>
                        </a:solidFill>
                        <a:latin typeface="Cambria Math" panose="02040503050406030204" pitchFamily="18" charset="0"/>
                      </a:rPr>
                      <m:t>)=−</m:t>
                    </m:r>
                    <m:sSubSup>
                      <m:sSubSupPr>
                        <m:ctrlPr>
                          <a:rPr sz="4550" i="1">
                            <a:solidFill>
                              <a:srgbClr val="000000"/>
                            </a:solidFill>
                            <a:latin typeface="Cambria Math" panose="02040503050406030204" pitchFamily="18" charset="0"/>
                          </a:rPr>
                        </m:ctrlPr>
                      </m:sSubSupPr>
                      <m:e>
                        <m:r>
                          <a:rPr sz="4550" i="1">
                            <a:solidFill>
                              <a:srgbClr val="000000"/>
                            </a:solidFill>
                            <a:latin typeface="Cambria Math" panose="02040503050406030204" pitchFamily="18" charset="0"/>
                          </a:rPr>
                          <m:t>∫</m:t>
                        </m:r>
                      </m:e>
                      <m:sub>
                        <m:sSub>
                          <m:sSubPr>
                            <m:ctrlPr>
                              <a:rPr sz="4550" i="1">
                                <a:solidFill>
                                  <a:srgbClr val="000000"/>
                                </a:solidFill>
                                <a:latin typeface="Cambria Math" panose="02040503050406030204" pitchFamily="18" charset="0"/>
                              </a:rPr>
                            </m:ctrlPr>
                          </m:sSubPr>
                          <m:e>
                            <m:r>
                              <a:rPr sz="4550" i="1">
                                <a:solidFill>
                                  <a:srgbClr val="000000"/>
                                </a:solidFill>
                                <a:latin typeface="Cambria Math" panose="02040503050406030204" pitchFamily="18" charset="0"/>
                              </a:rPr>
                              <m:t>𝑡</m:t>
                            </m:r>
                          </m:e>
                          <m:sub>
                            <m:r>
                              <a:rPr sz="4550" i="1">
                                <a:solidFill>
                                  <a:srgbClr val="000000"/>
                                </a:solidFill>
                                <a:latin typeface="Cambria Math" panose="02040503050406030204" pitchFamily="18" charset="0"/>
                              </a:rPr>
                              <m:t>0</m:t>
                            </m:r>
                          </m:sub>
                        </m:sSub>
                      </m:sub>
                      <m:sup>
                        <m:r>
                          <a:rPr sz="4550" i="1">
                            <a:solidFill>
                              <a:srgbClr val="000000"/>
                            </a:solidFill>
                            <a:latin typeface="Cambria Math" panose="02040503050406030204" pitchFamily="18" charset="0"/>
                          </a:rPr>
                          <m:t>𝑡</m:t>
                        </m:r>
                      </m:sup>
                    </m:sSubSup>
                    <m:r>
                      <a:rPr sz="4550" i="1">
                        <a:solidFill>
                          <a:srgbClr val="000000"/>
                        </a:solidFill>
                        <a:latin typeface="Cambria Math" panose="02040503050406030204" pitchFamily="18" charset="0"/>
                      </a:rPr>
                      <m:t>𝜎</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𝑠</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𝑑𝑠</m:t>
                    </m:r>
                  </m:oMath>
                </a14:m>
                <a:r>
                  <a:t> </a:t>
                </a:r>
              </a:p>
            </p:txBody>
          </p:sp>
        </mc:Choice>
        <mc:Fallback xmlns="">
          <p:sp>
            <p:nvSpPr>
              <p:cNvPr id="1092" name="Integrate"/>
              <p:cNvSpPr txBox="1">
                <a:spLocks noRot="1" noChangeAspect="1" noMove="1" noResize="1" noEditPoints="1" noAdjustHandles="1" noChangeArrowheads="1" noChangeShapeType="1" noTextEdit="1"/>
              </p:cNvSpPr>
              <p:nvPr/>
            </p:nvSpPr>
            <p:spPr>
              <a:xfrm>
                <a:off x="4880746" y="7815746"/>
                <a:ext cx="11901355" cy="1735830"/>
              </a:xfrm>
              <a:prstGeom prst="rect">
                <a:avLst/>
              </a:prstGeom>
              <a:blipFill>
                <a:blip r:embed="rId5"/>
                <a:stretch>
                  <a:fillRect/>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a:noFill/>
                  </a:rPr>
                  <a:t> </a:t>
                </a:r>
              </a:p>
            </p:txBody>
          </p:sp>
        </mc:Fallback>
      </mc:AlternateContent>
      <p:sp>
        <p:nvSpPr>
          <p:cNvPr id="1093" name="Rectangle"/>
          <p:cNvSpPr/>
          <p:nvPr/>
        </p:nvSpPr>
        <p:spPr>
          <a:xfrm>
            <a:off x="1375169" y="2161724"/>
            <a:ext cx="15512195" cy="7463893"/>
          </a:xfrm>
          <a:prstGeom prst="rect">
            <a:avLst/>
          </a:prstGeom>
          <a:solidFill>
            <a:srgbClr val="FFFFFF">
              <a:alpha val="50000"/>
            </a:srgbClr>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mc:AlternateContent xmlns:mc="http://schemas.openxmlformats.org/markup-compatibility/2006" xmlns:a14="http://schemas.microsoft.com/office/drawing/2010/main">
        <mc:Choice Requires="a14">
          <p:sp>
            <p:nvSpPr>
              <p:cNvPr id="1094" name="Exponentiate"/>
              <p:cNvSpPr txBox="1"/>
              <p:nvPr/>
            </p:nvSpPr>
            <p:spPr>
              <a:xfrm>
                <a:off x="5707576" y="9564514"/>
                <a:ext cx="11901354" cy="1936371"/>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lIns="71437" tIns="71437" rIns="71437" bIns="71437">
                <a:spAutoFit/>
              </a:bodyPr>
              <a:lstStyle/>
              <a:p>
                <a:pPr defTabSz="821531">
                  <a:defRPr sz="4200" b="0">
                    <a:latin typeface="Avenir Book"/>
                    <a:ea typeface="Avenir Book"/>
                    <a:cs typeface="Avenir Book"/>
                    <a:sym typeface="Avenir Book"/>
                  </a:defRPr>
                </a:pPr>
                <a:r>
                  <a:t>Exponentiate</a:t>
                </a:r>
                <a14:m>
                  <m:oMath xmlns:m="http://schemas.openxmlformats.org/officeDocument/2006/math">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𝑇</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𝑡</m:t>
                    </m:r>
                    <m:r>
                      <a:rPr sz="4550" i="1">
                        <a:solidFill>
                          <a:srgbClr val="000000"/>
                        </a:solidFill>
                        <a:latin typeface="Cambria Math" panose="02040503050406030204" pitchFamily="18" charset="0"/>
                      </a:rPr>
                      <m:t>)=</m:t>
                    </m:r>
                    <m:r>
                      <m:rPr>
                        <m:sty m:val="p"/>
                      </m:rPr>
                      <a:rPr sz="4550" i="1">
                        <a:solidFill>
                          <a:srgbClr val="000000"/>
                        </a:solidFill>
                        <a:latin typeface="Cambria Math" panose="02040503050406030204" pitchFamily="18" charset="0"/>
                      </a:rPr>
                      <m:t>exp</m:t>
                    </m:r>
                    <m:d>
                      <m:dPr>
                        <m:ctrlPr>
                          <a:rPr sz="4550" i="1">
                            <a:solidFill>
                              <a:srgbClr val="000000"/>
                            </a:solidFill>
                            <a:latin typeface="Cambria Math" panose="02040503050406030204" pitchFamily="18" charset="0"/>
                          </a:rPr>
                        </m:ctrlPr>
                      </m:dPr>
                      <m:e>
                        <m:r>
                          <a:rPr sz="4550" i="1">
                            <a:solidFill>
                              <a:srgbClr val="000000"/>
                            </a:solidFill>
                            <a:latin typeface="Cambria Math" panose="02040503050406030204" pitchFamily="18" charset="0"/>
                          </a:rPr>
                          <m:t>−</m:t>
                        </m:r>
                        <m:sSubSup>
                          <m:sSubSupPr>
                            <m:ctrlPr>
                              <a:rPr sz="4550" i="1">
                                <a:solidFill>
                                  <a:srgbClr val="000000"/>
                                </a:solidFill>
                                <a:latin typeface="Cambria Math" panose="02040503050406030204" pitchFamily="18" charset="0"/>
                              </a:rPr>
                            </m:ctrlPr>
                          </m:sSubSupPr>
                          <m:e>
                            <m:r>
                              <a:rPr sz="4550" i="1">
                                <a:solidFill>
                                  <a:srgbClr val="000000"/>
                                </a:solidFill>
                                <a:latin typeface="Cambria Math" panose="02040503050406030204" pitchFamily="18" charset="0"/>
                              </a:rPr>
                              <m:t>∫</m:t>
                            </m:r>
                          </m:e>
                          <m:sub>
                            <m:sSub>
                              <m:sSubPr>
                                <m:ctrlPr>
                                  <a:rPr sz="4550" i="1">
                                    <a:solidFill>
                                      <a:srgbClr val="000000"/>
                                    </a:solidFill>
                                    <a:latin typeface="Cambria Math" panose="02040503050406030204" pitchFamily="18" charset="0"/>
                                  </a:rPr>
                                </m:ctrlPr>
                              </m:sSubPr>
                              <m:e>
                                <m:r>
                                  <a:rPr sz="4550" i="1">
                                    <a:solidFill>
                                      <a:srgbClr val="000000"/>
                                    </a:solidFill>
                                    <a:latin typeface="Cambria Math" panose="02040503050406030204" pitchFamily="18" charset="0"/>
                                  </a:rPr>
                                  <m:t>𝑡</m:t>
                                </m:r>
                              </m:e>
                              <m:sub>
                                <m:r>
                                  <a:rPr sz="4550" i="1">
                                    <a:solidFill>
                                      <a:srgbClr val="000000"/>
                                    </a:solidFill>
                                    <a:latin typeface="Cambria Math" panose="02040503050406030204" pitchFamily="18" charset="0"/>
                                  </a:rPr>
                                  <m:t>0</m:t>
                                </m:r>
                              </m:sub>
                            </m:sSub>
                          </m:sub>
                          <m:sup>
                            <m:r>
                              <a:rPr sz="4550" i="1">
                                <a:solidFill>
                                  <a:srgbClr val="000000"/>
                                </a:solidFill>
                                <a:latin typeface="Cambria Math" panose="02040503050406030204" pitchFamily="18" charset="0"/>
                              </a:rPr>
                              <m:t>𝑡</m:t>
                            </m:r>
                          </m:sup>
                        </m:sSubSup>
                        <m:r>
                          <a:rPr sz="4550" i="1">
                            <a:solidFill>
                              <a:srgbClr val="000000"/>
                            </a:solidFill>
                            <a:latin typeface="Cambria Math" panose="02040503050406030204" pitchFamily="18" charset="0"/>
                          </a:rPr>
                          <m:t>𝜎</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𝑠</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𝑑𝑠</m:t>
                        </m:r>
                      </m:e>
                    </m:d>
                  </m:oMath>
                </a14:m>
                <a:r>
                  <a:t> </a:t>
                </a:r>
              </a:p>
            </p:txBody>
          </p:sp>
        </mc:Choice>
        <mc:Fallback xmlns="">
          <p:sp>
            <p:nvSpPr>
              <p:cNvPr id="1094" name="Exponentiate"/>
              <p:cNvSpPr txBox="1">
                <a:spLocks noRot="1" noChangeAspect="1" noMove="1" noResize="1" noEditPoints="1" noAdjustHandles="1" noChangeArrowheads="1" noChangeShapeType="1" noTextEdit="1"/>
              </p:cNvSpPr>
              <p:nvPr/>
            </p:nvSpPr>
            <p:spPr>
              <a:xfrm>
                <a:off x="5707576" y="9564514"/>
                <a:ext cx="11901354" cy="1936371"/>
              </a:xfrm>
              <a:prstGeom prst="rect">
                <a:avLst/>
              </a:prstGeom>
              <a:blipFill>
                <a:blip r:embed="rId6"/>
                <a:stretch>
                  <a:fillRect/>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95" name="Solve for"/>
              <p:cNvSpPr txBox="1">
                <a:spLocks noGrp="1"/>
              </p:cNvSpPr>
              <p:nvPr>
                <p:ph type="title"/>
              </p:nvPr>
            </p:nvSpPr>
            <p:spPr>
              <a:prstGeom prst="rect">
                <a:avLst/>
              </a:prstGeom>
            </p:spPr>
            <p:txBody>
              <a:bodyPr/>
              <a:lstStyle/>
              <a:p>
                <a:r>
                  <a:t>Solve for </a:t>
                </a:r>
                <a14:m>
                  <m:oMath xmlns:m="http://schemas.openxmlformats.org/officeDocument/2006/math">
                    <m:r>
                      <a:rPr sz="8450" i="1">
                        <a:solidFill>
                          <a:srgbClr val="000000"/>
                        </a:solidFill>
                        <a:latin typeface="Cambria Math" panose="02040503050406030204" pitchFamily="18" charset="0"/>
                      </a:rPr>
                      <m:t>𝑇</m:t>
                    </m:r>
                  </m:oMath>
                </a14:m>
                <a:endParaRPr/>
              </a:p>
            </p:txBody>
          </p:sp>
        </mc:Choice>
        <mc:Fallback xmlns="">
          <p:sp>
            <p:nvSpPr>
              <p:cNvPr id="1095" name="Solve for"/>
              <p:cNvSpPr txBox="1">
                <a:spLocks noGrp="1" noRot="1" noChangeAspect="1" noMove="1" noResize="1" noEditPoints="1" noAdjustHandles="1" noChangeArrowheads="1" noChangeShapeType="1" noTextEdit="1"/>
              </p:cNvSpPr>
              <p:nvPr>
                <p:ph type="title"/>
              </p:nvPr>
            </p:nvSpPr>
            <p:spPr>
              <a:prstGeom prst="rect">
                <a:avLst/>
              </a:prstGeom>
              <a:blipFill>
                <a:blip r:embed="rId7"/>
                <a:stretch>
                  <a:fillRect b="-4267"/>
                </a:stretch>
              </a:blipFill>
            </p:spPr>
            <p:txBody>
              <a:bodyPr/>
              <a:lstStyle/>
              <a:p>
                <a:r>
                  <a:rPr lang="en-US">
                    <a:noFill/>
                  </a:rPr>
                  <a:t> </a:t>
                </a:r>
              </a:p>
            </p:txBody>
          </p:sp>
        </mc:Fallback>
      </mc:AlternateContent>
    </p:spTree>
  </p:cSld>
  <p:clrMapOvr>
    <a:masterClrMapping/>
  </p:clrMapOvr>
  <p:transition spd="med"/>
</p:sld>
</file>

<file path=ppt/slides/slide10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97" name="Solve differential equation"/>
          <p:cNvSpPr txBox="1">
            <a:spLocks noGrp="1"/>
          </p:cNvSpPr>
          <p:nvPr>
            <p:ph type="title"/>
          </p:nvPr>
        </p:nvSpPr>
        <p:spPr>
          <a:prstGeom prst="rect">
            <a:avLst/>
          </a:prstGeom>
        </p:spPr>
        <p:txBody>
          <a:bodyPr/>
          <a:lstStyle/>
          <a:p>
            <a:r>
              <a:t>Solve differential equation</a:t>
            </a:r>
          </a:p>
        </p:txBody>
      </p:sp>
      <p:sp>
        <p:nvSpPr>
          <p:cNvPr id="1098" name="Slide Number"/>
          <p:cNvSpPr txBox="1">
            <a:spLocks noGrp="1"/>
          </p:cNvSpPr>
          <p:nvPr>
            <p:ph type="sldNum" sz="quarter" idx="2"/>
          </p:nvPr>
        </p:nvSpPr>
        <p:spPr>
          <a:xfrm>
            <a:off x="12041022" y="13081000"/>
            <a:ext cx="289256" cy="461059"/>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109</a:t>
            </a:fld>
            <a:endParaRPr/>
          </a:p>
        </p:txBody>
      </p:sp>
      <mc:AlternateContent xmlns:mc="http://schemas.openxmlformats.org/markup-compatibility/2006" xmlns:a14="http://schemas.microsoft.com/office/drawing/2010/main">
        <mc:Choice Requires="a14">
          <p:sp>
            <p:nvSpPr>
              <p:cNvPr id="1099" name="Text"/>
              <p:cNvSpPr txBox="1"/>
              <p:nvPr/>
            </p:nvSpPr>
            <p:spPr>
              <a:xfrm>
                <a:off x="7039229" y="3168424"/>
                <a:ext cx="11901354" cy="939594"/>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lIns="71437" tIns="71437" rIns="71437" bIns="71437">
                <a:spAutoFit/>
              </a:bodyPr>
              <a:lstStyle>
                <a:lvl1pPr defTabSz="821531">
                  <a:defRPr sz="4200" b="0">
                    <a:latin typeface="Avenir Book"/>
                    <a:ea typeface="Avenir Book"/>
                    <a:cs typeface="Avenir Book"/>
                    <a:sym typeface="Avenir Book"/>
                  </a:defRPr>
                </a:lvl1pPr>
              </a:lstStyle>
              <a:p>
                <a:pPr/>
                <a14:m>
                  <m:oMathPara xmlns:m="http://schemas.openxmlformats.org/officeDocument/2006/math">
                    <m:oMathParaPr>
                      <m:jc m:val="center"/>
                    </m:oMathParaPr>
                    <m:oMath xmlns:m="http://schemas.openxmlformats.org/officeDocument/2006/math">
                      <m:r>
                        <a:rPr sz="4600" i="1">
                          <a:solidFill>
                            <a:srgbClr val="000000"/>
                          </a:solidFill>
                          <a:latin typeface="Cambria Math" panose="02040503050406030204" pitchFamily="18" charset="0"/>
                        </a:rPr>
                        <m:t>𝑇</m:t>
                      </m:r>
                      <m:r>
                        <a:rPr sz="4600" i="1">
                          <a:solidFill>
                            <a:srgbClr val="000000"/>
                          </a:solidFill>
                          <a:latin typeface="Cambria Math" panose="02040503050406030204" pitchFamily="18" charset="0"/>
                        </a:rPr>
                        <m:t>(</m:t>
                      </m:r>
                      <m:r>
                        <a:rPr sz="4600" i="1">
                          <a:solidFill>
                            <a:srgbClr val="000000"/>
                          </a:solidFill>
                          <a:latin typeface="Cambria Math" panose="02040503050406030204" pitchFamily="18" charset="0"/>
                        </a:rPr>
                        <m:t>𝑡</m:t>
                      </m:r>
                      <m:r>
                        <a:rPr sz="4600" i="1">
                          <a:solidFill>
                            <a:srgbClr val="000000"/>
                          </a:solidFill>
                          <a:latin typeface="Cambria Math" panose="02040503050406030204" pitchFamily="18" charset="0"/>
                        </a:rPr>
                        <m:t>+</m:t>
                      </m:r>
                      <m:r>
                        <a:rPr sz="4600" i="1">
                          <a:solidFill>
                            <a:srgbClr val="000000"/>
                          </a:solidFill>
                          <a:latin typeface="Cambria Math" panose="02040503050406030204" pitchFamily="18" charset="0"/>
                        </a:rPr>
                        <m:t>𝑑𝑡</m:t>
                      </m:r>
                      <m:r>
                        <a:rPr sz="4600" i="1">
                          <a:solidFill>
                            <a:srgbClr val="000000"/>
                          </a:solidFill>
                          <a:latin typeface="Cambria Math" panose="02040503050406030204" pitchFamily="18" charset="0"/>
                        </a:rPr>
                        <m:t>)=</m:t>
                      </m:r>
                      <m:r>
                        <a:rPr sz="4600" i="1">
                          <a:solidFill>
                            <a:srgbClr val="000000"/>
                          </a:solidFill>
                          <a:latin typeface="Cambria Math" panose="02040503050406030204" pitchFamily="18" charset="0"/>
                        </a:rPr>
                        <m:t>𝑇</m:t>
                      </m:r>
                      <m:r>
                        <a:rPr sz="4600" i="1">
                          <a:solidFill>
                            <a:srgbClr val="000000"/>
                          </a:solidFill>
                          <a:latin typeface="Cambria Math" panose="02040503050406030204" pitchFamily="18" charset="0"/>
                        </a:rPr>
                        <m:t>(</m:t>
                      </m:r>
                      <m:r>
                        <a:rPr sz="4600" i="1">
                          <a:solidFill>
                            <a:srgbClr val="000000"/>
                          </a:solidFill>
                          <a:latin typeface="Cambria Math" panose="02040503050406030204" pitchFamily="18" charset="0"/>
                        </a:rPr>
                        <m:t>𝑡</m:t>
                      </m:r>
                      <m:r>
                        <a:rPr sz="4600" i="1">
                          <a:solidFill>
                            <a:srgbClr val="000000"/>
                          </a:solidFill>
                          <a:latin typeface="Cambria Math" panose="02040503050406030204" pitchFamily="18" charset="0"/>
                        </a:rPr>
                        <m:t>)(1−</m:t>
                      </m:r>
                      <m:r>
                        <a:rPr sz="4600" i="1">
                          <a:solidFill>
                            <a:srgbClr val="000000"/>
                          </a:solidFill>
                          <a:latin typeface="Cambria Math" panose="02040503050406030204" pitchFamily="18" charset="0"/>
                        </a:rPr>
                        <m:t>𝜎</m:t>
                      </m:r>
                      <m:r>
                        <a:rPr sz="4600" i="1">
                          <a:solidFill>
                            <a:srgbClr val="000000"/>
                          </a:solidFill>
                          <a:latin typeface="Cambria Math" panose="02040503050406030204" pitchFamily="18" charset="0"/>
                        </a:rPr>
                        <m:t>(</m:t>
                      </m:r>
                      <m:r>
                        <a:rPr sz="4600" i="1">
                          <a:solidFill>
                            <a:srgbClr val="000000"/>
                          </a:solidFill>
                          <a:latin typeface="Cambria Math" panose="02040503050406030204" pitchFamily="18" charset="0"/>
                        </a:rPr>
                        <m:t>𝑡</m:t>
                      </m:r>
                      <m:r>
                        <a:rPr sz="4600" i="1">
                          <a:solidFill>
                            <a:srgbClr val="000000"/>
                          </a:solidFill>
                          <a:latin typeface="Cambria Math" panose="02040503050406030204" pitchFamily="18" charset="0"/>
                        </a:rPr>
                        <m:t>)</m:t>
                      </m:r>
                      <m:r>
                        <a:rPr sz="4600" i="1">
                          <a:solidFill>
                            <a:srgbClr val="000000"/>
                          </a:solidFill>
                          <a:latin typeface="Cambria Math" panose="02040503050406030204" pitchFamily="18" charset="0"/>
                        </a:rPr>
                        <m:t>𝑑𝑡</m:t>
                      </m:r>
                      <m:r>
                        <a:rPr sz="4600" i="1">
                          <a:solidFill>
                            <a:srgbClr val="000000"/>
                          </a:solidFill>
                          <a:latin typeface="Cambria Math" panose="02040503050406030204" pitchFamily="18" charset="0"/>
                        </a:rPr>
                        <m:t>)</m:t>
                      </m:r>
                    </m:oMath>
                  </m:oMathPara>
                </a14:m>
                <a:endParaRPr/>
              </a:p>
            </p:txBody>
          </p:sp>
        </mc:Choice>
        <mc:Fallback xmlns="">
          <p:sp>
            <p:nvSpPr>
              <p:cNvPr id="1099" name="Text"/>
              <p:cNvSpPr txBox="1">
                <a:spLocks noRot="1" noChangeAspect="1" noMove="1" noResize="1" noEditPoints="1" noAdjustHandles="1" noChangeArrowheads="1" noChangeShapeType="1" noTextEdit="1"/>
              </p:cNvSpPr>
              <p:nvPr/>
            </p:nvSpPr>
            <p:spPr>
              <a:xfrm>
                <a:off x="7039229" y="3168424"/>
                <a:ext cx="11901354" cy="939594"/>
              </a:xfrm>
              <a:prstGeom prst="rect">
                <a:avLst/>
              </a:prstGeom>
              <a:blipFill>
                <a:blip r:embed="rId2"/>
                <a:stretch>
                  <a:fillRect/>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00" name="Taylor expansion for T"/>
              <p:cNvSpPr txBox="1"/>
              <p:nvPr/>
            </p:nvSpPr>
            <p:spPr>
              <a:xfrm>
                <a:off x="274361" y="4569595"/>
                <a:ext cx="17941675" cy="939595"/>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lIns="71437" tIns="71437" rIns="71437" bIns="71437">
                <a:spAutoFit/>
              </a:bodyPr>
              <a:lstStyle/>
              <a:p>
                <a:pPr defTabSz="821531">
                  <a:defRPr sz="4200" b="0">
                    <a:latin typeface="Avenir Book"/>
                    <a:ea typeface="Avenir Book"/>
                    <a:cs typeface="Avenir Book"/>
                    <a:sym typeface="Avenir Book"/>
                  </a:defRPr>
                </a:pPr>
                <a:r>
                  <a:t>Taylor expansion for T</a:t>
                </a:r>
                <a14:m>
                  <m:oMath xmlns:m="http://schemas.openxmlformats.org/officeDocument/2006/math">
                    <m:r>
                      <a:rPr sz="4650" i="1">
                        <a:solidFill>
                          <a:srgbClr val="000000"/>
                        </a:solidFill>
                        <a:latin typeface="Cambria Math" panose="02040503050406030204" pitchFamily="18" charset="0"/>
                      </a:rPr>
                      <m:t>⇒</m:t>
                    </m:r>
                    <m:r>
                      <a:rPr sz="4650" i="1">
                        <a:solidFill>
                          <a:srgbClr val="000000"/>
                        </a:solidFill>
                        <a:latin typeface="Cambria Math" panose="02040503050406030204" pitchFamily="18" charset="0"/>
                      </a:rPr>
                      <m:t>𝑇</m:t>
                    </m:r>
                    <m:r>
                      <a:rPr sz="4650" i="1">
                        <a:solidFill>
                          <a:srgbClr val="000000"/>
                        </a:solidFill>
                        <a:latin typeface="Cambria Math" panose="02040503050406030204" pitchFamily="18" charset="0"/>
                      </a:rPr>
                      <m:t>(</m:t>
                    </m:r>
                    <m:r>
                      <a:rPr sz="4650" i="1">
                        <a:solidFill>
                          <a:srgbClr val="000000"/>
                        </a:solidFill>
                        <a:latin typeface="Cambria Math" panose="02040503050406030204" pitchFamily="18" charset="0"/>
                      </a:rPr>
                      <m:t>𝑡</m:t>
                    </m:r>
                    <m:r>
                      <a:rPr sz="4650" i="1">
                        <a:solidFill>
                          <a:srgbClr val="000000"/>
                        </a:solidFill>
                        <a:latin typeface="Cambria Math" panose="02040503050406030204" pitchFamily="18" charset="0"/>
                      </a:rPr>
                      <m:t>)+</m:t>
                    </m:r>
                    <m:sSup>
                      <m:sSupPr>
                        <m:ctrlPr>
                          <a:rPr sz="4650" i="1">
                            <a:solidFill>
                              <a:srgbClr val="000000"/>
                            </a:solidFill>
                            <a:latin typeface="Cambria Math" panose="02040503050406030204" pitchFamily="18" charset="0"/>
                          </a:rPr>
                        </m:ctrlPr>
                      </m:sSupPr>
                      <m:e>
                        <m:r>
                          <a:rPr sz="4650" i="1">
                            <a:solidFill>
                              <a:srgbClr val="000000"/>
                            </a:solidFill>
                            <a:latin typeface="Cambria Math" panose="02040503050406030204" pitchFamily="18" charset="0"/>
                          </a:rPr>
                          <m:t>𝑇</m:t>
                        </m:r>
                      </m:e>
                      <m:sup>
                        <m:r>
                          <a:rPr sz="4650" i="1">
                            <a:solidFill>
                              <a:srgbClr val="000000"/>
                            </a:solidFill>
                            <a:latin typeface="Cambria Math" panose="02040503050406030204" pitchFamily="18" charset="0"/>
                          </a:rPr>
                          <m:t>′</m:t>
                        </m:r>
                      </m:sup>
                    </m:sSup>
                    <m:r>
                      <a:rPr sz="4650" i="1">
                        <a:solidFill>
                          <a:srgbClr val="000000"/>
                        </a:solidFill>
                        <a:latin typeface="Cambria Math" panose="02040503050406030204" pitchFamily="18" charset="0"/>
                      </a:rPr>
                      <m:t>(</m:t>
                    </m:r>
                    <m:r>
                      <a:rPr sz="4650" i="1">
                        <a:solidFill>
                          <a:srgbClr val="000000"/>
                        </a:solidFill>
                        <a:latin typeface="Cambria Math" panose="02040503050406030204" pitchFamily="18" charset="0"/>
                      </a:rPr>
                      <m:t>𝑡</m:t>
                    </m:r>
                    <m:r>
                      <a:rPr sz="4650" i="1">
                        <a:solidFill>
                          <a:srgbClr val="000000"/>
                        </a:solidFill>
                        <a:latin typeface="Cambria Math" panose="02040503050406030204" pitchFamily="18" charset="0"/>
                      </a:rPr>
                      <m:t>)</m:t>
                    </m:r>
                    <m:r>
                      <a:rPr sz="4650" i="1">
                        <a:solidFill>
                          <a:srgbClr val="000000"/>
                        </a:solidFill>
                        <a:latin typeface="Cambria Math" panose="02040503050406030204" pitchFamily="18" charset="0"/>
                      </a:rPr>
                      <m:t>𝑑𝑡</m:t>
                    </m:r>
                    <m:r>
                      <a:rPr sz="4650" i="1">
                        <a:solidFill>
                          <a:srgbClr val="000000"/>
                        </a:solidFill>
                        <a:latin typeface="Cambria Math" panose="02040503050406030204" pitchFamily="18" charset="0"/>
                      </a:rPr>
                      <m:t>=</m:t>
                    </m:r>
                    <m:r>
                      <a:rPr sz="4650" i="1">
                        <a:solidFill>
                          <a:srgbClr val="000000"/>
                        </a:solidFill>
                        <a:latin typeface="Cambria Math" panose="02040503050406030204" pitchFamily="18" charset="0"/>
                      </a:rPr>
                      <m:t>𝑇</m:t>
                    </m:r>
                    <m:r>
                      <a:rPr sz="4650" i="1">
                        <a:solidFill>
                          <a:srgbClr val="000000"/>
                        </a:solidFill>
                        <a:latin typeface="Cambria Math" panose="02040503050406030204" pitchFamily="18" charset="0"/>
                      </a:rPr>
                      <m:t>(</m:t>
                    </m:r>
                    <m:r>
                      <a:rPr sz="4650" i="1">
                        <a:solidFill>
                          <a:srgbClr val="000000"/>
                        </a:solidFill>
                        <a:latin typeface="Cambria Math" panose="02040503050406030204" pitchFamily="18" charset="0"/>
                      </a:rPr>
                      <m:t>𝑡</m:t>
                    </m:r>
                    <m:r>
                      <a:rPr sz="4650" i="1">
                        <a:solidFill>
                          <a:srgbClr val="000000"/>
                        </a:solidFill>
                        <a:latin typeface="Cambria Math" panose="02040503050406030204" pitchFamily="18" charset="0"/>
                      </a:rPr>
                      <m:t>)−</m:t>
                    </m:r>
                    <m:r>
                      <a:rPr sz="4650" i="1">
                        <a:solidFill>
                          <a:srgbClr val="000000"/>
                        </a:solidFill>
                        <a:latin typeface="Cambria Math" panose="02040503050406030204" pitchFamily="18" charset="0"/>
                      </a:rPr>
                      <m:t>𝑇</m:t>
                    </m:r>
                    <m:r>
                      <a:rPr sz="4650" i="1">
                        <a:solidFill>
                          <a:srgbClr val="000000"/>
                        </a:solidFill>
                        <a:latin typeface="Cambria Math" panose="02040503050406030204" pitchFamily="18" charset="0"/>
                      </a:rPr>
                      <m:t>(</m:t>
                    </m:r>
                    <m:r>
                      <a:rPr sz="4650" i="1">
                        <a:solidFill>
                          <a:srgbClr val="000000"/>
                        </a:solidFill>
                        <a:latin typeface="Cambria Math" panose="02040503050406030204" pitchFamily="18" charset="0"/>
                      </a:rPr>
                      <m:t>𝑡</m:t>
                    </m:r>
                    <m:r>
                      <a:rPr sz="4650" i="1">
                        <a:solidFill>
                          <a:srgbClr val="000000"/>
                        </a:solidFill>
                        <a:latin typeface="Cambria Math" panose="02040503050406030204" pitchFamily="18" charset="0"/>
                      </a:rPr>
                      <m:t>)</m:t>
                    </m:r>
                    <m:r>
                      <a:rPr sz="4650" i="1">
                        <a:solidFill>
                          <a:srgbClr val="000000"/>
                        </a:solidFill>
                        <a:latin typeface="Cambria Math" panose="02040503050406030204" pitchFamily="18" charset="0"/>
                      </a:rPr>
                      <m:t>𝜎</m:t>
                    </m:r>
                    <m:r>
                      <a:rPr sz="4650" i="1">
                        <a:solidFill>
                          <a:srgbClr val="000000"/>
                        </a:solidFill>
                        <a:latin typeface="Cambria Math" panose="02040503050406030204" pitchFamily="18" charset="0"/>
                      </a:rPr>
                      <m:t>(</m:t>
                    </m:r>
                    <m:r>
                      <a:rPr sz="4650" i="1">
                        <a:solidFill>
                          <a:srgbClr val="000000"/>
                        </a:solidFill>
                        <a:latin typeface="Cambria Math" panose="02040503050406030204" pitchFamily="18" charset="0"/>
                      </a:rPr>
                      <m:t>𝑡</m:t>
                    </m:r>
                    <m:r>
                      <a:rPr sz="4650" i="1">
                        <a:solidFill>
                          <a:srgbClr val="000000"/>
                        </a:solidFill>
                        <a:latin typeface="Cambria Math" panose="02040503050406030204" pitchFamily="18" charset="0"/>
                      </a:rPr>
                      <m:t>)</m:t>
                    </m:r>
                    <m:r>
                      <a:rPr sz="4650" i="1">
                        <a:solidFill>
                          <a:srgbClr val="000000"/>
                        </a:solidFill>
                        <a:latin typeface="Cambria Math" panose="02040503050406030204" pitchFamily="18" charset="0"/>
                      </a:rPr>
                      <m:t>𝑑𝑡</m:t>
                    </m:r>
                  </m:oMath>
                </a14:m>
                <a:endParaRPr/>
              </a:p>
            </p:txBody>
          </p:sp>
        </mc:Choice>
        <mc:Fallback xmlns="">
          <p:sp>
            <p:nvSpPr>
              <p:cNvPr id="1100" name="Taylor expansion for T"/>
              <p:cNvSpPr txBox="1">
                <a:spLocks noRot="1" noChangeAspect="1" noMove="1" noResize="1" noEditPoints="1" noAdjustHandles="1" noChangeArrowheads="1" noChangeShapeType="1" noTextEdit="1"/>
              </p:cNvSpPr>
              <p:nvPr/>
            </p:nvSpPr>
            <p:spPr>
              <a:xfrm>
                <a:off x="274361" y="4569595"/>
                <a:ext cx="17941675" cy="939595"/>
              </a:xfrm>
              <a:prstGeom prst="rect">
                <a:avLst/>
              </a:prstGeom>
              <a:blipFill>
                <a:blip r:embed="rId3"/>
                <a:stretch>
                  <a:fillRect t="-5195" b="-16234"/>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01" name="Rearrange"/>
              <p:cNvSpPr txBox="1"/>
              <p:nvPr/>
            </p:nvSpPr>
            <p:spPr>
              <a:xfrm>
                <a:off x="4431438" y="6240106"/>
                <a:ext cx="11901354" cy="1490185"/>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lIns="71437" tIns="71437" rIns="71437" bIns="71437">
                <a:spAutoFit/>
              </a:bodyPr>
              <a:lstStyle/>
              <a:p>
                <a:pPr defTabSz="821531">
                  <a:defRPr sz="4200" b="0">
                    <a:latin typeface="Avenir Book"/>
                    <a:ea typeface="Avenir Book"/>
                    <a:cs typeface="Avenir Book"/>
                    <a:sym typeface="Avenir Book"/>
                  </a:defRPr>
                </a:pPr>
                <a:r>
                  <a:t>Rearrange</a:t>
                </a:r>
                <a14:m>
                  <m:oMath xmlns:m="http://schemas.openxmlformats.org/officeDocument/2006/math">
                    <m:r>
                      <a:rPr sz="4550" i="1">
                        <a:solidFill>
                          <a:srgbClr val="000000"/>
                        </a:solidFill>
                        <a:latin typeface="Cambria Math" panose="02040503050406030204" pitchFamily="18" charset="0"/>
                      </a:rPr>
                      <m:t>⇒</m:t>
                    </m:r>
                    <m:f>
                      <m:fPr>
                        <m:ctrlPr>
                          <a:rPr sz="4550" i="1">
                            <a:solidFill>
                              <a:srgbClr val="000000"/>
                            </a:solidFill>
                            <a:latin typeface="Cambria Math" panose="02040503050406030204" pitchFamily="18" charset="0"/>
                          </a:rPr>
                        </m:ctrlPr>
                      </m:fPr>
                      <m:num>
                        <m:sSup>
                          <m:sSupPr>
                            <m:ctrlPr>
                              <a:rPr sz="4550" i="1">
                                <a:solidFill>
                                  <a:srgbClr val="000000"/>
                                </a:solidFill>
                                <a:latin typeface="Cambria Math" panose="02040503050406030204" pitchFamily="18" charset="0"/>
                              </a:rPr>
                            </m:ctrlPr>
                          </m:sSupPr>
                          <m:e>
                            <m:r>
                              <a:rPr sz="4550" i="1">
                                <a:solidFill>
                                  <a:srgbClr val="000000"/>
                                </a:solidFill>
                                <a:latin typeface="Cambria Math" panose="02040503050406030204" pitchFamily="18" charset="0"/>
                              </a:rPr>
                              <m:t>𝑇</m:t>
                            </m:r>
                          </m:e>
                          <m:sup>
                            <m:r>
                              <a:rPr sz="4550" i="1">
                                <a:solidFill>
                                  <a:srgbClr val="000000"/>
                                </a:solidFill>
                                <a:latin typeface="Cambria Math" panose="02040503050406030204" pitchFamily="18" charset="0"/>
                              </a:rPr>
                              <m:t>′</m:t>
                            </m:r>
                          </m:sup>
                        </m:sSup>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𝑡</m:t>
                        </m:r>
                        <m:r>
                          <a:rPr sz="4550" i="1">
                            <a:solidFill>
                              <a:srgbClr val="000000"/>
                            </a:solidFill>
                            <a:latin typeface="Cambria Math" panose="02040503050406030204" pitchFamily="18" charset="0"/>
                          </a:rPr>
                          <m:t>)</m:t>
                        </m:r>
                      </m:num>
                      <m:den>
                        <m:r>
                          <a:rPr sz="4550" i="1">
                            <a:solidFill>
                              <a:srgbClr val="000000"/>
                            </a:solidFill>
                            <a:latin typeface="Cambria Math" panose="02040503050406030204" pitchFamily="18" charset="0"/>
                          </a:rPr>
                          <m:t>𝑇</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𝑡</m:t>
                        </m:r>
                        <m:r>
                          <a:rPr sz="4550" i="1">
                            <a:solidFill>
                              <a:srgbClr val="000000"/>
                            </a:solidFill>
                            <a:latin typeface="Cambria Math" panose="02040503050406030204" pitchFamily="18" charset="0"/>
                          </a:rPr>
                          <m:t>)</m:t>
                        </m:r>
                      </m:den>
                    </m:f>
                    <m:r>
                      <a:rPr sz="4550" i="1">
                        <a:solidFill>
                          <a:srgbClr val="000000"/>
                        </a:solidFill>
                        <a:latin typeface="Cambria Math" panose="02040503050406030204" pitchFamily="18" charset="0"/>
                      </a:rPr>
                      <m:t>𝑑𝑡</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𝜎</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𝑡</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𝑑𝑡</m:t>
                    </m:r>
                  </m:oMath>
                </a14:m>
                <a:r>
                  <a:t> </a:t>
                </a:r>
              </a:p>
            </p:txBody>
          </p:sp>
        </mc:Choice>
        <mc:Fallback xmlns="">
          <p:sp>
            <p:nvSpPr>
              <p:cNvPr id="1101" name="Rearrange"/>
              <p:cNvSpPr txBox="1">
                <a:spLocks noRot="1" noChangeAspect="1" noMove="1" noResize="1" noEditPoints="1" noAdjustHandles="1" noChangeArrowheads="1" noChangeShapeType="1" noTextEdit="1"/>
              </p:cNvSpPr>
              <p:nvPr/>
            </p:nvSpPr>
            <p:spPr>
              <a:xfrm>
                <a:off x="4431438" y="6240106"/>
                <a:ext cx="11901354" cy="1490185"/>
              </a:xfrm>
              <a:prstGeom prst="rect">
                <a:avLst/>
              </a:prstGeom>
              <a:blipFill>
                <a:blip r:embed="rId4"/>
                <a:stretch>
                  <a:fillRect/>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02" name="Integrate"/>
              <p:cNvSpPr txBox="1"/>
              <p:nvPr/>
            </p:nvSpPr>
            <p:spPr>
              <a:xfrm>
                <a:off x="4880746" y="7815746"/>
                <a:ext cx="11901355" cy="1735830"/>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lIns="71437" tIns="71437" rIns="71437" bIns="71437">
                <a:spAutoFit/>
              </a:bodyPr>
              <a:lstStyle/>
              <a:p>
                <a:pPr defTabSz="821531">
                  <a:defRPr sz="4200" b="0">
                    <a:latin typeface="Avenir Book"/>
                    <a:ea typeface="Avenir Book"/>
                    <a:cs typeface="Avenir Book"/>
                    <a:sym typeface="Avenir Book"/>
                  </a:defRPr>
                </a:pPr>
                <a:r>
                  <a:t>Integrate</a:t>
                </a:r>
                <a14:m>
                  <m:oMath xmlns:m="http://schemas.openxmlformats.org/officeDocument/2006/math">
                    <m:r>
                      <a:rPr sz="4550" i="1">
                        <a:solidFill>
                          <a:srgbClr val="000000"/>
                        </a:solidFill>
                        <a:latin typeface="Cambria Math" panose="02040503050406030204" pitchFamily="18" charset="0"/>
                      </a:rPr>
                      <m:t>⇒</m:t>
                    </m:r>
                    <m:r>
                      <m:rPr>
                        <m:sty m:val="p"/>
                      </m:rPr>
                      <a:rPr sz="4550" i="1">
                        <a:solidFill>
                          <a:srgbClr val="000000"/>
                        </a:solidFill>
                        <a:latin typeface="Cambria Math" panose="02040503050406030204" pitchFamily="18" charset="0"/>
                      </a:rPr>
                      <m:t>log</m:t>
                    </m:r>
                    <m:r>
                      <a:rPr sz="4550" i="1">
                        <a:solidFill>
                          <a:srgbClr val="000000"/>
                        </a:solidFill>
                        <a:latin typeface="Cambria Math" panose="02040503050406030204" pitchFamily="18" charset="0"/>
                      </a:rPr>
                      <m:t>𝑇</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𝑡</m:t>
                    </m:r>
                    <m:r>
                      <a:rPr sz="4550" i="1">
                        <a:solidFill>
                          <a:srgbClr val="000000"/>
                        </a:solidFill>
                        <a:latin typeface="Cambria Math" panose="02040503050406030204" pitchFamily="18" charset="0"/>
                      </a:rPr>
                      <m:t>)=−</m:t>
                    </m:r>
                    <m:sSubSup>
                      <m:sSubSupPr>
                        <m:ctrlPr>
                          <a:rPr sz="4550" i="1">
                            <a:solidFill>
                              <a:srgbClr val="000000"/>
                            </a:solidFill>
                            <a:latin typeface="Cambria Math" panose="02040503050406030204" pitchFamily="18" charset="0"/>
                          </a:rPr>
                        </m:ctrlPr>
                      </m:sSubSupPr>
                      <m:e>
                        <m:r>
                          <a:rPr sz="4550" i="1">
                            <a:solidFill>
                              <a:srgbClr val="000000"/>
                            </a:solidFill>
                            <a:latin typeface="Cambria Math" panose="02040503050406030204" pitchFamily="18" charset="0"/>
                          </a:rPr>
                          <m:t>∫</m:t>
                        </m:r>
                      </m:e>
                      <m:sub>
                        <m:sSub>
                          <m:sSubPr>
                            <m:ctrlPr>
                              <a:rPr sz="4550" i="1">
                                <a:solidFill>
                                  <a:srgbClr val="000000"/>
                                </a:solidFill>
                                <a:latin typeface="Cambria Math" panose="02040503050406030204" pitchFamily="18" charset="0"/>
                              </a:rPr>
                            </m:ctrlPr>
                          </m:sSubPr>
                          <m:e>
                            <m:r>
                              <a:rPr sz="4550" i="1">
                                <a:solidFill>
                                  <a:srgbClr val="000000"/>
                                </a:solidFill>
                                <a:latin typeface="Cambria Math" panose="02040503050406030204" pitchFamily="18" charset="0"/>
                              </a:rPr>
                              <m:t>𝑡</m:t>
                            </m:r>
                          </m:e>
                          <m:sub>
                            <m:r>
                              <a:rPr sz="4550" i="1">
                                <a:solidFill>
                                  <a:srgbClr val="000000"/>
                                </a:solidFill>
                                <a:latin typeface="Cambria Math" panose="02040503050406030204" pitchFamily="18" charset="0"/>
                              </a:rPr>
                              <m:t>0</m:t>
                            </m:r>
                          </m:sub>
                        </m:sSub>
                      </m:sub>
                      <m:sup>
                        <m:r>
                          <a:rPr sz="4550" i="1">
                            <a:solidFill>
                              <a:srgbClr val="000000"/>
                            </a:solidFill>
                            <a:latin typeface="Cambria Math" panose="02040503050406030204" pitchFamily="18" charset="0"/>
                          </a:rPr>
                          <m:t>𝑡</m:t>
                        </m:r>
                      </m:sup>
                    </m:sSubSup>
                    <m:r>
                      <a:rPr sz="4550" i="1">
                        <a:solidFill>
                          <a:srgbClr val="000000"/>
                        </a:solidFill>
                        <a:latin typeface="Cambria Math" panose="02040503050406030204" pitchFamily="18" charset="0"/>
                      </a:rPr>
                      <m:t>𝜎</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𝑠</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𝑑𝑠</m:t>
                    </m:r>
                  </m:oMath>
                </a14:m>
                <a:r>
                  <a:t> </a:t>
                </a:r>
              </a:p>
            </p:txBody>
          </p:sp>
        </mc:Choice>
        <mc:Fallback xmlns="">
          <p:sp>
            <p:nvSpPr>
              <p:cNvPr id="1102" name="Integrate"/>
              <p:cNvSpPr txBox="1">
                <a:spLocks noRot="1" noChangeAspect="1" noMove="1" noResize="1" noEditPoints="1" noAdjustHandles="1" noChangeArrowheads="1" noChangeShapeType="1" noTextEdit="1"/>
              </p:cNvSpPr>
              <p:nvPr/>
            </p:nvSpPr>
            <p:spPr>
              <a:xfrm>
                <a:off x="4880746" y="7815746"/>
                <a:ext cx="11901355" cy="1735830"/>
              </a:xfrm>
              <a:prstGeom prst="rect">
                <a:avLst/>
              </a:prstGeom>
              <a:blipFill>
                <a:blip r:embed="rId5"/>
                <a:stretch>
                  <a:fillRect/>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03" name="Exponentiate"/>
              <p:cNvSpPr txBox="1"/>
              <p:nvPr/>
            </p:nvSpPr>
            <p:spPr>
              <a:xfrm>
                <a:off x="5707576" y="9564514"/>
                <a:ext cx="11901354" cy="1936371"/>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lIns="71437" tIns="71437" rIns="71437" bIns="71437">
                <a:spAutoFit/>
              </a:bodyPr>
              <a:lstStyle/>
              <a:p>
                <a:pPr defTabSz="821531">
                  <a:defRPr sz="4200" b="0">
                    <a:latin typeface="Avenir Book"/>
                    <a:ea typeface="Avenir Book"/>
                    <a:cs typeface="Avenir Book"/>
                    <a:sym typeface="Avenir Book"/>
                  </a:defRPr>
                </a:pPr>
                <a:r>
                  <a:t>Exponentiate</a:t>
                </a:r>
                <a14:m>
                  <m:oMath xmlns:m="http://schemas.openxmlformats.org/officeDocument/2006/math">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𝑇</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𝑡</m:t>
                    </m:r>
                    <m:r>
                      <a:rPr sz="4550" i="1">
                        <a:solidFill>
                          <a:srgbClr val="000000"/>
                        </a:solidFill>
                        <a:latin typeface="Cambria Math" panose="02040503050406030204" pitchFamily="18" charset="0"/>
                      </a:rPr>
                      <m:t>)=</m:t>
                    </m:r>
                    <m:r>
                      <m:rPr>
                        <m:sty m:val="p"/>
                      </m:rPr>
                      <a:rPr sz="4550" i="1">
                        <a:solidFill>
                          <a:srgbClr val="000000"/>
                        </a:solidFill>
                        <a:latin typeface="Cambria Math" panose="02040503050406030204" pitchFamily="18" charset="0"/>
                      </a:rPr>
                      <m:t>exp</m:t>
                    </m:r>
                    <m:d>
                      <m:dPr>
                        <m:ctrlPr>
                          <a:rPr sz="4550" i="1">
                            <a:solidFill>
                              <a:srgbClr val="000000"/>
                            </a:solidFill>
                            <a:latin typeface="Cambria Math" panose="02040503050406030204" pitchFamily="18" charset="0"/>
                          </a:rPr>
                        </m:ctrlPr>
                      </m:dPr>
                      <m:e>
                        <m:r>
                          <a:rPr sz="4550" i="1">
                            <a:solidFill>
                              <a:srgbClr val="000000"/>
                            </a:solidFill>
                            <a:latin typeface="Cambria Math" panose="02040503050406030204" pitchFamily="18" charset="0"/>
                          </a:rPr>
                          <m:t>−</m:t>
                        </m:r>
                        <m:sSubSup>
                          <m:sSubSupPr>
                            <m:ctrlPr>
                              <a:rPr sz="4550" i="1">
                                <a:solidFill>
                                  <a:srgbClr val="000000"/>
                                </a:solidFill>
                                <a:latin typeface="Cambria Math" panose="02040503050406030204" pitchFamily="18" charset="0"/>
                              </a:rPr>
                            </m:ctrlPr>
                          </m:sSubSupPr>
                          <m:e>
                            <m:r>
                              <a:rPr sz="4550" i="1">
                                <a:solidFill>
                                  <a:srgbClr val="000000"/>
                                </a:solidFill>
                                <a:latin typeface="Cambria Math" panose="02040503050406030204" pitchFamily="18" charset="0"/>
                              </a:rPr>
                              <m:t>∫</m:t>
                            </m:r>
                          </m:e>
                          <m:sub>
                            <m:sSub>
                              <m:sSubPr>
                                <m:ctrlPr>
                                  <a:rPr sz="4550" i="1">
                                    <a:solidFill>
                                      <a:srgbClr val="000000"/>
                                    </a:solidFill>
                                    <a:latin typeface="Cambria Math" panose="02040503050406030204" pitchFamily="18" charset="0"/>
                                  </a:rPr>
                                </m:ctrlPr>
                              </m:sSubPr>
                              <m:e>
                                <m:r>
                                  <a:rPr sz="4550" i="1">
                                    <a:solidFill>
                                      <a:srgbClr val="000000"/>
                                    </a:solidFill>
                                    <a:latin typeface="Cambria Math" panose="02040503050406030204" pitchFamily="18" charset="0"/>
                                  </a:rPr>
                                  <m:t>𝑡</m:t>
                                </m:r>
                              </m:e>
                              <m:sub>
                                <m:r>
                                  <a:rPr sz="4550" i="1">
                                    <a:solidFill>
                                      <a:srgbClr val="000000"/>
                                    </a:solidFill>
                                    <a:latin typeface="Cambria Math" panose="02040503050406030204" pitchFamily="18" charset="0"/>
                                  </a:rPr>
                                  <m:t>0</m:t>
                                </m:r>
                              </m:sub>
                            </m:sSub>
                          </m:sub>
                          <m:sup>
                            <m:r>
                              <a:rPr sz="4550" i="1">
                                <a:solidFill>
                                  <a:srgbClr val="000000"/>
                                </a:solidFill>
                                <a:latin typeface="Cambria Math" panose="02040503050406030204" pitchFamily="18" charset="0"/>
                              </a:rPr>
                              <m:t>𝑡</m:t>
                            </m:r>
                          </m:sup>
                        </m:sSubSup>
                        <m:r>
                          <a:rPr sz="4550" i="1">
                            <a:solidFill>
                              <a:srgbClr val="000000"/>
                            </a:solidFill>
                            <a:latin typeface="Cambria Math" panose="02040503050406030204" pitchFamily="18" charset="0"/>
                          </a:rPr>
                          <m:t>𝜎</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𝑠</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𝑑𝑠</m:t>
                        </m:r>
                      </m:e>
                    </m:d>
                  </m:oMath>
                </a14:m>
                <a:r>
                  <a:t> </a:t>
                </a:r>
              </a:p>
            </p:txBody>
          </p:sp>
        </mc:Choice>
        <mc:Fallback xmlns="">
          <p:sp>
            <p:nvSpPr>
              <p:cNvPr id="1103" name="Exponentiate"/>
              <p:cNvSpPr txBox="1">
                <a:spLocks noRot="1" noChangeAspect="1" noMove="1" noResize="1" noEditPoints="1" noAdjustHandles="1" noChangeArrowheads="1" noChangeShapeType="1" noTextEdit="1"/>
              </p:cNvSpPr>
              <p:nvPr/>
            </p:nvSpPr>
            <p:spPr>
              <a:xfrm>
                <a:off x="5707576" y="9564514"/>
                <a:ext cx="11901354" cy="1936371"/>
              </a:xfrm>
              <a:prstGeom prst="rect">
                <a:avLst/>
              </a:prstGeom>
              <a:blipFill>
                <a:blip r:embed="rId6"/>
                <a:stretch>
                  <a:fillRect/>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a:noFill/>
                  </a:rPr>
                  <a:t> </a:t>
                </a:r>
              </a:p>
            </p:txBody>
          </p:sp>
        </mc:Fallback>
      </mc:AlternateContent>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856" y="1384202"/>
            <a:ext cx="24205159" cy="10832636"/>
            <a:chOff x="0" y="1141326"/>
            <a:chExt cx="19958050" cy="8931910"/>
          </a:xfrm>
        </p:grpSpPr>
        <p:pic>
          <p:nvPicPr>
            <p:cNvPr id="3" name="object 3"/>
            <p:cNvPicPr/>
            <p:nvPr/>
          </p:nvPicPr>
          <p:blipFill>
            <a:blip r:embed="rId2" cstate="print"/>
            <a:stretch>
              <a:fillRect/>
            </a:stretch>
          </p:blipFill>
          <p:spPr>
            <a:xfrm>
              <a:off x="0" y="2628192"/>
              <a:ext cx="8806014" cy="5067908"/>
            </a:xfrm>
            <a:prstGeom prst="rect">
              <a:avLst/>
            </a:prstGeom>
          </p:spPr>
        </p:pic>
        <p:sp>
          <p:nvSpPr>
            <p:cNvPr id="4" name="object 4"/>
            <p:cNvSpPr/>
            <p:nvPr/>
          </p:nvSpPr>
          <p:spPr>
            <a:xfrm>
              <a:off x="0" y="2484824"/>
              <a:ext cx="9502140" cy="5290820"/>
            </a:xfrm>
            <a:custGeom>
              <a:avLst/>
              <a:gdLst/>
              <a:ahLst/>
              <a:cxnLst/>
              <a:rect l="l" t="t" r="r" b="b"/>
              <a:pathLst>
                <a:path w="9502140" h="5290820">
                  <a:moveTo>
                    <a:pt x="850747" y="49352"/>
                  </a:moveTo>
                  <a:lnTo>
                    <a:pt x="0" y="49352"/>
                  </a:lnTo>
                  <a:lnTo>
                    <a:pt x="0" y="5290413"/>
                  </a:lnTo>
                  <a:lnTo>
                    <a:pt x="850747" y="5290413"/>
                  </a:lnTo>
                  <a:lnTo>
                    <a:pt x="850747" y="49352"/>
                  </a:lnTo>
                  <a:close/>
                </a:path>
                <a:path w="9502140" h="5290820">
                  <a:moveTo>
                    <a:pt x="9502000" y="0"/>
                  </a:moveTo>
                  <a:lnTo>
                    <a:pt x="8411515" y="0"/>
                  </a:lnTo>
                  <a:lnTo>
                    <a:pt x="8411515" y="5290413"/>
                  </a:lnTo>
                  <a:lnTo>
                    <a:pt x="9502000" y="5290413"/>
                  </a:lnTo>
                  <a:lnTo>
                    <a:pt x="9502000" y="0"/>
                  </a:lnTo>
                  <a:close/>
                </a:path>
              </a:pathLst>
            </a:custGeom>
            <a:solidFill>
              <a:srgbClr val="FFFFFF"/>
            </a:solidFill>
          </p:spPr>
          <p:txBody>
            <a:bodyPr wrap="square" lIns="0" tIns="0" rIns="0" bIns="0" rtlCol="0"/>
            <a:lstStyle/>
            <a:p>
              <a:pPr defTabSz="1108984" hangingPunct="1"/>
              <a:endParaRPr sz="2183" b="0">
                <a:solidFill>
                  <a:sysClr val="windowText" lastClr="000000"/>
                </a:solidFill>
              </a:endParaRPr>
            </a:p>
          </p:txBody>
        </p:sp>
        <p:pic>
          <p:nvPicPr>
            <p:cNvPr id="5" name="object 5"/>
            <p:cNvPicPr/>
            <p:nvPr/>
          </p:nvPicPr>
          <p:blipFill>
            <a:blip r:embed="rId3" cstate="print"/>
            <a:stretch>
              <a:fillRect/>
            </a:stretch>
          </p:blipFill>
          <p:spPr>
            <a:xfrm>
              <a:off x="870827" y="7793306"/>
              <a:ext cx="2279794" cy="2279794"/>
            </a:xfrm>
            <a:prstGeom prst="rect">
              <a:avLst/>
            </a:prstGeom>
          </p:spPr>
        </p:pic>
        <p:pic>
          <p:nvPicPr>
            <p:cNvPr id="6" name="object 6"/>
            <p:cNvPicPr/>
            <p:nvPr/>
          </p:nvPicPr>
          <p:blipFill>
            <a:blip r:embed="rId4" cstate="print"/>
            <a:stretch>
              <a:fillRect/>
            </a:stretch>
          </p:blipFill>
          <p:spPr>
            <a:xfrm>
              <a:off x="6143531" y="7796995"/>
              <a:ext cx="2272416" cy="2272416"/>
            </a:xfrm>
            <a:prstGeom prst="rect">
              <a:avLst/>
            </a:prstGeom>
          </p:spPr>
        </p:pic>
        <p:pic>
          <p:nvPicPr>
            <p:cNvPr id="7" name="object 7"/>
            <p:cNvPicPr/>
            <p:nvPr/>
          </p:nvPicPr>
          <p:blipFill>
            <a:blip r:embed="rId5" cstate="print"/>
            <a:stretch>
              <a:fillRect/>
            </a:stretch>
          </p:blipFill>
          <p:spPr>
            <a:xfrm>
              <a:off x="3560965" y="7789067"/>
              <a:ext cx="2284032" cy="2284033"/>
            </a:xfrm>
            <a:prstGeom prst="rect">
              <a:avLst/>
            </a:prstGeom>
          </p:spPr>
        </p:pic>
        <p:pic>
          <p:nvPicPr>
            <p:cNvPr id="8" name="object 8"/>
            <p:cNvPicPr/>
            <p:nvPr/>
          </p:nvPicPr>
          <p:blipFill>
            <a:blip r:embed="rId6" cstate="print"/>
            <a:stretch>
              <a:fillRect/>
            </a:stretch>
          </p:blipFill>
          <p:spPr>
            <a:xfrm>
              <a:off x="9381913" y="1141326"/>
              <a:ext cx="5266855" cy="2963260"/>
            </a:xfrm>
            <a:prstGeom prst="rect">
              <a:avLst/>
            </a:prstGeom>
          </p:spPr>
        </p:pic>
        <p:pic>
          <p:nvPicPr>
            <p:cNvPr id="9" name="object 9"/>
            <p:cNvPicPr/>
            <p:nvPr/>
          </p:nvPicPr>
          <p:blipFill>
            <a:blip r:embed="rId7" cstate="print"/>
            <a:stretch>
              <a:fillRect/>
            </a:stretch>
          </p:blipFill>
          <p:spPr>
            <a:xfrm>
              <a:off x="14690652" y="1141326"/>
              <a:ext cx="5266855" cy="2963260"/>
            </a:xfrm>
            <a:prstGeom prst="rect">
              <a:avLst/>
            </a:prstGeom>
          </p:spPr>
        </p:pic>
      </p:grpSp>
      <p:sp>
        <p:nvSpPr>
          <p:cNvPr id="10" name="object 10"/>
          <p:cNvSpPr txBox="1">
            <a:spLocks noGrp="1"/>
          </p:cNvSpPr>
          <p:nvPr>
            <p:ph type="title"/>
          </p:nvPr>
        </p:nvSpPr>
        <p:spPr>
          <a:xfrm>
            <a:off x="1753169" y="1220942"/>
            <a:ext cx="4315804" cy="1369458"/>
          </a:xfrm>
          <a:prstGeom prst="rect">
            <a:avLst/>
          </a:prstGeom>
        </p:spPr>
        <p:txBody>
          <a:bodyPr vert="horz" wrap="square" lIns="0" tIns="16173" rIns="0" bIns="0" rtlCol="0">
            <a:spAutoFit/>
          </a:bodyPr>
          <a:lstStyle/>
          <a:p>
            <a:pPr marL="15403">
              <a:spcBef>
                <a:spcPts val="127"/>
              </a:spcBef>
            </a:pPr>
            <a:r>
              <a:rPr sz="8793" spc="-61" dirty="0"/>
              <a:t>Robotics</a:t>
            </a:r>
            <a:endParaRPr sz="8793"/>
          </a:p>
        </p:txBody>
      </p:sp>
      <p:sp>
        <p:nvSpPr>
          <p:cNvPr id="11" name="object 11"/>
          <p:cNvSpPr txBox="1"/>
          <p:nvPr/>
        </p:nvSpPr>
        <p:spPr>
          <a:xfrm>
            <a:off x="575342" y="12441822"/>
            <a:ext cx="10411376" cy="938233"/>
          </a:xfrm>
          <a:prstGeom prst="rect">
            <a:avLst/>
          </a:prstGeom>
        </p:spPr>
        <p:txBody>
          <a:bodyPr vert="horz" wrap="square" lIns="0" tIns="14632" rIns="0" bIns="0" rtlCol="0">
            <a:spAutoFit/>
          </a:bodyPr>
          <a:lstStyle/>
          <a:p>
            <a:pPr marL="15403" marR="6161" indent="886417" defTabSz="1108984" hangingPunct="1">
              <a:lnSpc>
                <a:spcPct val="101000"/>
              </a:lnSpc>
              <a:spcBef>
                <a:spcPts val="115"/>
              </a:spcBef>
            </a:pPr>
            <a:r>
              <a:rPr sz="2971" b="0" spc="-24" dirty="0">
                <a:solidFill>
                  <a:sysClr val="windowText" lastClr="000000"/>
                </a:solidFill>
                <a:latin typeface="Arial"/>
                <a:cs typeface="Arial"/>
              </a:rPr>
              <a:t>Dex-</a:t>
            </a:r>
            <a:r>
              <a:rPr sz="2971" b="0" dirty="0">
                <a:solidFill>
                  <a:sysClr val="windowText" lastClr="000000"/>
                </a:solidFill>
                <a:latin typeface="Arial"/>
                <a:cs typeface="Arial"/>
              </a:rPr>
              <a:t>NeRF:</a:t>
            </a:r>
            <a:r>
              <a:rPr sz="2971" b="0" spc="12" dirty="0">
                <a:solidFill>
                  <a:sysClr val="windowText" lastClr="000000"/>
                </a:solidFill>
                <a:latin typeface="Arial"/>
                <a:cs typeface="Arial"/>
              </a:rPr>
              <a:t> </a:t>
            </a:r>
            <a:r>
              <a:rPr sz="2971" b="0" dirty="0">
                <a:solidFill>
                  <a:sysClr val="windowText" lastClr="000000"/>
                </a:solidFill>
                <a:latin typeface="Arial"/>
                <a:cs typeface="Arial"/>
              </a:rPr>
              <a:t>Using</a:t>
            </a:r>
            <a:r>
              <a:rPr sz="2971" b="0" spc="6" dirty="0">
                <a:solidFill>
                  <a:sysClr val="windowText" lastClr="000000"/>
                </a:solidFill>
                <a:latin typeface="Arial"/>
                <a:cs typeface="Arial"/>
              </a:rPr>
              <a:t> </a:t>
            </a:r>
            <a:r>
              <a:rPr sz="2971" b="0" dirty="0">
                <a:solidFill>
                  <a:sysClr val="windowText" lastClr="000000"/>
                </a:solidFill>
                <a:latin typeface="Arial"/>
                <a:cs typeface="Arial"/>
              </a:rPr>
              <a:t>a</a:t>
            </a:r>
            <a:r>
              <a:rPr sz="2971" b="0" spc="12" dirty="0">
                <a:solidFill>
                  <a:sysClr val="windowText" lastClr="000000"/>
                </a:solidFill>
                <a:latin typeface="Arial"/>
                <a:cs typeface="Arial"/>
              </a:rPr>
              <a:t> </a:t>
            </a:r>
            <a:r>
              <a:rPr sz="2971" b="0" dirty="0">
                <a:solidFill>
                  <a:sysClr val="windowText" lastClr="000000"/>
                </a:solidFill>
                <a:latin typeface="Arial"/>
                <a:cs typeface="Arial"/>
              </a:rPr>
              <a:t>Neural</a:t>
            </a:r>
            <a:r>
              <a:rPr sz="2971" b="0" spc="12" dirty="0">
                <a:solidFill>
                  <a:sysClr val="windowText" lastClr="000000"/>
                </a:solidFill>
                <a:latin typeface="Arial"/>
                <a:cs typeface="Arial"/>
              </a:rPr>
              <a:t> </a:t>
            </a:r>
            <a:r>
              <a:rPr sz="2971" b="0" dirty="0">
                <a:solidFill>
                  <a:sysClr val="windowText" lastClr="000000"/>
                </a:solidFill>
                <a:latin typeface="Arial"/>
                <a:cs typeface="Arial"/>
              </a:rPr>
              <a:t>Radiance</a:t>
            </a:r>
            <a:r>
              <a:rPr sz="2971" b="0" spc="6" dirty="0">
                <a:solidFill>
                  <a:sysClr val="windowText" lastClr="000000"/>
                </a:solidFill>
                <a:latin typeface="Arial"/>
                <a:cs typeface="Arial"/>
              </a:rPr>
              <a:t> </a:t>
            </a:r>
            <a:r>
              <a:rPr sz="2971" b="0" dirty="0">
                <a:solidFill>
                  <a:sysClr val="windowText" lastClr="000000"/>
                </a:solidFill>
                <a:latin typeface="Arial"/>
                <a:cs typeface="Arial"/>
              </a:rPr>
              <a:t>field</a:t>
            </a:r>
            <a:r>
              <a:rPr sz="2971" b="0" spc="12" dirty="0">
                <a:solidFill>
                  <a:sysClr val="windowText" lastClr="000000"/>
                </a:solidFill>
                <a:latin typeface="Arial"/>
                <a:cs typeface="Arial"/>
              </a:rPr>
              <a:t> </a:t>
            </a:r>
            <a:r>
              <a:rPr sz="2971" b="0" spc="85" dirty="0">
                <a:solidFill>
                  <a:sysClr val="windowText" lastClr="000000"/>
                </a:solidFill>
                <a:latin typeface="Arial"/>
                <a:cs typeface="Arial"/>
              </a:rPr>
              <a:t>to</a:t>
            </a:r>
            <a:r>
              <a:rPr sz="2971" b="0" spc="6" dirty="0">
                <a:solidFill>
                  <a:sysClr val="windowText" lastClr="000000"/>
                </a:solidFill>
                <a:latin typeface="Arial"/>
                <a:cs typeface="Arial"/>
              </a:rPr>
              <a:t> </a:t>
            </a:r>
            <a:r>
              <a:rPr sz="2971" b="0" spc="-12" dirty="0">
                <a:solidFill>
                  <a:sysClr val="windowText" lastClr="000000"/>
                </a:solidFill>
                <a:latin typeface="Arial"/>
                <a:cs typeface="Arial"/>
              </a:rPr>
              <a:t>Grasp </a:t>
            </a:r>
            <a:r>
              <a:rPr sz="2971" b="0" spc="-24" dirty="0">
                <a:solidFill>
                  <a:sysClr val="windowText" lastClr="000000"/>
                </a:solidFill>
                <a:latin typeface="Arial"/>
                <a:cs typeface="Arial"/>
              </a:rPr>
              <a:t>Transparent</a:t>
            </a:r>
            <a:r>
              <a:rPr sz="2971" b="0" spc="61" dirty="0">
                <a:solidFill>
                  <a:sysClr val="windowText" lastClr="000000"/>
                </a:solidFill>
                <a:latin typeface="Arial"/>
                <a:cs typeface="Arial"/>
              </a:rPr>
              <a:t> </a:t>
            </a:r>
            <a:r>
              <a:rPr sz="2971" b="0" dirty="0">
                <a:solidFill>
                  <a:sysClr val="windowText" lastClr="000000"/>
                </a:solidFill>
                <a:latin typeface="Arial"/>
                <a:cs typeface="Arial"/>
              </a:rPr>
              <a:t>Objects,</a:t>
            </a:r>
            <a:r>
              <a:rPr sz="2971" b="0" spc="73" dirty="0">
                <a:solidFill>
                  <a:sysClr val="windowText" lastClr="000000"/>
                </a:solidFill>
                <a:latin typeface="Arial"/>
                <a:cs typeface="Arial"/>
              </a:rPr>
              <a:t> </a:t>
            </a:r>
            <a:r>
              <a:rPr sz="2971" b="0" dirty="0">
                <a:solidFill>
                  <a:sysClr val="windowText" lastClr="000000"/>
                </a:solidFill>
                <a:latin typeface="Arial"/>
                <a:cs typeface="Arial"/>
              </a:rPr>
              <a:t>[Ichnowski</a:t>
            </a:r>
            <a:r>
              <a:rPr sz="2971" b="0" spc="73" dirty="0">
                <a:solidFill>
                  <a:sysClr val="windowText" lastClr="000000"/>
                </a:solidFill>
                <a:latin typeface="Arial"/>
                <a:cs typeface="Arial"/>
              </a:rPr>
              <a:t> </a:t>
            </a:r>
            <a:r>
              <a:rPr sz="2971" b="0" dirty="0">
                <a:solidFill>
                  <a:sysClr val="windowText" lastClr="000000"/>
                </a:solidFill>
                <a:latin typeface="Arial"/>
                <a:cs typeface="Arial"/>
              </a:rPr>
              <a:t>and</a:t>
            </a:r>
            <a:r>
              <a:rPr sz="2971" b="0" spc="73" dirty="0">
                <a:solidFill>
                  <a:sysClr val="windowText" lastClr="000000"/>
                </a:solidFill>
                <a:latin typeface="Arial"/>
                <a:cs typeface="Arial"/>
              </a:rPr>
              <a:t> </a:t>
            </a:r>
            <a:r>
              <a:rPr sz="2971" b="0" dirty="0">
                <a:solidFill>
                  <a:sysClr val="windowText" lastClr="000000"/>
                </a:solidFill>
                <a:latin typeface="Arial"/>
                <a:cs typeface="Arial"/>
              </a:rPr>
              <a:t>Avigal</a:t>
            </a:r>
            <a:r>
              <a:rPr sz="2971" b="0" spc="73" dirty="0">
                <a:solidFill>
                  <a:sysClr val="windowText" lastClr="000000"/>
                </a:solidFill>
                <a:latin typeface="Arial"/>
                <a:cs typeface="Arial"/>
              </a:rPr>
              <a:t> </a:t>
            </a:r>
            <a:r>
              <a:rPr sz="2971" b="0" dirty="0">
                <a:solidFill>
                  <a:sysClr val="windowText" lastClr="000000"/>
                </a:solidFill>
                <a:latin typeface="Arial"/>
                <a:cs typeface="Arial"/>
              </a:rPr>
              <a:t>et</a:t>
            </a:r>
            <a:r>
              <a:rPr sz="2971" b="0" spc="79" dirty="0">
                <a:solidFill>
                  <a:sysClr val="windowText" lastClr="000000"/>
                </a:solidFill>
                <a:latin typeface="Arial"/>
                <a:cs typeface="Arial"/>
              </a:rPr>
              <a:t> </a:t>
            </a:r>
            <a:r>
              <a:rPr sz="2971" b="0" dirty="0">
                <a:solidFill>
                  <a:sysClr val="windowText" lastClr="000000"/>
                </a:solidFill>
                <a:latin typeface="Arial"/>
                <a:cs typeface="Arial"/>
              </a:rPr>
              <a:t>al.</a:t>
            </a:r>
            <a:r>
              <a:rPr sz="2971" b="0" spc="73" dirty="0">
                <a:solidFill>
                  <a:sysClr val="windowText" lastClr="000000"/>
                </a:solidFill>
                <a:latin typeface="Arial"/>
                <a:cs typeface="Arial"/>
              </a:rPr>
              <a:t> </a:t>
            </a:r>
            <a:r>
              <a:rPr sz="2971" b="0" dirty="0">
                <a:solidFill>
                  <a:sysClr val="windowText" lastClr="000000"/>
                </a:solidFill>
                <a:latin typeface="Arial"/>
                <a:cs typeface="Arial"/>
              </a:rPr>
              <a:t>CoRL</a:t>
            </a:r>
            <a:r>
              <a:rPr sz="2971" b="0" spc="73" dirty="0">
                <a:solidFill>
                  <a:sysClr val="windowText" lastClr="000000"/>
                </a:solidFill>
                <a:latin typeface="Arial"/>
                <a:cs typeface="Arial"/>
              </a:rPr>
              <a:t> </a:t>
            </a:r>
            <a:r>
              <a:rPr sz="2971" b="0" spc="-12" dirty="0">
                <a:solidFill>
                  <a:sysClr val="windowText" lastClr="000000"/>
                </a:solidFill>
                <a:latin typeface="Arial"/>
                <a:cs typeface="Arial"/>
              </a:rPr>
              <a:t>2021]</a:t>
            </a:r>
            <a:endParaRPr sz="2971" b="0">
              <a:solidFill>
                <a:sysClr val="windowText" lastClr="000000"/>
              </a:solidFill>
              <a:latin typeface="Arial"/>
              <a:cs typeface="Arial"/>
            </a:endParaRPr>
          </a:p>
        </p:txBody>
      </p:sp>
      <p:pic>
        <p:nvPicPr>
          <p:cNvPr id="12" name="object 12"/>
          <p:cNvPicPr/>
          <p:nvPr/>
        </p:nvPicPr>
        <p:blipFill>
          <a:blip r:embed="rId8" cstate="print"/>
          <a:stretch>
            <a:fillRect/>
          </a:stretch>
        </p:blipFill>
        <p:spPr>
          <a:xfrm>
            <a:off x="13341256" y="6373118"/>
            <a:ext cx="8901034" cy="5940780"/>
          </a:xfrm>
          <a:prstGeom prst="rect">
            <a:avLst/>
          </a:prstGeom>
        </p:spPr>
      </p:pic>
      <p:sp>
        <p:nvSpPr>
          <p:cNvPr id="13" name="object 13"/>
          <p:cNvSpPr txBox="1"/>
          <p:nvPr/>
        </p:nvSpPr>
        <p:spPr>
          <a:xfrm>
            <a:off x="14058250" y="12587949"/>
            <a:ext cx="9767548" cy="938233"/>
          </a:xfrm>
          <a:prstGeom prst="rect">
            <a:avLst/>
          </a:prstGeom>
        </p:spPr>
        <p:txBody>
          <a:bodyPr vert="horz" wrap="square" lIns="0" tIns="14632" rIns="0" bIns="0" rtlCol="0">
            <a:spAutoFit/>
          </a:bodyPr>
          <a:lstStyle/>
          <a:p>
            <a:pPr marL="1344643" marR="6161" indent="-1330011" defTabSz="1108984" hangingPunct="1">
              <a:lnSpc>
                <a:spcPct val="101000"/>
              </a:lnSpc>
              <a:spcBef>
                <a:spcPts val="115"/>
              </a:spcBef>
            </a:pPr>
            <a:r>
              <a:rPr sz="2971" b="0" spc="-12" dirty="0">
                <a:solidFill>
                  <a:sysClr val="windowText" lastClr="000000"/>
                </a:solidFill>
                <a:latin typeface="Arial"/>
                <a:cs typeface="Arial"/>
              </a:rPr>
              <a:t>Vision-</a:t>
            </a:r>
            <a:r>
              <a:rPr sz="2971" b="0" dirty="0">
                <a:solidFill>
                  <a:sysClr val="windowText" lastClr="000000"/>
                </a:solidFill>
                <a:latin typeface="Arial"/>
                <a:cs typeface="Arial"/>
              </a:rPr>
              <a:t>Only</a:t>
            </a:r>
            <a:r>
              <a:rPr sz="2971" b="0" spc="61" dirty="0">
                <a:solidFill>
                  <a:sysClr val="windowText" lastClr="000000"/>
                </a:solidFill>
                <a:latin typeface="Arial"/>
                <a:cs typeface="Arial"/>
              </a:rPr>
              <a:t> </a:t>
            </a:r>
            <a:r>
              <a:rPr sz="2971" b="0" dirty="0">
                <a:solidFill>
                  <a:sysClr val="windowText" lastClr="000000"/>
                </a:solidFill>
                <a:latin typeface="Arial"/>
                <a:cs typeface="Arial"/>
              </a:rPr>
              <a:t>Robot</a:t>
            </a:r>
            <a:r>
              <a:rPr sz="2971" b="0" spc="61" dirty="0">
                <a:solidFill>
                  <a:sysClr val="windowText" lastClr="000000"/>
                </a:solidFill>
                <a:latin typeface="Arial"/>
                <a:cs typeface="Arial"/>
              </a:rPr>
              <a:t> </a:t>
            </a:r>
            <a:r>
              <a:rPr sz="2971" b="0" dirty="0">
                <a:solidFill>
                  <a:sysClr val="windowText" lastClr="000000"/>
                </a:solidFill>
                <a:latin typeface="Arial"/>
                <a:cs typeface="Arial"/>
              </a:rPr>
              <a:t>Navigation</a:t>
            </a:r>
            <a:r>
              <a:rPr sz="2971" b="0" spc="61" dirty="0">
                <a:solidFill>
                  <a:sysClr val="windowText" lastClr="000000"/>
                </a:solidFill>
                <a:latin typeface="Arial"/>
                <a:cs typeface="Arial"/>
              </a:rPr>
              <a:t> </a:t>
            </a:r>
            <a:r>
              <a:rPr sz="2971" b="0" dirty="0">
                <a:solidFill>
                  <a:sysClr val="windowText" lastClr="000000"/>
                </a:solidFill>
                <a:latin typeface="Arial"/>
                <a:cs typeface="Arial"/>
              </a:rPr>
              <a:t>in</a:t>
            </a:r>
            <a:r>
              <a:rPr sz="2971" b="0" spc="61" dirty="0">
                <a:solidFill>
                  <a:sysClr val="windowText" lastClr="000000"/>
                </a:solidFill>
                <a:latin typeface="Arial"/>
                <a:cs typeface="Arial"/>
              </a:rPr>
              <a:t> </a:t>
            </a:r>
            <a:r>
              <a:rPr sz="2971" b="0" dirty="0">
                <a:solidFill>
                  <a:sysClr val="windowText" lastClr="000000"/>
                </a:solidFill>
                <a:latin typeface="Arial"/>
                <a:cs typeface="Arial"/>
              </a:rPr>
              <a:t>a</a:t>
            </a:r>
            <a:r>
              <a:rPr sz="2971" b="0" spc="55" dirty="0">
                <a:solidFill>
                  <a:sysClr val="windowText" lastClr="000000"/>
                </a:solidFill>
                <a:latin typeface="Arial"/>
                <a:cs typeface="Arial"/>
              </a:rPr>
              <a:t> </a:t>
            </a:r>
            <a:r>
              <a:rPr sz="2971" b="0" dirty="0">
                <a:solidFill>
                  <a:sysClr val="windowText" lastClr="000000"/>
                </a:solidFill>
                <a:latin typeface="Arial"/>
                <a:cs typeface="Arial"/>
              </a:rPr>
              <a:t>Neural</a:t>
            </a:r>
            <a:r>
              <a:rPr sz="2971" b="0" spc="61" dirty="0">
                <a:solidFill>
                  <a:sysClr val="windowText" lastClr="000000"/>
                </a:solidFill>
                <a:latin typeface="Arial"/>
                <a:cs typeface="Arial"/>
              </a:rPr>
              <a:t> </a:t>
            </a:r>
            <a:r>
              <a:rPr sz="2971" b="0" dirty="0">
                <a:solidFill>
                  <a:sysClr val="windowText" lastClr="000000"/>
                </a:solidFill>
                <a:latin typeface="Arial"/>
                <a:cs typeface="Arial"/>
              </a:rPr>
              <a:t>Radiance</a:t>
            </a:r>
            <a:r>
              <a:rPr sz="2971" b="0" spc="61" dirty="0">
                <a:solidFill>
                  <a:sysClr val="windowText" lastClr="000000"/>
                </a:solidFill>
                <a:latin typeface="Arial"/>
                <a:cs typeface="Arial"/>
              </a:rPr>
              <a:t> </a:t>
            </a:r>
            <a:r>
              <a:rPr sz="2971" b="0" spc="-12" dirty="0">
                <a:solidFill>
                  <a:sysClr val="windowText" lastClr="000000"/>
                </a:solidFill>
                <a:latin typeface="Arial"/>
                <a:cs typeface="Arial"/>
              </a:rPr>
              <a:t>World </a:t>
            </a:r>
            <a:r>
              <a:rPr sz="2971" b="0" dirty="0">
                <a:solidFill>
                  <a:sysClr val="windowText" lastClr="000000"/>
                </a:solidFill>
                <a:latin typeface="Arial"/>
                <a:cs typeface="Arial"/>
              </a:rPr>
              <a:t>[Adamkiewicz</a:t>
            </a:r>
            <a:r>
              <a:rPr sz="2971" b="0" spc="30" dirty="0">
                <a:solidFill>
                  <a:sysClr val="windowText" lastClr="000000"/>
                </a:solidFill>
                <a:latin typeface="Arial"/>
                <a:cs typeface="Arial"/>
              </a:rPr>
              <a:t> </a:t>
            </a:r>
            <a:r>
              <a:rPr sz="2971" b="0" dirty="0">
                <a:solidFill>
                  <a:sysClr val="windowText" lastClr="000000"/>
                </a:solidFill>
                <a:latin typeface="Arial"/>
                <a:cs typeface="Arial"/>
              </a:rPr>
              <a:t>and</a:t>
            </a:r>
            <a:r>
              <a:rPr sz="2971" b="0" spc="36" dirty="0">
                <a:solidFill>
                  <a:sysClr val="windowText" lastClr="000000"/>
                </a:solidFill>
                <a:latin typeface="Arial"/>
                <a:cs typeface="Arial"/>
              </a:rPr>
              <a:t> </a:t>
            </a:r>
            <a:r>
              <a:rPr sz="2971" b="0" dirty="0">
                <a:solidFill>
                  <a:sysClr val="windowText" lastClr="000000"/>
                </a:solidFill>
                <a:latin typeface="Arial"/>
                <a:cs typeface="Arial"/>
              </a:rPr>
              <a:t>Chen</a:t>
            </a:r>
            <a:r>
              <a:rPr sz="2971" b="0" spc="30" dirty="0">
                <a:solidFill>
                  <a:sysClr val="windowText" lastClr="000000"/>
                </a:solidFill>
                <a:latin typeface="Arial"/>
                <a:cs typeface="Arial"/>
              </a:rPr>
              <a:t> </a:t>
            </a:r>
            <a:r>
              <a:rPr sz="2971" b="0" dirty="0">
                <a:solidFill>
                  <a:sysClr val="windowText" lastClr="000000"/>
                </a:solidFill>
                <a:latin typeface="Arial"/>
                <a:cs typeface="Arial"/>
              </a:rPr>
              <a:t>et</a:t>
            </a:r>
            <a:r>
              <a:rPr sz="2971" b="0" spc="30" dirty="0">
                <a:solidFill>
                  <a:sysClr val="windowText" lastClr="000000"/>
                </a:solidFill>
                <a:latin typeface="Arial"/>
                <a:cs typeface="Arial"/>
              </a:rPr>
              <a:t> </a:t>
            </a:r>
            <a:r>
              <a:rPr sz="2971" b="0" dirty="0">
                <a:solidFill>
                  <a:sysClr val="windowText" lastClr="000000"/>
                </a:solidFill>
                <a:latin typeface="Arial"/>
                <a:cs typeface="Arial"/>
              </a:rPr>
              <a:t>al.</a:t>
            </a:r>
            <a:r>
              <a:rPr sz="2971" b="0" spc="36" dirty="0">
                <a:solidFill>
                  <a:sysClr val="windowText" lastClr="000000"/>
                </a:solidFill>
                <a:latin typeface="Arial"/>
                <a:cs typeface="Arial"/>
              </a:rPr>
              <a:t> </a:t>
            </a:r>
            <a:r>
              <a:rPr sz="2971" b="0" spc="-12" dirty="0">
                <a:solidFill>
                  <a:sysClr val="windowText" lastClr="000000"/>
                </a:solidFill>
                <a:latin typeface="Arial"/>
                <a:cs typeface="Arial"/>
              </a:rPr>
              <a:t>ICRA</a:t>
            </a:r>
            <a:r>
              <a:rPr sz="2971" b="0" spc="30" dirty="0">
                <a:solidFill>
                  <a:sysClr val="windowText" lastClr="000000"/>
                </a:solidFill>
                <a:latin typeface="Arial"/>
                <a:cs typeface="Arial"/>
              </a:rPr>
              <a:t> </a:t>
            </a:r>
            <a:r>
              <a:rPr sz="2971" b="0" spc="-12" dirty="0">
                <a:solidFill>
                  <a:sysClr val="windowText" lastClr="000000"/>
                </a:solidFill>
                <a:latin typeface="Arial"/>
                <a:cs typeface="Arial"/>
              </a:rPr>
              <a:t>2022]</a:t>
            </a:r>
            <a:endParaRPr sz="2971" b="0">
              <a:solidFill>
                <a:sysClr val="windowText" lastClr="000000"/>
              </a:solidFill>
              <a:latin typeface="Arial"/>
              <a:cs typeface="Arial"/>
            </a:endParaRPr>
          </a:p>
        </p:txBody>
      </p:sp>
      <p:sp>
        <p:nvSpPr>
          <p:cNvPr id="14" name="object 14"/>
          <p:cNvSpPr txBox="1"/>
          <p:nvPr/>
        </p:nvSpPr>
        <p:spPr>
          <a:xfrm>
            <a:off x="12101857" y="5131962"/>
            <a:ext cx="11380198" cy="938233"/>
          </a:xfrm>
          <a:prstGeom prst="rect">
            <a:avLst/>
          </a:prstGeom>
        </p:spPr>
        <p:txBody>
          <a:bodyPr vert="horz" wrap="square" lIns="0" tIns="14632" rIns="0" bIns="0" rtlCol="0">
            <a:spAutoFit/>
          </a:bodyPr>
          <a:lstStyle/>
          <a:p>
            <a:pPr marL="1831364" marR="6161" indent="-1816732" defTabSz="1108984" hangingPunct="1">
              <a:lnSpc>
                <a:spcPct val="101000"/>
              </a:lnSpc>
              <a:spcBef>
                <a:spcPts val="115"/>
              </a:spcBef>
            </a:pPr>
            <a:r>
              <a:rPr sz="2971" b="0" spc="-12" dirty="0">
                <a:solidFill>
                  <a:sysClr val="windowText" lastClr="000000"/>
                </a:solidFill>
                <a:latin typeface="Arial"/>
                <a:cs typeface="Arial"/>
              </a:rPr>
              <a:t>NeRF-</a:t>
            </a:r>
            <a:r>
              <a:rPr sz="2971" b="0" dirty="0">
                <a:solidFill>
                  <a:sysClr val="windowText" lastClr="000000"/>
                </a:solidFill>
                <a:latin typeface="Arial"/>
                <a:cs typeface="Arial"/>
              </a:rPr>
              <a:t>Supervision:</a:t>
            </a:r>
            <a:r>
              <a:rPr sz="2971" b="0" spc="30" dirty="0">
                <a:solidFill>
                  <a:sysClr val="windowText" lastClr="000000"/>
                </a:solidFill>
                <a:latin typeface="Arial"/>
                <a:cs typeface="Arial"/>
              </a:rPr>
              <a:t> </a:t>
            </a:r>
            <a:r>
              <a:rPr sz="2971" b="0" dirty="0">
                <a:solidFill>
                  <a:sysClr val="windowText" lastClr="000000"/>
                </a:solidFill>
                <a:latin typeface="Arial"/>
                <a:cs typeface="Arial"/>
              </a:rPr>
              <a:t>Learning</a:t>
            </a:r>
            <a:r>
              <a:rPr sz="2971" b="0" spc="24" dirty="0">
                <a:solidFill>
                  <a:sysClr val="windowText" lastClr="000000"/>
                </a:solidFill>
                <a:latin typeface="Arial"/>
                <a:cs typeface="Arial"/>
              </a:rPr>
              <a:t> </a:t>
            </a:r>
            <a:r>
              <a:rPr sz="2971" b="0" dirty="0">
                <a:solidFill>
                  <a:sysClr val="windowText" lastClr="000000"/>
                </a:solidFill>
                <a:latin typeface="Arial"/>
                <a:cs typeface="Arial"/>
              </a:rPr>
              <a:t>Dense</a:t>
            </a:r>
            <a:r>
              <a:rPr sz="2971" b="0" spc="30" dirty="0">
                <a:solidFill>
                  <a:sysClr val="windowText" lastClr="000000"/>
                </a:solidFill>
                <a:latin typeface="Arial"/>
                <a:cs typeface="Arial"/>
              </a:rPr>
              <a:t> </a:t>
            </a:r>
            <a:r>
              <a:rPr sz="2971" b="0" dirty="0">
                <a:solidFill>
                  <a:sysClr val="windowText" lastClr="000000"/>
                </a:solidFill>
                <a:latin typeface="Arial"/>
                <a:cs typeface="Arial"/>
              </a:rPr>
              <a:t>Object</a:t>
            </a:r>
            <a:r>
              <a:rPr sz="2971" b="0" spc="24" dirty="0">
                <a:solidFill>
                  <a:sysClr val="windowText" lastClr="000000"/>
                </a:solidFill>
                <a:latin typeface="Arial"/>
                <a:cs typeface="Arial"/>
              </a:rPr>
              <a:t> </a:t>
            </a:r>
            <a:r>
              <a:rPr sz="2971" b="0" dirty="0">
                <a:solidFill>
                  <a:sysClr val="windowText" lastClr="000000"/>
                </a:solidFill>
                <a:latin typeface="Arial"/>
                <a:cs typeface="Arial"/>
              </a:rPr>
              <a:t>Descriptors</a:t>
            </a:r>
            <a:r>
              <a:rPr sz="2971" b="0" spc="30" dirty="0">
                <a:solidFill>
                  <a:sysClr val="windowText" lastClr="000000"/>
                </a:solidFill>
                <a:latin typeface="Arial"/>
                <a:cs typeface="Arial"/>
              </a:rPr>
              <a:t> </a:t>
            </a:r>
            <a:r>
              <a:rPr sz="2971" b="0" dirty="0">
                <a:solidFill>
                  <a:sysClr val="windowText" lastClr="000000"/>
                </a:solidFill>
                <a:latin typeface="Arial"/>
                <a:cs typeface="Arial"/>
              </a:rPr>
              <a:t>from</a:t>
            </a:r>
            <a:r>
              <a:rPr sz="2971" b="0" spc="24" dirty="0">
                <a:solidFill>
                  <a:sysClr val="windowText" lastClr="000000"/>
                </a:solidFill>
                <a:latin typeface="Arial"/>
                <a:cs typeface="Arial"/>
              </a:rPr>
              <a:t> </a:t>
            </a:r>
            <a:r>
              <a:rPr sz="2971" b="0" spc="-12" dirty="0">
                <a:solidFill>
                  <a:sysClr val="windowText" lastClr="000000"/>
                </a:solidFill>
                <a:latin typeface="Arial"/>
                <a:cs typeface="Arial"/>
              </a:rPr>
              <a:t>Neural </a:t>
            </a:r>
            <a:r>
              <a:rPr sz="2971" b="0" dirty="0">
                <a:solidFill>
                  <a:sysClr val="windowText" lastClr="000000"/>
                </a:solidFill>
                <a:latin typeface="Arial"/>
                <a:cs typeface="Arial"/>
              </a:rPr>
              <a:t>Radiance</a:t>
            </a:r>
            <a:r>
              <a:rPr sz="2971" b="0" spc="18" dirty="0">
                <a:solidFill>
                  <a:sysClr val="windowText" lastClr="000000"/>
                </a:solidFill>
                <a:latin typeface="Arial"/>
                <a:cs typeface="Arial"/>
              </a:rPr>
              <a:t> </a:t>
            </a:r>
            <a:r>
              <a:rPr sz="2971" b="0" dirty="0">
                <a:solidFill>
                  <a:sysClr val="windowText" lastClr="000000"/>
                </a:solidFill>
                <a:latin typeface="Arial"/>
                <a:cs typeface="Arial"/>
              </a:rPr>
              <a:t>Fields,</a:t>
            </a:r>
            <a:r>
              <a:rPr sz="2971" b="0" spc="12" dirty="0">
                <a:solidFill>
                  <a:sysClr val="windowText" lastClr="000000"/>
                </a:solidFill>
                <a:latin typeface="Arial"/>
                <a:cs typeface="Arial"/>
              </a:rPr>
              <a:t> </a:t>
            </a:r>
            <a:r>
              <a:rPr sz="2971" b="0" spc="-67" dirty="0">
                <a:solidFill>
                  <a:sysClr val="windowText" lastClr="000000"/>
                </a:solidFill>
                <a:latin typeface="Arial"/>
                <a:cs typeface="Arial"/>
              </a:rPr>
              <a:t>[Yen-</a:t>
            </a:r>
            <a:r>
              <a:rPr sz="2971" b="0" dirty="0">
                <a:solidFill>
                  <a:sysClr val="windowText" lastClr="000000"/>
                </a:solidFill>
                <a:latin typeface="Arial"/>
                <a:cs typeface="Arial"/>
              </a:rPr>
              <a:t>Chen</a:t>
            </a:r>
            <a:r>
              <a:rPr sz="2971" b="0" spc="18" dirty="0">
                <a:solidFill>
                  <a:sysClr val="windowText" lastClr="000000"/>
                </a:solidFill>
                <a:latin typeface="Arial"/>
                <a:cs typeface="Arial"/>
              </a:rPr>
              <a:t> </a:t>
            </a:r>
            <a:r>
              <a:rPr sz="2971" b="0" dirty="0">
                <a:solidFill>
                  <a:sysClr val="windowText" lastClr="000000"/>
                </a:solidFill>
                <a:latin typeface="Arial"/>
                <a:cs typeface="Arial"/>
              </a:rPr>
              <a:t>et</a:t>
            </a:r>
            <a:r>
              <a:rPr sz="2971" b="0" spc="12" dirty="0">
                <a:solidFill>
                  <a:sysClr val="windowText" lastClr="000000"/>
                </a:solidFill>
                <a:latin typeface="Arial"/>
                <a:cs typeface="Arial"/>
              </a:rPr>
              <a:t> </a:t>
            </a:r>
            <a:r>
              <a:rPr sz="2971" b="0" dirty="0">
                <a:solidFill>
                  <a:sysClr val="windowText" lastClr="000000"/>
                </a:solidFill>
                <a:latin typeface="Arial"/>
                <a:cs typeface="Arial"/>
              </a:rPr>
              <a:t>al.</a:t>
            </a:r>
            <a:r>
              <a:rPr sz="2971" b="0" spc="18" dirty="0">
                <a:solidFill>
                  <a:sysClr val="windowText" lastClr="000000"/>
                </a:solidFill>
                <a:latin typeface="Arial"/>
                <a:cs typeface="Arial"/>
              </a:rPr>
              <a:t> </a:t>
            </a:r>
            <a:r>
              <a:rPr sz="2971" b="0" dirty="0">
                <a:solidFill>
                  <a:sysClr val="windowText" lastClr="000000"/>
                </a:solidFill>
                <a:latin typeface="Arial"/>
                <a:cs typeface="Arial"/>
              </a:rPr>
              <a:t>ICRA</a:t>
            </a:r>
            <a:r>
              <a:rPr sz="2971" b="0" spc="-158" dirty="0">
                <a:solidFill>
                  <a:sysClr val="windowText" lastClr="000000"/>
                </a:solidFill>
                <a:latin typeface="Arial"/>
                <a:cs typeface="Arial"/>
              </a:rPr>
              <a:t> </a:t>
            </a:r>
            <a:r>
              <a:rPr sz="2971" b="0" spc="-12" dirty="0">
                <a:solidFill>
                  <a:sysClr val="windowText" lastClr="000000"/>
                </a:solidFill>
                <a:latin typeface="Arial"/>
                <a:cs typeface="Arial"/>
              </a:rPr>
              <a:t>2022]</a:t>
            </a:r>
            <a:endParaRPr sz="2971" b="0">
              <a:solidFill>
                <a:sysClr val="windowText" lastClr="000000"/>
              </a:solidFill>
              <a:latin typeface="Arial"/>
              <a:cs typeface="Arial"/>
            </a:endParaRPr>
          </a:p>
        </p:txBody>
      </p:sp>
    </p:spTree>
    <p:extLst>
      <p:ext uri="{BB962C8B-B14F-4D97-AF65-F5344CB8AC3E}">
        <p14:creationId xmlns:p14="http://schemas.microsoft.com/office/powerpoint/2010/main" val="2815220510"/>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105" name="Density is score function!"/>
          <p:cNvSpPr txBox="1">
            <a:spLocks noGrp="1"/>
          </p:cNvSpPr>
          <p:nvPr>
            <p:ph type="title"/>
          </p:nvPr>
        </p:nvSpPr>
        <p:spPr>
          <a:prstGeom prst="rect">
            <a:avLst/>
          </a:prstGeom>
        </p:spPr>
        <p:txBody>
          <a:bodyPr/>
          <a:lstStyle/>
          <a:p>
            <a:r>
              <a:t>Density is score function!</a:t>
            </a:r>
          </a:p>
        </p:txBody>
      </p:sp>
      <p:sp>
        <p:nvSpPr>
          <p:cNvPr id="1106" name="Slide Number"/>
          <p:cNvSpPr txBox="1">
            <a:spLocks noGrp="1"/>
          </p:cNvSpPr>
          <p:nvPr>
            <p:ph type="sldNum" sz="quarter" idx="2"/>
          </p:nvPr>
        </p:nvSpPr>
        <p:spPr>
          <a:xfrm>
            <a:off x="12041022" y="13081000"/>
            <a:ext cx="289256" cy="461059"/>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110</a:t>
            </a:fld>
            <a:endParaRPr/>
          </a:p>
        </p:txBody>
      </p:sp>
      <mc:AlternateContent xmlns:mc="http://schemas.openxmlformats.org/markup-compatibility/2006" xmlns:a14="http://schemas.microsoft.com/office/drawing/2010/main">
        <mc:Choice Requires="a14">
          <p:sp>
            <p:nvSpPr>
              <p:cNvPr id="1107" name="An interesting observation is that density is actually the negative score function of  :…"/>
              <p:cNvSpPr txBox="1"/>
              <p:nvPr/>
            </p:nvSpPr>
            <p:spPr>
              <a:xfrm>
                <a:off x="1531593" y="4369196"/>
                <a:ext cx="21320814" cy="4365866"/>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lIns="71437" tIns="71437" rIns="71437" bIns="71437">
                <a:spAutoFit/>
              </a:bodyPr>
              <a:lstStyle/>
              <a:p>
                <a:pPr defTabSz="821531">
                  <a:defRPr sz="4200" b="0">
                    <a:latin typeface="Avenir Book"/>
                    <a:ea typeface="Avenir Book"/>
                    <a:cs typeface="Avenir Book"/>
                    <a:sym typeface="Avenir Book"/>
                  </a:defRPr>
                </a:pPr>
                <a:r>
                  <a:t>An interesting observation is that density is actually the negative score function of </a:t>
                </a:r>
                <a14:m>
                  <m:oMath xmlns:m="http://schemas.openxmlformats.org/officeDocument/2006/math">
                    <m:r>
                      <a:rPr sz="4400" i="1">
                        <a:solidFill>
                          <a:srgbClr val="000000"/>
                        </a:solidFill>
                        <a:latin typeface="Cambria Math" panose="02040503050406030204" pitchFamily="18" charset="0"/>
                      </a:rPr>
                      <m:t>𝑇</m:t>
                    </m:r>
                  </m:oMath>
                </a14:m>
                <a:r>
                  <a:t>:</a:t>
                </a:r>
              </a:p>
              <a:p>
                <a:pPr defTabSz="821531">
                  <a:defRPr sz="4200" b="0">
                    <a:latin typeface="Avenir Book"/>
                    <a:ea typeface="Avenir Book"/>
                    <a:cs typeface="Avenir Book"/>
                    <a:sym typeface="Avenir Book"/>
                  </a:defRPr>
                </a:pPr>
                <a:endParaRPr/>
              </a:p>
              <a:p>
                <a:pPr defTabSz="821531">
                  <a:defRPr sz="4200" b="0">
                    <a:latin typeface="Avenir Book"/>
                    <a:ea typeface="Avenir Book"/>
                    <a:cs typeface="Avenir Book"/>
                    <a:sym typeface="Avenir Book"/>
                  </a:defRPr>
                </a:pPr>
                <a14:m>
                  <m:oMath xmlns:m="http://schemas.openxmlformats.org/officeDocument/2006/math">
                    <m:r>
                      <a:rPr sz="4550" i="1">
                        <a:solidFill>
                          <a:srgbClr val="000000"/>
                        </a:solidFill>
                        <a:latin typeface="Cambria Math" panose="02040503050406030204" pitchFamily="18" charset="0"/>
                      </a:rPr>
                      <m:t>𝜎</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𝑡</m:t>
                    </m:r>
                    <m:r>
                      <a:rPr sz="4550" i="1">
                        <a:solidFill>
                          <a:srgbClr val="000000"/>
                        </a:solidFill>
                        <a:latin typeface="Cambria Math" panose="02040503050406030204" pitchFamily="18" charset="0"/>
                      </a:rPr>
                      <m:t>)=−</m:t>
                    </m:r>
                    <m:f>
                      <m:fPr>
                        <m:ctrlPr>
                          <a:rPr sz="4550" i="1">
                            <a:solidFill>
                              <a:srgbClr val="000000"/>
                            </a:solidFill>
                            <a:latin typeface="Cambria Math" panose="02040503050406030204" pitchFamily="18" charset="0"/>
                          </a:rPr>
                        </m:ctrlPr>
                      </m:fPr>
                      <m:num>
                        <m:r>
                          <a:rPr sz="4550" i="1">
                            <a:solidFill>
                              <a:srgbClr val="000000"/>
                            </a:solidFill>
                            <a:latin typeface="Cambria Math" panose="02040503050406030204" pitchFamily="18" charset="0"/>
                          </a:rPr>
                          <m:t>𝑑</m:t>
                        </m:r>
                      </m:num>
                      <m:den>
                        <m:r>
                          <a:rPr sz="4550" i="1">
                            <a:solidFill>
                              <a:srgbClr val="000000"/>
                            </a:solidFill>
                            <a:latin typeface="Cambria Math" panose="02040503050406030204" pitchFamily="18" charset="0"/>
                          </a:rPr>
                          <m:t>𝑑𝑡</m:t>
                        </m:r>
                      </m:den>
                    </m:f>
                    <m:r>
                      <m:rPr>
                        <m:sty m:val="p"/>
                      </m:rPr>
                      <a:rPr sz="4550" i="1">
                        <a:solidFill>
                          <a:srgbClr val="000000"/>
                        </a:solidFill>
                        <a:latin typeface="Cambria Math" panose="02040503050406030204" pitchFamily="18" charset="0"/>
                      </a:rPr>
                      <m:t>log</m:t>
                    </m:r>
                    <m:r>
                      <a:rPr sz="4550" i="1">
                        <a:solidFill>
                          <a:srgbClr val="000000"/>
                        </a:solidFill>
                        <a:latin typeface="Cambria Math" panose="02040503050406030204" pitchFamily="18" charset="0"/>
                      </a:rPr>
                      <m:t>𝑇</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𝑡</m:t>
                    </m:r>
                    <m:r>
                      <a:rPr sz="4550" i="1">
                        <a:solidFill>
                          <a:srgbClr val="000000"/>
                        </a:solidFill>
                        <a:latin typeface="Cambria Math" panose="02040503050406030204" pitchFamily="18" charset="0"/>
                      </a:rPr>
                      <m:t>)</m:t>
                    </m:r>
                  </m:oMath>
                </a14:m>
                <a:r>
                  <a:t> </a:t>
                </a:r>
              </a:p>
              <a:p>
                <a:pPr defTabSz="821531">
                  <a:defRPr sz="4200" b="0">
                    <a:latin typeface="Avenir Book"/>
                    <a:ea typeface="Avenir Book"/>
                    <a:cs typeface="Avenir Book"/>
                    <a:sym typeface="Avenir Book"/>
                  </a:defRPr>
                </a:pPr>
                <a:endParaRPr/>
              </a:p>
              <a:p>
                <a:pPr defTabSz="821531">
                  <a:defRPr sz="4200" b="0">
                    <a:latin typeface="Avenir Book"/>
                    <a:ea typeface="Avenir Book"/>
                    <a:cs typeface="Avenir Book"/>
                    <a:sym typeface="Avenir Book"/>
                  </a:defRPr>
                </a:pPr>
                <a:r>
                  <a:t>This is why it doesn’t need normalization!</a:t>
                </a:r>
              </a:p>
            </p:txBody>
          </p:sp>
        </mc:Choice>
        <mc:Fallback xmlns="">
          <p:sp>
            <p:nvSpPr>
              <p:cNvPr id="1107" name="An interesting observation is that density is actually the negative score function of  :…"/>
              <p:cNvSpPr txBox="1">
                <a:spLocks noRot="1" noChangeAspect="1" noMove="1" noResize="1" noEditPoints="1" noAdjustHandles="1" noChangeArrowheads="1" noChangeShapeType="1" noTextEdit="1"/>
              </p:cNvSpPr>
              <p:nvPr/>
            </p:nvSpPr>
            <p:spPr>
              <a:xfrm>
                <a:off x="1531593" y="4369196"/>
                <a:ext cx="21320814" cy="4365866"/>
              </a:xfrm>
              <a:prstGeom prst="rect">
                <a:avLst/>
              </a:prstGeom>
              <a:blipFill>
                <a:blip r:embed="rId3"/>
                <a:stretch>
                  <a:fillRect t="-2095"/>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a:noFill/>
                  </a:rPr>
                  <a:t> </a:t>
                </a:r>
              </a:p>
            </p:txBody>
          </p:sp>
        </mc:Fallback>
      </mc:AlternateContent>
    </p:spTree>
  </p:cSld>
  <p:clrMapOvr>
    <a:masterClrMapping/>
  </p:clrMapOvr>
  <p:transition spd="med"/>
</p:sld>
</file>

<file path=ppt/slides/slide1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111" name="Volumetric formulation for NeRF"/>
          <p:cNvSpPr txBox="1">
            <a:spLocks noGrp="1"/>
          </p:cNvSpPr>
          <p:nvPr>
            <p:ph type="title"/>
          </p:nvPr>
        </p:nvSpPr>
        <p:spPr>
          <a:prstGeom prst="rect">
            <a:avLst/>
          </a:prstGeom>
        </p:spPr>
        <p:txBody>
          <a:bodyPr/>
          <a:lstStyle/>
          <a:p>
            <a:r>
              <a:t>Volumetric formulation for NeRF</a:t>
            </a:r>
          </a:p>
        </p:txBody>
      </p:sp>
      <p:sp>
        <p:nvSpPr>
          <p:cNvPr id="1112" name="Slide Number"/>
          <p:cNvSpPr txBox="1">
            <a:spLocks noGrp="1"/>
          </p:cNvSpPr>
          <p:nvPr>
            <p:ph type="sldNum" sz="quarter" idx="2"/>
          </p:nvPr>
        </p:nvSpPr>
        <p:spPr>
          <a:xfrm>
            <a:off x="12041022" y="13081000"/>
            <a:ext cx="289256" cy="461059"/>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111</a:t>
            </a:fld>
            <a:endParaRPr/>
          </a:p>
        </p:txBody>
      </p:sp>
      <mc:AlternateContent xmlns:mc="http://schemas.openxmlformats.org/markup-compatibility/2006" xmlns:a14="http://schemas.microsoft.com/office/drawing/2010/main">
        <mc:Choice Requires="a14">
          <p:sp>
            <p:nvSpPr>
              <p:cNvPr id="1113" name="Text"/>
              <p:cNvSpPr txBox="1"/>
              <p:nvPr/>
            </p:nvSpPr>
            <p:spPr>
              <a:xfrm>
                <a:off x="4898392" y="5241014"/>
                <a:ext cx="14587215" cy="2626949"/>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lIns="71437" tIns="71437" rIns="71437" bIns="71437">
                <a:spAutoFit/>
              </a:bodyPr>
              <a:lstStyle/>
              <a:p>
                <a:pPr algn="l" defTabSz="821531">
                  <a:defRPr sz="3200" b="0">
                    <a:latin typeface="Avenir Book"/>
                    <a:ea typeface="Avenir Book"/>
                    <a:cs typeface="Avenir Book"/>
                    <a:sym typeface="Avenir Book"/>
                  </a:defRPr>
                </a:pPr>
                <a14:m>
                  <m:oMath xmlns:m="http://schemas.openxmlformats.org/officeDocument/2006/math">
                    <m:r>
                      <a:rPr sz="3450" i="1">
                        <a:solidFill>
                          <a:srgbClr val="000000"/>
                        </a:solidFill>
                        <a:latin typeface="Cambria Math" panose="02040503050406030204" pitchFamily="18" charset="0"/>
                      </a:rPr>
                      <m:t>𝑇</m:t>
                    </m:r>
                    <m:r>
                      <a:rPr sz="3450" i="1">
                        <a:solidFill>
                          <a:srgbClr val="000000"/>
                        </a:solidFill>
                        <a:latin typeface="Cambria Math" panose="02040503050406030204" pitchFamily="18" charset="0"/>
                      </a:rPr>
                      <m:t>(</m:t>
                    </m:r>
                    <m:r>
                      <a:rPr sz="3450" i="1">
                        <a:solidFill>
                          <a:srgbClr val="000000"/>
                        </a:solidFill>
                        <a:latin typeface="Cambria Math" panose="02040503050406030204" pitchFamily="18" charset="0"/>
                      </a:rPr>
                      <m:t>𝑡</m:t>
                    </m:r>
                    <m:r>
                      <a:rPr sz="3450" i="1">
                        <a:solidFill>
                          <a:srgbClr val="000000"/>
                        </a:solidFill>
                        <a:latin typeface="Cambria Math" panose="02040503050406030204" pitchFamily="18" charset="0"/>
                      </a:rPr>
                      <m:t>)=</m:t>
                    </m:r>
                    <m:r>
                      <m:rPr>
                        <m:sty m:val="p"/>
                      </m:rPr>
                      <a:rPr sz="3450" i="1">
                        <a:solidFill>
                          <a:srgbClr val="000000"/>
                        </a:solidFill>
                        <a:latin typeface="Cambria Math" panose="02040503050406030204" pitchFamily="18" charset="0"/>
                      </a:rPr>
                      <m:t>exp</m:t>
                    </m:r>
                    <m:d>
                      <m:dPr>
                        <m:ctrlPr>
                          <a:rPr sz="3450" i="1">
                            <a:solidFill>
                              <a:srgbClr val="000000"/>
                            </a:solidFill>
                            <a:latin typeface="Cambria Math" panose="02040503050406030204" pitchFamily="18" charset="0"/>
                          </a:rPr>
                        </m:ctrlPr>
                      </m:dPr>
                      <m:e>
                        <m:r>
                          <a:rPr sz="3450" i="1">
                            <a:solidFill>
                              <a:srgbClr val="000000"/>
                            </a:solidFill>
                            <a:latin typeface="Cambria Math" panose="02040503050406030204" pitchFamily="18" charset="0"/>
                          </a:rPr>
                          <m:t>−</m:t>
                        </m:r>
                        <m:sSubSup>
                          <m:sSubSupPr>
                            <m:ctrlPr>
                              <a:rPr sz="3450" i="1">
                                <a:solidFill>
                                  <a:srgbClr val="000000"/>
                                </a:solidFill>
                                <a:latin typeface="Cambria Math" panose="02040503050406030204" pitchFamily="18" charset="0"/>
                              </a:rPr>
                            </m:ctrlPr>
                          </m:sSubSupPr>
                          <m:e>
                            <m:r>
                              <a:rPr sz="3450" i="1">
                                <a:solidFill>
                                  <a:srgbClr val="000000"/>
                                </a:solidFill>
                                <a:latin typeface="Cambria Math" panose="02040503050406030204" pitchFamily="18" charset="0"/>
                              </a:rPr>
                              <m:t>∫</m:t>
                            </m:r>
                          </m:e>
                          <m:sub>
                            <m:sSub>
                              <m:sSubPr>
                                <m:ctrlPr>
                                  <a:rPr sz="3450" i="1">
                                    <a:solidFill>
                                      <a:srgbClr val="000000"/>
                                    </a:solidFill>
                                    <a:latin typeface="Cambria Math" panose="02040503050406030204" pitchFamily="18" charset="0"/>
                                  </a:rPr>
                                </m:ctrlPr>
                              </m:sSubPr>
                              <m:e>
                                <m:r>
                                  <a:rPr sz="3450" i="1">
                                    <a:solidFill>
                                      <a:srgbClr val="000000"/>
                                    </a:solidFill>
                                    <a:latin typeface="Cambria Math" panose="02040503050406030204" pitchFamily="18" charset="0"/>
                                  </a:rPr>
                                  <m:t>𝑡</m:t>
                                </m:r>
                              </m:e>
                              <m:sub>
                                <m:r>
                                  <a:rPr sz="3450" i="1">
                                    <a:solidFill>
                                      <a:srgbClr val="000000"/>
                                    </a:solidFill>
                                    <a:latin typeface="Cambria Math" panose="02040503050406030204" pitchFamily="18" charset="0"/>
                                  </a:rPr>
                                  <m:t>0</m:t>
                                </m:r>
                              </m:sub>
                            </m:sSub>
                          </m:sub>
                          <m:sup>
                            <m:r>
                              <a:rPr sz="3450" i="1">
                                <a:solidFill>
                                  <a:srgbClr val="000000"/>
                                </a:solidFill>
                                <a:latin typeface="Cambria Math" panose="02040503050406030204" pitchFamily="18" charset="0"/>
                              </a:rPr>
                              <m:t>𝑡</m:t>
                            </m:r>
                          </m:sup>
                        </m:sSubSup>
                        <m:r>
                          <a:rPr sz="3450" i="1">
                            <a:solidFill>
                              <a:srgbClr val="000000"/>
                            </a:solidFill>
                            <a:latin typeface="Cambria Math" panose="02040503050406030204" pitchFamily="18" charset="0"/>
                          </a:rPr>
                          <m:t>𝜎</m:t>
                        </m:r>
                        <m:r>
                          <a:rPr sz="3450" i="1">
                            <a:solidFill>
                              <a:srgbClr val="000000"/>
                            </a:solidFill>
                            <a:latin typeface="Cambria Math" panose="02040503050406030204" pitchFamily="18" charset="0"/>
                          </a:rPr>
                          <m:t>(</m:t>
                        </m:r>
                        <m:r>
                          <a:rPr sz="3450" i="1">
                            <a:solidFill>
                              <a:srgbClr val="000000"/>
                            </a:solidFill>
                            <a:latin typeface="Cambria Math" panose="02040503050406030204" pitchFamily="18" charset="0"/>
                          </a:rPr>
                          <m:t>𝑡</m:t>
                        </m:r>
                        <m:r>
                          <a:rPr sz="3450" i="1">
                            <a:solidFill>
                              <a:srgbClr val="000000"/>
                            </a:solidFill>
                            <a:latin typeface="Cambria Math" panose="02040503050406030204" pitchFamily="18" charset="0"/>
                          </a:rPr>
                          <m:t>)</m:t>
                        </m:r>
                      </m:e>
                    </m:d>
                  </m:oMath>
                </a14:m>
                <a:r>
                  <a:t> </a:t>
                </a:r>
              </a:p>
              <a:p>
                <a:pPr algn="l" defTabSz="821531">
                  <a:defRPr sz="3200" b="0">
                    <a:latin typeface="Avenir Book"/>
                    <a:ea typeface="Avenir Book"/>
                    <a:cs typeface="Avenir Book"/>
                    <a:sym typeface="Avenir Book"/>
                  </a:defRPr>
                </a:pPr>
                <a:endParaRPr/>
              </a:p>
            </p:txBody>
          </p:sp>
        </mc:Choice>
        <mc:Fallback xmlns="">
          <p:sp>
            <p:nvSpPr>
              <p:cNvPr id="1113" name="Text"/>
              <p:cNvSpPr txBox="1">
                <a:spLocks noRot="1" noChangeAspect="1" noMove="1" noResize="1" noEditPoints="1" noAdjustHandles="1" noChangeArrowheads="1" noChangeShapeType="1" noTextEdit="1"/>
              </p:cNvSpPr>
              <p:nvPr/>
            </p:nvSpPr>
            <p:spPr>
              <a:xfrm>
                <a:off x="4898392" y="5241014"/>
                <a:ext cx="14587215" cy="2626949"/>
              </a:xfrm>
              <a:prstGeom prst="rect">
                <a:avLst/>
              </a:prstGeom>
              <a:blipFill>
                <a:blip r:embed="rId3"/>
                <a:stretch>
                  <a:fillRect/>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a:noFill/>
                  </a:rPr>
                  <a:t> </a:t>
                </a:r>
              </a:p>
            </p:txBody>
          </p:sp>
        </mc:Fallback>
      </mc:AlternateContent>
    </p:spTree>
  </p:cSld>
  <p:clrMapOvr>
    <a:masterClrMapping/>
  </p:clrMapOvr>
  <p:transition spd="med"/>
</p:sld>
</file>

<file path=ppt/slides/slide1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117" name="Volumetric formulation for NeRF"/>
          <p:cNvSpPr txBox="1">
            <a:spLocks noGrp="1"/>
          </p:cNvSpPr>
          <p:nvPr>
            <p:ph type="title"/>
          </p:nvPr>
        </p:nvSpPr>
        <p:spPr>
          <a:prstGeom prst="rect">
            <a:avLst/>
          </a:prstGeom>
        </p:spPr>
        <p:txBody>
          <a:bodyPr/>
          <a:lstStyle/>
          <a:p>
            <a:r>
              <a:t>Volumetric formulation for NeRF</a:t>
            </a:r>
          </a:p>
        </p:txBody>
      </p:sp>
      <p:sp>
        <p:nvSpPr>
          <p:cNvPr id="1118" name="Slide Number"/>
          <p:cNvSpPr txBox="1">
            <a:spLocks noGrp="1"/>
          </p:cNvSpPr>
          <p:nvPr>
            <p:ph type="sldNum" sz="quarter" idx="2"/>
          </p:nvPr>
        </p:nvSpPr>
        <p:spPr>
          <a:xfrm>
            <a:off x="12041022" y="13081000"/>
            <a:ext cx="289256" cy="461059"/>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112</a:t>
            </a:fld>
            <a:endParaRPr/>
          </a:p>
        </p:txBody>
      </p:sp>
      <mc:AlternateContent xmlns:mc="http://schemas.openxmlformats.org/markup-compatibility/2006" xmlns:a14="http://schemas.microsoft.com/office/drawing/2010/main">
        <mc:Choice Requires="a14">
          <p:sp>
            <p:nvSpPr>
              <p:cNvPr id="1119" name="Food for thought #1: for a constant density medium and  , we have…"/>
              <p:cNvSpPr txBox="1"/>
              <p:nvPr/>
            </p:nvSpPr>
            <p:spPr>
              <a:xfrm>
                <a:off x="4898392" y="5241014"/>
                <a:ext cx="14587215" cy="5644396"/>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lIns="71437" tIns="71437" rIns="71437" bIns="71437">
                <a:spAutoFit/>
              </a:bodyPr>
              <a:lstStyle/>
              <a:p>
                <a:pPr algn="l" defTabSz="821531">
                  <a:defRPr sz="3200" b="0">
                    <a:latin typeface="Avenir Book"/>
                    <a:ea typeface="Avenir Book"/>
                    <a:cs typeface="Avenir Book"/>
                    <a:sym typeface="Avenir Book"/>
                  </a:defRPr>
                </a:pPr>
                <a14:m>
                  <m:oMath xmlns:m="http://schemas.openxmlformats.org/officeDocument/2006/math">
                    <m:r>
                      <a:rPr sz="3450" i="1">
                        <a:solidFill>
                          <a:srgbClr val="000000"/>
                        </a:solidFill>
                        <a:latin typeface="Cambria Math" panose="02040503050406030204" pitchFamily="18" charset="0"/>
                      </a:rPr>
                      <m:t>𝑇</m:t>
                    </m:r>
                    <m:r>
                      <a:rPr sz="3450" i="1">
                        <a:solidFill>
                          <a:srgbClr val="000000"/>
                        </a:solidFill>
                        <a:latin typeface="Cambria Math" panose="02040503050406030204" pitchFamily="18" charset="0"/>
                      </a:rPr>
                      <m:t>(</m:t>
                    </m:r>
                    <m:r>
                      <a:rPr sz="3450" i="1">
                        <a:solidFill>
                          <a:srgbClr val="000000"/>
                        </a:solidFill>
                        <a:latin typeface="Cambria Math" panose="02040503050406030204" pitchFamily="18" charset="0"/>
                      </a:rPr>
                      <m:t>𝑡</m:t>
                    </m:r>
                    <m:r>
                      <a:rPr sz="3450" i="1">
                        <a:solidFill>
                          <a:srgbClr val="000000"/>
                        </a:solidFill>
                        <a:latin typeface="Cambria Math" panose="02040503050406030204" pitchFamily="18" charset="0"/>
                      </a:rPr>
                      <m:t>)=</m:t>
                    </m:r>
                    <m:r>
                      <m:rPr>
                        <m:sty m:val="p"/>
                      </m:rPr>
                      <a:rPr sz="3450" i="1">
                        <a:solidFill>
                          <a:srgbClr val="000000"/>
                        </a:solidFill>
                        <a:latin typeface="Cambria Math" panose="02040503050406030204" pitchFamily="18" charset="0"/>
                      </a:rPr>
                      <m:t>exp</m:t>
                    </m:r>
                    <m:d>
                      <m:dPr>
                        <m:ctrlPr>
                          <a:rPr sz="3450" i="1">
                            <a:solidFill>
                              <a:srgbClr val="000000"/>
                            </a:solidFill>
                            <a:latin typeface="Cambria Math" panose="02040503050406030204" pitchFamily="18" charset="0"/>
                          </a:rPr>
                        </m:ctrlPr>
                      </m:dPr>
                      <m:e>
                        <m:r>
                          <a:rPr sz="3450" i="1">
                            <a:solidFill>
                              <a:srgbClr val="000000"/>
                            </a:solidFill>
                            <a:latin typeface="Cambria Math" panose="02040503050406030204" pitchFamily="18" charset="0"/>
                          </a:rPr>
                          <m:t>−</m:t>
                        </m:r>
                        <m:sSubSup>
                          <m:sSubSupPr>
                            <m:ctrlPr>
                              <a:rPr sz="3450" i="1">
                                <a:solidFill>
                                  <a:srgbClr val="000000"/>
                                </a:solidFill>
                                <a:latin typeface="Cambria Math" panose="02040503050406030204" pitchFamily="18" charset="0"/>
                              </a:rPr>
                            </m:ctrlPr>
                          </m:sSubSupPr>
                          <m:e>
                            <m:r>
                              <a:rPr sz="3450" i="1">
                                <a:solidFill>
                                  <a:srgbClr val="000000"/>
                                </a:solidFill>
                                <a:latin typeface="Cambria Math" panose="02040503050406030204" pitchFamily="18" charset="0"/>
                              </a:rPr>
                              <m:t>∫</m:t>
                            </m:r>
                          </m:e>
                          <m:sub>
                            <m:sSub>
                              <m:sSubPr>
                                <m:ctrlPr>
                                  <a:rPr sz="3450" i="1">
                                    <a:solidFill>
                                      <a:srgbClr val="000000"/>
                                    </a:solidFill>
                                    <a:latin typeface="Cambria Math" panose="02040503050406030204" pitchFamily="18" charset="0"/>
                                  </a:rPr>
                                </m:ctrlPr>
                              </m:sSubPr>
                              <m:e>
                                <m:r>
                                  <a:rPr sz="3450" i="1">
                                    <a:solidFill>
                                      <a:srgbClr val="000000"/>
                                    </a:solidFill>
                                    <a:latin typeface="Cambria Math" panose="02040503050406030204" pitchFamily="18" charset="0"/>
                                  </a:rPr>
                                  <m:t>𝑡</m:t>
                                </m:r>
                              </m:e>
                              <m:sub>
                                <m:r>
                                  <a:rPr sz="3450" i="1">
                                    <a:solidFill>
                                      <a:srgbClr val="000000"/>
                                    </a:solidFill>
                                    <a:latin typeface="Cambria Math" panose="02040503050406030204" pitchFamily="18" charset="0"/>
                                  </a:rPr>
                                  <m:t>0</m:t>
                                </m:r>
                              </m:sub>
                            </m:sSub>
                          </m:sub>
                          <m:sup>
                            <m:r>
                              <a:rPr sz="3450" i="1">
                                <a:solidFill>
                                  <a:srgbClr val="000000"/>
                                </a:solidFill>
                                <a:latin typeface="Cambria Math" panose="02040503050406030204" pitchFamily="18" charset="0"/>
                              </a:rPr>
                              <m:t>𝑡</m:t>
                            </m:r>
                          </m:sup>
                        </m:sSubSup>
                        <m:r>
                          <a:rPr sz="3450" i="1">
                            <a:solidFill>
                              <a:srgbClr val="000000"/>
                            </a:solidFill>
                            <a:latin typeface="Cambria Math" panose="02040503050406030204" pitchFamily="18" charset="0"/>
                          </a:rPr>
                          <m:t>𝜎</m:t>
                        </m:r>
                        <m:r>
                          <a:rPr sz="3450" i="1">
                            <a:solidFill>
                              <a:srgbClr val="000000"/>
                            </a:solidFill>
                            <a:latin typeface="Cambria Math" panose="02040503050406030204" pitchFamily="18" charset="0"/>
                          </a:rPr>
                          <m:t>(</m:t>
                        </m:r>
                        <m:r>
                          <a:rPr sz="3450" i="1">
                            <a:solidFill>
                              <a:srgbClr val="000000"/>
                            </a:solidFill>
                            <a:latin typeface="Cambria Math" panose="02040503050406030204" pitchFamily="18" charset="0"/>
                          </a:rPr>
                          <m:t>𝑡</m:t>
                        </m:r>
                        <m:r>
                          <a:rPr sz="3450" i="1">
                            <a:solidFill>
                              <a:srgbClr val="000000"/>
                            </a:solidFill>
                            <a:latin typeface="Cambria Math" panose="02040503050406030204" pitchFamily="18" charset="0"/>
                          </a:rPr>
                          <m:t>)</m:t>
                        </m:r>
                      </m:e>
                    </m:d>
                  </m:oMath>
                </a14:m>
                <a:r>
                  <a:t> </a:t>
                </a:r>
              </a:p>
              <a:p>
                <a:pPr algn="l" defTabSz="821531">
                  <a:defRPr sz="3200" b="0">
                    <a:latin typeface="Avenir Book"/>
                    <a:ea typeface="Avenir Book"/>
                    <a:cs typeface="Avenir Book"/>
                    <a:sym typeface="Avenir Book"/>
                  </a:defRPr>
                </a:pPr>
                <a:endParaRPr/>
              </a:p>
              <a:p>
                <a:pPr algn="l" defTabSz="821531">
                  <a:defRPr sz="3200" b="0">
                    <a:latin typeface="Avenir Book"/>
                    <a:ea typeface="Avenir Book"/>
                    <a:cs typeface="Avenir Book"/>
                    <a:sym typeface="Avenir Book"/>
                  </a:defRPr>
                </a:pPr>
                <a:r>
                  <a:rPr>
                    <a:latin typeface="Avenir Book Oblique"/>
                    <a:ea typeface="Avenir Book Oblique"/>
                    <a:cs typeface="Avenir Book Oblique"/>
                    <a:sym typeface="Avenir Book Oblique"/>
                  </a:rPr>
                  <a:t>Food for thought #1:</a:t>
                </a:r>
                <a:r>
                  <a:t> for a constant density medium and </a:t>
                </a:r>
                <a14:m>
                  <m:oMath xmlns:m="http://schemas.openxmlformats.org/officeDocument/2006/math">
                    <m:sSub>
                      <m:sSubPr>
                        <m:ctrlPr>
                          <a:rPr sz="3550" i="1">
                            <a:solidFill>
                              <a:srgbClr val="000000"/>
                            </a:solidFill>
                            <a:latin typeface="Cambria Math" panose="02040503050406030204" pitchFamily="18" charset="0"/>
                          </a:rPr>
                        </m:ctrlPr>
                      </m:sSubPr>
                      <m:e>
                        <m:r>
                          <a:rPr sz="3550" i="1">
                            <a:solidFill>
                              <a:srgbClr val="000000"/>
                            </a:solidFill>
                            <a:latin typeface="Cambria Math" panose="02040503050406030204" pitchFamily="18" charset="0"/>
                          </a:rPr>
                          <m:t>𝑡</m:t>
                        </m:r>
                      </m:e>
                      <m:sub>
                        <m:r>
                          <a:rPr sz="3550" i="1">
                            <a:solidFill>
                              <a:srgbClr val="000000"/>
                            </a:solidFill>
                            <a:latin typeface="Cambria Math" panose="02040503050406030204" pitchFamily="18" charset="0"/>
                          </a:rPr>
                          <m:t>0</m:t>
                        </m:r>
                      </m:sub>
                    </m:sSub>
                    <m:r>
                      <a:rPr sz="3550" i="1">
                        <a:solidFill>
                          <a:srgbClr val="000000"/>
                        </a:solidFill>
                        <a:latin typeface="Cambria Math" panose="02040503050406030204" pitchFamily="18" charset="0"/>
                      </a:rPr>
                      <m:t>=0</m:t>
                    </m:r>
                  </m:oMath>
                </a14:m>
                <a:r>
                  <a:t>, we have</a:t>
                </a:r>
              </a:p>
              <a:p>
                <a:pPr algn="l" defTabSz="821531">
                  <a:defRPr sz="2000" b="0">
                    <a:latin typeface="Avenir Book"/>
                    <a:ea typeface="Avenir Book"/>
                    <a:cs typeface="Avenir Book"/>
                    <a:sym typeface="Avenir Book"/>
                  </a:defRPr>
                </a:pPr>
                <a:endParaRPr/>
              </a:p>
              <a:p>
                <a:pPr algn="l" defTabSz="821531">
                  <a:defRPr sz="3200" b="0">
                    <a:latin typeface="Avenir Book"/>
                    <a:ea typeface="Avenir Book"/>
                    <a:cs typeface="Avenir Book"/>
                    <a:sym typeface="Avenir Book"/>
                  </a:defRPr>
                </a:pPr>
                <a14:m>
                  <m:oMath xmlns:m="http://schemas.openxmlformats.org/officeDocument/2006/math">
                    <m:r>
                      <a:rPr sz="3550" i="1">
                        <a:solidFill>
                          <a:srgbClr val="000000"/>
                        </a:solidFill>
                        <a:latin typeface="Cambria Math" panose="02040503050406030204" pitchFamily="18" charset="0"/>
                      </a:rPr>
                      <m:t>1−</m:t>
                    </m:r>
                    <m:r>
                      <a:rPr sz="3550" i="1">
                        <a:solidFill>
                          <a:srgbClr val="000000"/>
                        </a:solidFill>
                        <a:latin typeface="Cambria Math" panose="02040503050406030204" pitchFamily="18" charset="0"/>
                      </a:rPr>
                      <m:t>𝑇</m:t>
                    </m:r>
                    <m:r>
                      <a:rPr sz="3550" i="1">
                        <a:solidFill>
                          <a:srgbClr val="000000"/>
                        </a:solidFill>
                        <a:latin typeface="Cambria Math" panose="02040503050406030204" pitchFamily="18" charset="0"/>
                      </a:rPr>
                      <m:t>(</m:t>
                    </m:r>
                    <m:r>
                      <a:rPr sz="3550" i="1">
                        <a:solidFill>
                          <a:srgbClr val="000000"/>
                        </a:solidFill>
                        <a:latin typeface="Cambria Math" panose="02040503050406030204" pitchFamily="18" charset="0"/>
                      </a:rPr>
                      <m:t>𝑡</m:t>
                    </m:r>
                    <m:r>
                      <a:rPr sz="3550" i="1">
                        <a:solidFill>
                          <a:srgbClr val="000000"/>
                        </a:solidFill>
                        <a:latin typeface="Cambria Math" panose="02040503050406030204" pitchFamily="18" charset="0"/>
                      </a:rPr>
                      <m:t>)=1−</m:t>
                    </m:r>
                    <m:r>
                      <m:rPr>
                        <m:sty m:val="p"/>
                      </m:rPr>
                      <a:rPr sz="3550" i="1">
                        <a:solidFill>
                          <a:srgbClr val="000000"/>
                        </a:solidFill>
                        <a:latin typeface="Cambria Math" panose="02040503050406030204" pitchFamily="18" charset="0"/>
                      </a:rPr>
                      <m:t>exp</m:t>
                    </m:r>
                    <m:d>
                      <m:dPr>
                        <m:ctrlPr>
                          <a:rPr sz="3550" i="1">
                            <a:solidFill>
                              <a:srgbClr val="000000"/>
                            </a:solidFill>
                            <a:latin typeface="Cambria Math" panose="02040503050406030204" pitchFamily="18" charset="0"/>
                          </a:rPr>
                        </m:ctrlPr>
                      </m:dPr>
                      <m:e>
                        <m:r>
                          <a:rPr sz="3550" i="1">
                            <a:solidFill>
                              <a:srgbClr val="000000"/>
                            </a:solidFill>
                            <a:latin typeface="Cambria Math" panose="02040503050406030204" pitchFamily="18" charset="0"/>
                          </a:rPr>
                          <m:t>−</m:t>
                        </m:r>
                        <m:r>
                          <a:rPr sz="3550" i="1">
                            <a:solidFill>
                              <a:srgbClr val="000000"/>
                            </a:solidFill>
                            <a:latin typeface="Cambria Math" panose="02040503050406030204" pitchFamily="18" charset="0"/>
                          </a:rPr>
                          <m:t>𝜎</m:t>
                        </m:r>
                        <m:r>
                          <a:rPr sz="3550" i="1">
                            <a:solidFill>
                              <a:srgbClr val="000000"/>
                            </a:solidFill>
                            <a:latin typeface="Cambria Math" panose="02040503050406030204" pitchFamily="18" charset="0"/>
                          </a:rPr>
                          <m:t>𝑡</m:t>
                        </m:r>
                      </m:e>
                    </m:d>
                  </m:oMath>
                </a14:m>
                <a:r>
                  <a:t>,</a:t>
                </a:r>
              </a:p>
              <a:p>
                <a:pPr algn="l" defTabSz="821531">
                  <a:defRPr sz="2000" b="0">
                    <a:latin typeface="Avenir Book"/>
                    <a:ea typeface="Avenir Book"/>
                    <a:cs typeface="Avenir Book"/>
                    <a:sym typeface="Avenir Book"/>
                  </a:defRPr>
                </a:pPr>
                <a:endParaRPr/>
              </a:p>
              <a:p>
                <a:pPr algn="l" defTabSz="821531">
                  <a:defRPr sz="3200" b="0">
                    <a:latin typeface="Avenir Book"/>
                    <a:ea typeface="Avenir Book"/>
                    <a:cs typeface="Avenir Book"/>
                    <a:sym typeface="Avenir Book"/>
                  </a:defRPr>
                </a:pPr>
                <a:r>
                  <a:t>which is the exponential distribution CDF</a:t>
                </a:r>
              </a:p>
              <a:p>
                <a:pPr algn="l" defTabSz="821531">
                  <a:defRPr sz="3200" b="0">
                    <a:latin typeface="Avenir Book"/>
                    <a:ea typeface="Avenir Book"/>
                    <a:cs typeface="Avenir Book"/>
                    <a:sym typeface="Avenir Book"/>
                  </a:defRPr>
                </a:pPr>
                <a:endParaRPr/>
              </a:p>
            </p:txBody>
          </p:sp>
        </mc:Choice>
        <mc:Fallback xmlns="">
          <p:sp>
            <p:nvSpPr>
              <p:cNvPr id="1119" name="Food for thought #1: for a constant density medium and  , we have…"/>
              <p:cNvSpPr txBox="1">
                <a:spLocks noRot="1" noChangeAspect="1" noMove="1" noResize="1" noEditPoints="1" noAdjustHandles="1" noChangeArrowheads="1" noChangeShapeType="1" noTextEdit="1"/>
              </p:cNvSpPr>
              <p:nvPr/>
            </p:nvSpPr>
            <p:spPr>
              <a:xfrm>
                <a:off x="4898392" y="5241014"/>
                <a:ext cx="14587215" cy="5644396"/>
              </a:xfrm>
              <a:prstGeom prst="rect">
                <a:avLst/>
              </a:prstGeom>
              <a:blipFill>
                <a:blip r:embed="rId3"/>
                <a:stretch>
                  <a:fillRect l="-1212"/>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a:noFill/>
                  </a:rPr>
                  <a:t> </a:t>
                </a:r>
              </a:p>
            </p:txBody>
          </p:sp>
        </mc:Fallback>
      </mc:AlternateContent>
    </p:spTree>
  </p:cSld>
  <p:clrMapOvr>
    <a:masterClrMapping/>
  </p:clrMapOvr>
  <p:transition spd="med"/>
</p:sld>
</file>

<file path=ppt/slides/slide1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123" name="Volumetric formulation for NeRF"/>
          <p:cNvSpPr txBox="1">
            <a:spLocks noGrp="1"/>
          </p:cNvSpPr>
          <p:nvPr>
            <p:ph type="title"/>
          </p:nvPr>
        </p:nvSpPr>
        <p:spPr>
          <a:prstGeom prst="rect">
            <a:avLst/>
          </a:prstGeom>
        </p:spPr>
        <p:txBody>
          <a:bodyPr/>
          <a:lstStyle/>
          <a:p>
            <a:r>
              <a:t>Volumetric formulation for NeRF</a:t>
            </a:r>
          </a:p>
        </p:txBody>
      </p:sp>
      <p:sp>
        <p:nvSpPr>
          <p:cNvPr id="1124" name="Slide Number"/>
          <p:cNvSpPr txBox="1">
            <a:spLocks noGrp="1"/>
          </p:cNvSpPr>
          <p:nvPr>
            <p:ph type="sldNum" sz="quarter" idx="2"/>
          </p:nvPr>
        </p:nvSpPr>
        <p:spPr>
          <a:xfrm>
            <a:off x="12041022" y="13081000"/>
            <a:ext cx="289256" cy="461059"/>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113</a:t>
            </a:fld>
            <a:endParaRPr/>
          </a:p>
        </p:txBody>
      </p:sp>
      <mc:AlternateContent xmlns:mc="http://schemas.openxmlformats.org/markup-compatibility/2006" xmlns:a14="http://schemas.microsoft.com/office/drawing/2010/main">
        <mc:Choice Requires="a14">
          <p:sp>
            <p:nvSpPr>
              <p:cNvPr id="1125" name="Food for thought #2: From our derivation,…"/>
              <p:cNvSpPr txBox="1"/>
              <p:nvPr/>
            </p:nvSpPr>
            <p:spPr>
              <a:xfrm>
                <a:off x="4898392" y="5241014"/>
                <a:ext cx="14587215" cy="5692620"/>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lIns="71437" tIns="71437" rIns="71437" bIns="71437">
                <a:spAutoFit/>
              </a:bodyPr>
              <a:lstStyle/>
              <a:p>
                <a:pPr algn="l" defTabSz="821531">
                  <a:defRPr sz="3200" b="0">
                    <a:latin typeface="Avenir Book"/>
                    <a:ea typeface="Avenir Book"/>
                    <a:cs typeface="Avenir Book"/>
                    <a:sym typeface="Avenir Book"/>
                  </a:defRPr>
                </a:pPr>
                <a14:m>
                  <m:oMath xmlns:m="http://schemas.openxmlformats.org/officeDocument/2006/math">
                    <m:r>
                      <a:rPr sz="3450" i="1">
                        <a:solidFill>
                          <a:srgbClr val="000000"/>
                        </a:solidFill>
                        <a:latin typeface="Cambria Math" panose="02040503050406030204" pitchFamily="18" charset="0"/>
                      </a:rPr>
                      <m:t>𝑇</m:t>
                    </m:r>
                    <m:r>
                      <a:rPr sz="3450" i="1">
                        <a:solidFill>
                          <a:srgbClr val="000000"/>
                        </a:solidFill>
                        <a:latin typeface="Cambria Math" panose="02040503050406030204" pitchFamily="18" charset="0"/>
                      </a:rPr>
                      <m:t>(</m:t>
                    </m:r>
                    <m:r>
                      <a:rPr sz="3450" i="1">
                        <a:solidFill>
                          <a:srgbClr val="000000"/>
                        </a:solidFill>
                        <a:latin typeface="Cambria Math" panose="02040503050406030204" pitchFamily="18" charset="0"/>
                      </a:rPr>
                      <m:t>𝑡</m:t>
                    </m:r>
                    <m:r>
                      <a:rPr sz="3450" i="1">
                        <a:solidFill>
                          <a:srgbClr val="000000"/>
                        </a:solidFill>
                        <a:latin typeface="Cambria Math" panose="02040503050406030204" pitchFamily="18" charset="0"/>
                      </a:rPr>
                      <m:t>)=</m:t>
                    </m:r>
                    <m:r>
                      <m:rPr>
                        <m:sty m:val="p"/>
                      </m:rPr>
                      <a:rPr sz="3450" i="1">
                        <a:solidFill>
                          <a:srgbClr val="000000"/>
                        </a:solidFill>
                        <a:latin typeface="Cambria Math" panose="02040503050406030204" pitchFamily="18" charset="0"/>
                      </a:rPr>
                      <m:t>exp</m:t>
                    </m:r>
                    <m:d>
                      <m:dPr>
                        <m:ctrlPr>
                          <a:rPr sz="3450" i="1">
                            <a:solidFill>
                              <a:srgbClr val="000000"/>
                            </a:solidFill>
                            <a:latin typeface="Cambria Math" panose="02040503050406030204" pitchFamily="18" charset="0"/>
                          </a:rPr>
                        </m:ctrlPr>
                      </m:dPr>
                      <m:e>
                        <m:r>
                          <a:rPr sz="3450" i="1">
                            <a:solidFill>
                              <a:srgbClr val="000000"/>
                            </a:solidFill>
                            <a:latin typeface="Cambria Math" panose="02040503050406030204" pitchFamily="18" charset="0"/>
                          </a:rPr>
                          <m:t>−</m:t>
                        </m:r>
                        <m:sSubSup>
                          <m:sSubSupPr>
                            <m:ctrlPr>
                              <a:rPr sz="3450" i="1">
                                <a:solidFill>
                                  <a:srgbClr val="000000"/>
                                </a:solidFill>
                                <a:latin typeface="Cambria Math" panose="02040503050406030204" pitchFamily="18" charset="0"/>
                              </a:rPr>
                            </m:ctrlPr>
                          </m:sSubSupPr>
                          <m:e>
                            <m:r>
                              <a:rPr sz="3450" i="1">
                                <a:solidFill>
                                  <a:srgbClr val="000000"/>
                                </a:solidFill>
                                <a:latin typeface="Cambria Math" panose="02040503050406030204" pitchFamily="18" charset="0"/>
                              </a:rPr>
                              <m:t>∫</m:t>
                            </m:r>
                          </m:e>
                          <m:sub>
                            <m:sSub>
                              <m:sSubPr>
                                <m:ctrlPr>
                                  <a:rPr sz="3450" i="1">
                                    <a:solidFill>
                                      <a:srgbClr val="000000"/>
                                    </a:solidFill>
                                    <a:latin typeface="Cambria Math" panose="02040503050406030204" pitchFamily="18" charset="0"/>
                                  </a:rPr>
                                </m:ctrlPr>
                              </m:sSubPr>
                              <m:e>
                                <m:r>
                                  <a:rPr sz="3450" i="1">
                                    <a:solidFill>
                                      <a:srgbClr val="000000"/>
                                    </a:solidFill>
                                    <a:latin typeface="Cambria Math" panose="02040503050406030204" pitchFamily="18" charset="0"/>
                                  </a:rPr>
                                  <m:t>𝑡</m:t>
                                </m:r>
                              </m:e>
                              <m:sub>
                                <m:r>
                                  <a:rPr sz="3450" i="1">
                                    <a:solidFill>
                                      <a:srgbClr val="000000"/>
                                    </a:solidFill>
                                    <a:latin typeface="Cambria Math" panose="02040503050406030204" pitchFamily="18" charset="0"/>
                                  </a:rPr>
                                  <m:t>0</m:t>
                                </m:r>
                              </m:sub>
                            </m:sSub>
                          </m:sub>
                          <m:sup>
                            <m:r>
                              <a:rPr sz="3450" i="1">
                                <a:solidFill>
                                  <a:srgbClr val="000000"/>
                                </a:solidFill>
                                <a:latin typeface="Cambria Math" panose="02040503050406030204" pitchFamily="18" charset="0"/>
                              </a:rPr>
                              <m:t>𝑡</m:t>
                            </m:r>
                          </m:sup>
                        </m:sSubSup>
                        <m:r>
                          <a:rPr sz="3450" i="1">
                            <a:solidFill>
                              <a:srgbClr val="000000"/>
                            </a:solidFill>
                            <a:latin typeface="Cambria Math" panose="02040503050406030204" pitchFamily="18" charset="0"/>
                          </a:rPr>
                          <m:t>𝜎</m:t>
                        </m:r>
                        <m:r>
                          <a:rPr sz="3450" i="1">
                            <a:solidFill>
                              <a:srgbClr val="000000"/>
                            </a:solidFill>
                            <a:latin typeface="Cambria Math" panose="02040503050406030204" pitchFamily="18" charset="0"/>
                          </a:rPr>
                          <m:t>(</m:t>
                        </m:r>
                        <m:r>
                          <a:rPr sz="3450" i="1">
                            <a:solidFill>
                              <a:srgbClr val="000000"/>
                            </a:solidFill>
                            <a:latin typeface="Cambria Math" panose="02040503050406030204" pitchFamily="18" charset="0"/>
                          </a:rPr>
                          <m:t>𝑡</m:t>
                        </m:r>
                        <m:r>
                          <a:rPr sz="3450" i="1">
                            <a:solidFill>
                              <a:srgbClr val="000000"/>
                            </a:solidFill>
                            <a:latin typeface="Cambria Math" panose="02040503050406030204" pitchFamily="18" charset="0"/>
                          </a:rPr>
                          <m:t>)</m:t>
                        </m:r>
                      </m:e>
                    </m:d>
                  </m:oMath>
                </a14:m>
                <a:r>
                  <a:t> </a:t>
                </a:r>
              </a:p>
              <a:p>
                <a:pPr algn="l" defTabSz="821531">
                  <a:defRPr sz="3200" b="0">
                    <a:latin typeface="Avenir Book"/>
                    <a:ea typeface="Avenir Book"/>
                    <a:cs typeface="Avenir Book"/>
                    <a:sym typeface="Avenir Book"/>
                  </a:defRPr>
                </a:pPr>
                <a:endParaRPr/>
              </a:p>
              <a:p>
                <a:pPr algn="l" defTabSz="821531">
                  <a:defRPr sz="3200" b="0">
                    <a:latin typeface="Avenir Book"/>
                    <a:ea typeface="Avenir Book"/>
                    <a:cs typeface="Avenir Book"/>
                    <a:sym typeface="Avenir Book"/>
                  </a:defRPr>
                </a:pPr>
                <a:r>
                  <a:rPr>
                    <a:latin typeface="Avenir Book Oblique"/>
                    <a:ea typeface="Avenir Book Oblique"/>
                    <a:cs typeface="Avenir Book Oblique"/>
                    <a:sym typeface="Avenir Book Oblique"/>
                  </a:rPr>
                  <a:t>Food for thought #2:</a:t>
                </a:r>
                <a:r>
                  <a:t> From our derivation,</a:t>
                </a:r>
              </a:p>
              <a:p>
                <a:pPr algn="l" defTabSz="821531">
                  <a:defRPr sz="2000" b="0">
                    <a:latin typeface="Avenir Book"/>
                    <a:ea typeface="Avenir Book"/>
                    <a:cs typeface="Avenir Book"/>
                    <a:sym typeface="Avenir Book"/>
                  </a:defRPr>
                </a:pPr>
                <a:endParaRPr/>
              </a:p>
              <a:p>
                <a:pPr algn="l" defTabSz="821531">
                  <a:defRPr sz="3200" b="0">
                    <a:latin typeface="Avenir Book"/>
                    <a:ea typeface="Avenir Book"/>
                    <a:cs typeface="Avenir Book"/>
                    <a:sym typeface="Avenir Book"/>
                  </a:defRPr>
                </a:pPr>
                <a14:m>
                  <m:oMath xmlns:m="http://schemas.openxmlformats.org/officeDocument/2006/math">
                    <m:r>
                      <a:rPr sz="3600" i="1">
                        <a:solidFill>
                          <a:srgbClr val="000000"/>
                        </a:solidFill>
                        <a:latin typeface="Cambria Math" panose="02040503050406030204" pitchFamily="18" charset="0"/>
                      </a:rPr>
                      <m:t>𝛻</m:t>
                    </m:r>
                    <m:r>
                      <m:rPr>
                        <m:sty m:val="p"/>
                      </m:rPr>
                      <a:rPr sz="3600" i="1">
                        <a:solidFill>
                          <a:srgbClr val="000000"/>
                        </a:solidFill>
                        <a:latin typeface="Cambria Math" panose="02040503050406030204" pitchFamily="18" charset="0"/>
                      </a:rPr>
                      <m:t>log</m:t>
                    </m:r>
                    <m:r>
                      <a:rPr sz="3600" i="1">
                        <a:solidFill>
                          <a:srgbClr val="000000"/>
                        </a:solidFill>
                        <a:latin typeface="Cambria Math" panose="02040503050406030204" pitchFamily="18" charset="0"/>
                      </a:rPr>
                      <m:t>𝑇</m:t>
                    </m:r>
                    <m:r>
                      <a:rPr sz="3600" i="1">
                        <a:solidFill>
                          <a:srgbClr val="000000"/>
                        </a:solidFill>
                        <a:latin typeface="Cambria Math" panose="02040503050406030204" pitchFamily="18" charset="0"/>
                      </a:rPr>
                      <m:t>(</m:t>
                    </m:r>
                    <m:r>
                      <a:rPr sz="3600" i="1">
                        <a:solidFill>
                          <a:srgbClr val="000000"/>
                        </a:solidFill>
                        <a:latin typeface="Cambria Math" panose="02040503050406030204" pitchFamily="18" charset="0"/>
                      </a:rPr>
                      <m:t>𝑡</m:t>
                    </m:r>
                    <m:r>
                      <a:rPr sz="3600" i="1">
                        <a:solidFill>
                          <a:srgbClr val="000000"/>
                        </a:solidFill>
                        <a:latin typeface="Cambria Math" panose="02040503050406030204" pitchFamily="18" charset="0"/>
                      </a:rPr>
                      <m:t>)=−</m:t>
                    </m:r>
                    <m:r>
                      <a:rPr sz="3600" i="1">
                        <a:solidFill>
                          <a:srgbClr val="000000"/>
                        </a:solidFill>
                        <a:latin typeface="Cambria Math" panose="02040503050406030204" pitchFamily="18" charset="0"/>
                      </a:rPr>
                      <m:t>𝜎</m:t>
                    </m:r>
                    <m:r>
                      <a:rPr sz="3600" i="1">
                        <a:solidFill>
                          <a:srgbClr val="000000"/>
                        </a:solidFill>
                        <a:latin typeface="Cambria Math" panose="02040503050406030204" pitchFamily="18" charset="0"/>
                      </a:rPr>
                      <m:t>(</m:t>
                    </m:r>
                    <m:r>
                      <a:rPr sz="3600" i="1">
                        <a:solidFill>
                          <a:srgbClr val="000000"/>
                        </a:solidFill>
                        <a:latin typeface="Cambria Math" panose="02040503050406030204" pitchFamily="18" charset="0"/>
                      </a:rPr>
                      <m:t>𝑡</m:t>
                    </m:r>
                    <m:r>
                      <a:rPr sz="3600" i="1">
                        <a:solidFill>
                          <a:srgbClr val="000000"/>
                        </a:solidFill>
                        <a:latin typeface="Cambria Math" panose="02040503050406030204" pitchFamily="18" charset="0"/>
                      </a:rPr>
                      <m:t>)</m:t>
                    </m:r>
                  </m:oMath>
                </a14:m>
                <a:r>
                  <a:t>,</a:t>
                </a:r>
              </a:p>
              <a:p>
                <a:pPr algn="l" defTabSz="821531">
                  <a:defRPr sz="2000" b="0">
                    <a:latin typeface="Avenir Book"/>
                    <a:ea typeface="Avenir Book"/>
                    <a:cs typeface="Avenir Book"/>
                    <a:sym typeface="Avenir Book"/>
                  </a:defRPr>
                </a:pPr>
                <a:endParaRPr/>
              </a:p>
              <a:p>
                <a:pPr algn="l" defTabSz="821531">
                  <a:defRPr sz="3200" b="0">
                    <a:latin typeface="Avenir Book"/>
                    <a:ea typeface="Avenir Book"/>
                    <a:cs typeface="Avenir Book"/>
                    <a:sym typeface="Avenir Book"/>
                  </a:defRPr>
                </a:pPr>
                <a:r>
                  <a:t>so </a:t>
                </a:r>
                <a14:m>
                  <m:oMath xmlns:m="http://schemas.openxmlformats.org/officeDocument/2006/math">
                    <m:r>
                      <a:rPr sz="3550" i="1">
                        <a:solidFill>
                          <a:srgbClr val="000000"/>
                        </a:solidFill>
                        <a:latin typeface="Cambria Math" panose="02040503050406030204" pitchFamily="18" charset="0"/>
                      </a:rPr>
                      <m:t>−</m:t>
                    </m:r>
                    <m:r>
                      <a:rPr sz="3550" i="1">
                        <a:solidFill>
                          <a:srgbClr val="000000"/>
                        </a:solidFill>
                        <a:latin typeface="Cambria Math" panose="02040503050406030204" pitchFamily="18" charset="0"/>
                      </a:rPr>
                      <m:t>𝜎</m:t>
                    </m:r>
                  </m:oMath>
                </a14:m>
                <a:r>
                  <a:t> acts as the score function of transmittance.</a:t>
                </a:r>
              </a:p>
              <a:p>
                <a:pPr algn="l" defTabSz="821531">
                  <a:defRPr sz="3200" b="0">
                    <a:latin typeface="Avenir Book"/>
                    <a:ea typeface="Avenir Book"/>
                    <a:cs typeface="Avenir Book"/>
                    <a:sym typeface="Avenir Book"/>
                  </a:defRPr>
                </a:pPr>
                <a:r>
                  <a:t>Interesting: </a:t>
                </a:r>
                <a14:m>
                  <m:oMath xmlns:m="http://schemas.openxmlformats.org/officeDocument/2006/math">
                    <m:r>
                      <a:rPr sz="3350" i="1">
                        <a:solidFill>
                          <a:srgbClr val="000000"/>
                        </a:solidFill>
                        <a:latin typeface="Cambria Math" panose="02040503050406030204" pitchFamily="18" charset="0"/>
                      </a:rPr>
                      <m:t>𝑇</m:t>
                    </m:r>
                  </m:oMath>
                </a14:m>
                <a:r>
                  <a:t> depends on the current camera ray, but </a:t>
                </a:r>
                <a14:m>
                  <m:oMath xmlns:m="http://schemas.openxmlformats.org/officeDocument/2006/math">
                    <m:r>
                      <a:rPr sz="3450" i="1">
                        <a:solidFill>
                          <a:srgbClr val="000000"/>
                        </a:solidFill>
                        <a:latin typeface="Cambria Math" panose="02040503050406030204" pitchFamily="18" charset="0"/>
                      </a:rPr>
                      <m:t>𝜎</m:t>
                    </m:r>
                  </m:oMath>
                </a14:m>
                <a:r>
                  <a:t> does not.</a:t>
                </a:r>
              </a:p>
            </p:txBody>
          </p:sp>
        </mc:Choice>
        <mc:Fallback xmlns="">
          <p:sp>
            <p:nvSpPr>
              <p:cNvPr id="1125" name="Food for thought #2: From our derivation,…"/>
              <p:cNvSpPr txBox="1">
                <a:spLocks noRot="1" noChangeAspect="1" noMove="1" noResize="1" noEditPoints="1" noAdjustHandles="1" noChangeArrowheads="1" noChangeShapeType="1" noTextEdit="1"/>
              </p:cNvSpPr>
              <p:nvPr/>
            </p:nvSpPr>
            <p:spPr>
              <a:xfrm>
                <a:off x="4898392" y="5241014"/>
                <a:ext cx="14587215" cy="5692620"/>
              </a:xfrm>
              <a:prstGeom prst="rect">
                <a:avLst/>
              </a:prstGeom>
              <a:blipFill>
                <a:blip r:embed="rId3"/>
                <a:stretch>
                  <a:fillRect l="-1212"/>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a:noFill/>
                  </a:rPr>
                  <a:t> </a:t>
                </a:r>
              </a:p>
            </p:txBody>
          </p:sp>
        </mc:Fallback>
      </mc:AlternateContent>
    </p:spTree>
  </p:cSld>
  <p:clrMapOvr>
    <a:masterClrMapping/>
  </p:clrMapOvr>
  <p:transition spd="med"/>
</p:sld>
</file>

<file path=ppt/slides/slide1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129" name="PDF for ray termination"/>
          <p:cNvSpPr txBox="1">
            <a:spLocks noGrp="1"/>
          </p:cNvSpPr>
          <p:nvPr>
            <p:ph type="title"/>
          </p:nvPr>
        </p:nvSpPr>
        <p:spPr>
          <a:prstGeom prst="rect">
            <a:avLst/>
          </a:prstGeom>
        </p:spPr>
        <p:txBody>
          <a:bodyPr/>
          <a:lstStyle/>
          <a:p>
            <a:r>
              <a:t>PDF for ray termination</a:t>
            </a:r>
          </a:p>
        </p:txBody>
      </p:sp>
      <p:sp>
        <p:nvSpPr>
          <p:cNvPr id="1130" name="Slide Number"/>
          <p:cNvSpPr txBox="1">
            <a:spLocks noGrp="1"/>
          </p:cNvSpPr>
          <p:nvPr>
            <p:ph type="sldNum" sz="quarter" idx="2"/>
          </p:nvPr>
        </p:nvSpPr>
        <p:spPr>
          <a:xfrm>
            <a:off x="12041022" y="13081000"/>
            <a:ext cx="289256" cy="461059"/>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114</a:t>
            </a:fld>
            <a:endParaRPr/>
          </a:p>
        </p:txBody>
      </p:sp>
      <mc:AlternateContent xmlns:mc="http://schemas.openxmlformats.org/markup-compatibility/2006" xmlns:a14="http://schemas.microsoft.com/office/drawing/2010/main">
        <mc:Choice Requires="a14">
          <p:sp>
            <p:nvSpPr>
              <p:cNvPr id="1131" name="Finally, we can compute the probability that a ray terminates at  :…"/>
              <p:cNvSpPr txBox="1"/>
              <p:nvPr/>
            </p:nvSpPr>
            <p:spPr>
              <a:xfrm>
                <a:off x="2200332" y="3861196"/>
                <a:ext cx="19983336" cy="4977608"/>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lIns="71437" tIns="71437" rIns="71437" bIns="71437">
                <a:spAutoFit/>
              </a:bodyPr>
              <a:lstStyle/>
              <a:p>
                <a:pPr defTabSz="821531">
                  <a:defRPr sz="4200" b="0">
                    <a:latin typeface="Avenir Book"/>
                    <a:ea typeface="Avenir Book"/>
                    <a:cs typeface="Avenir Book"/>
                    <a:sym typeface="Avenir Book"/>
                  </a:defRPr>
                </a:pPr>
                <a:r>
                  <a:t>Finally, we can compute the probability that a ray terminates at </a:t>
                </a:r>
                <a14:m>
                  <m:oMath xmlns:m="http://schemas.openxmlformats.org/officeDocument/2006/math">
                    <m:r>
                      <a:rPr sz="4900" i="1">
                        <a:solidFill>
                          <a:srgbClr val="000000"/>
                        </a:solidFill>
                        <a:latin typeface="Cambria Math" panose="02040503050406030204" pitchFamily="18" charset="0"/>
                      </a:rPr>
                      <m:t>𝑡</m:t>
                    </m:r>
                  </m:oMath>
                </a14:m>
                <a:r>
                  <a:t>:</a:t>
                </a:r>
              </a:p>
              <a:p>
                <a:pPr defTabSz="821531">
                  <a:defRPr sz="4200" b="0">
                    <a:latin typeface="Avenir Book"/>
                    <a:ea typeface="Avenir Book"/>
                    <a:cs typeface="Avenir Book"/>
                    <a:sym typeface="Avenir Book"/>
                  </a:defRPr>
                </a:pPr>
                <a:endParaRPr/>
              </a:p>
              <a:p>
                <a:pPr defTabSz="821531">
                  <a:defRPr sz="4200" b="0">
                    <a:latin typeface="Avenir Book"/>
                    <a:ea typeface="Avenir Book"/>
                    <a:cs typeface="Avenir Book"/>
                    <a:sym typeface="Avenir Book"/>
                  </a:defRPr>
                </a:pPr>
                <a14:m>
                  <m:oMath xmlns:m="http://schemas.openxmlformats.org/officeDocument/2006/math">
                    <m:r>
                      <a:rPr sz="4550" i="1">
                        <a:solidFill>
                          <a:srgbClr val="000000"/>
                        </a:solidFill>
                        <a:latin typeface="Cambria Math" panose="02040503050406030204" pitchFamily="18" charset="0"/>
                      </a:rPr>
                      <m:t>𝑇</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𝑡</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𝜎</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𝑡</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𝑑𝑡</m:t>
                    </m:r>
                    <m:r>
                      <a:rPr sz="4550" i="1">
                        <a:solidFill>
                          <a:srgbClr val="000000"/>
                        </a:solidFill>
                        <a:latin typeface="Cambria Math" panose="02040503050406030204" pitchFamily="18" charset="0"/>
                      </a:rPr>
                      <m:t>=</m:t>
                    </m:r>
                    <m:r>
                      <m:rPr>
                        <m:sty m:val="p"/>
                      </m:rPr>
                      <a:rPr sz="4550" i="1">
                        <a:solidFill>
                          <a:srgbClr val="000000"/>
                        </a:solidFill>
                        <a:latin typeface="Cambria Math" panose="02040503050406030204" pitchFamily="18" charset="0"/>
                      </a:rPr>
                      <m:t>exp</m:t>
                    </m:r>
                    <m:d>
                      <m:dPr>
                        <m:ctrlPr>
                          <a:rPr sz="4550" i="1">
                            <a:solidFill>
                              <a:srgbClr val="000000"/>
                            </a:solidFill>
                            <a:latin typeface="Cambria Math" panose="02040503050406030204" pitchFamily="18" charset="0"/>
                          </a:rPr>
                        </m:ctrlPr>
                      </m:dPr>
                      <m:e>
                        <m:r>
                          <a:rPr sz="4550" i="1">
                            <a:solidFill>
                              <a:srgbClr val="000000"/>
                            </a:solidFill>
                            <a:latin typeface="Cambria Math" panose="02040503050406030204" pitchFamily="18" charset="0"/>
                          </a:rPr>
                          <m:t>−</m:t>
                        </m:r>
                        <m:sSubSup>
                          <m:sSubSupPr>
                            <m:ctrlPr>
                              <a:rPr sz="4550" i="1">
                                <a:solidFill>
                                  <a:srgbClr val="000000"/>
                                </a:solidFill>
                                <a:latin typeface="Cambria Math" panose="02040503050406030204" pitchFamily="18" charset="0"/>
                              </a:rPr>
                            </m:ctrlPr>
                          </m:sSubSupPr>
                          <m:e>
                            <m:r>
                              <a:rPr sz="4550" i="1">
                                <a:solidFill>
                                  <a:srgbClr val="000000"/>
                                </a:solidFill>
                                <a:latin typeface="Cambria Math" panose="02040503050406030204" pitchFamily="18" charset="0"/>
                              </a:rPr>
                              <m:t>∫</m:t>
                            </m:r>
                          </m:e>
                          <m:sub>
                            <m:sSub>
                              <m:sSubPr>
                                <m:ctrlPr>
                                  <a:rPr sz="4550" i="1">
                                    <a:solidFill>
                                      <a:srgbClr val="000000"/>
                                    </a:solidFill>
                                    <a:latin typeface="Cambria Math" panose="02040503050406030204" pitchFamily="18" charset="0"/>
                                  </a:rPr>
                                </m:ctrlPr>
                              </m:sSubPr>
                              <m:e>
                                <m:r>
                                  <a:rPr sz="4550" i="1">
                                    <a:solidFill>
                                      <a:srgbClr val="000000"/>
                                    </a:solidFill>
                                    <a:latin typeface="Cambria Math" panose="02040503050406030204" pitchFamily="18" charset="0"/>
                                  </a:rPr>
                                  <m:t>𝑡</m:t>
                                </m:r>
                              </m:e>
                              <m:sub>
                                <m:r>
                                  <a:rPr sz="4550" i="1">
                                    <a:solidFill>
                                      <a:srgbClr val="000000"/>
                                    </a:solidFill>
                                    <a:latin typeface="Cambria Math" panose="02040503050406030204" pitchFamily="18" charset="0"/>
                                  </a:rPr>
                                  <m:t>0</m:t>
                                </m:r>
                              </m:sub>
                            </m:sSub>
                          </m:sub>
                          <m:sup>
                            <m:r>
                              <a:rPr sz="4550" i="1">
                                <a:solidFill>
                                  <a:srgbClr val="000000"/>
                                </a:solidFill>
                                <a:latin typeface="Cambria Math" panose="02040503050406030204" pitchFamily="18" charset="0"/>
                              </a:rPr>
                              <m:t>𝑡</m:t>
                            </m:r>
                          </m:sup>
                        </m:sSubSup>
                        <m:r>
                          <a:rPr sz="4550" i="1">
                            <a:solidFill>
                              <a:srgbClr val="000000"/>
                            </a:solidFill>
                            <a:latin typeface="Cambria Math" panose="02040503050406030204" pitchFamily="18" charset="0"/>
                          </a:rPr>
                          <m:t>𝜎</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𝑠</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𝑑𝑠</m:t>
                        </m:r>
                      </m:e>
                    </m:d>
                    <m:r>
                      <a:rPr sz="4550" i="1">
                        <a:solidFill>
                          <a:srgbClr val="000000"/>
                        </a:solidFill>
                        <a:latin typeface="Cambria Math" panose="02040503050406030204" pitchFamily="18" charset="0"/>
                      </a:rPr>
                      <m:t>𝜎</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𝑡</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𝑑𝑡</m:t>
                    </m:r>
                  </m:oMath>
                </a14:m>
                <a:r>
                  <a:t> </a:t>
                </a:r>
              </a:p>
              <a:p>
                <a:pPr defTabSz="821531">
                  <a:defRPr sz="4200" b="0">
                    <a:latin typeface="Avenir Book"/>
                    <a:ea typeface="Avenir Book"/>
                    <a:cs typeface="Avenir Book"/>
                    <a:sym typeface="Avenir Book"/>
                  </a:defRPr>
                </a:pPr>
                <a:endParaRPr/>
              </a:p>
              <a:p>
                <a:pPr defTabSz="821531">
                  <a:defRPr sz="4200" b="0">
                    <a:latin typeface="Avenir Book"/>
                    <a:ea typeface="Avenir Book"/>
                    <a:cs typeface="Avenir Book"/>
                    <a:sym typeface="Avenir Book"/>
                  </a:defRPr>
                </a:pPr>
                <a:r>
                  <a:t>This is the product P[ray hits nothing before </a:t>
                </a:r>
                <a14:m>
                  <m:oMath xmlns:m="http://schemas.openxmlformats.org/officeDocument/2006/math">
                    <m:r>
                      <a:rPr sz="4900" i="1">
                        <a:solidFill>
                          <a:srgbClr val="000000"/>
                        </a:solidFill>
                        <a:latin typeface="Cambria Math" panose="02040503050406030204" pitchFamily="18" charset="0"/>
                      </a:rPr>
                      <m:t>𝑡</m:t>
                    </m:r>
                  </m:oMath>
                </a14:m>
                <a:r>
                  <a:t>] x P[ray hits something in interval </a:t>
                </a:r>
                <a14:m>
                  <m:oMath xmlns:m="http://schemas.openxmlformats.org/officeDocument/2006/math">
                    <m:r>
                      <a:rPr sz="4550" i="1">
                        <a:solidFill>
                          <a:srgbClr val="000000"/>
                        </a:solidFill>
                        <a:latin typeface="Cambria Math" panose="02040503050406030204" pitchFamily="18" charset="0"/>
                      </a:rPr>
                      <m:t>𝑑𝑡</m:t>
                    </m:r>
                  </m:oMath>
                </a14:m>
                <a:r>
                  <a:t>]</a:t>
                </a:r>
              </a:p>
            </p:txBody>
          </p:sp>
        </mc:Choice>
        <mc:Fallback xmlns="">
          <p:sp>
            <p:nvSpPr>
              <p:cNvPr id="1131" name="Finally, we can compute the probability that a ray terminates at  :…"/>
              <p:cNvSpPr txBox="1">
                <a:spLocks noRot="1" noChangeAspect="1" noMove="1" noResize="1" noEditPoints="1" noAdjustHandles="1" noChangeArrowheads="1" noChangeShapeType="1" noTextEdit="1"/>
              </p:cNvSpPr>
              <p:nvPr/>
            </p:nvSpPr>
            <p:spPr>
              <a:xfrm>
                <a:off x="2200332" y="3861196"/>
                <a:ext cx="19983336" cy="4977608"/>
              </a:xfrm>
              <a:prstGeom prst="rect">
                <a:avLst/>
              </a:prstGeom>
              <a:blipFill>
                <a:blip r:embed="rId3"/>
                <a:stretch>
                  <a:fillRect l="-549" t="-490" r="-519"/>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a:noFill/>
                  </a:rPr>
                  <a:t> </a:t>
                </a:r>
              </a:p>
            </p:txBody>
          </p:sp>
        </mc:Fallback>
      </mc:AlternateContent>
    </p:spTree>
  </p:cSld>
  <p:clrMapOvr>
    <a:masterClrMapping/>
  </p:clrMapOvr>
  <p:transition spd="med"/>
</p:sld>
</file>

<file path=ppt/slides/slide1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135" name="PDF for ray termination"/>
          <p:cNvSpPr txBox="1">
            <a:spLocks noGrp="1"/>
          </p:cNvSpPr>
          <p:nvPr>
            <p:ph type="title"/>
          </p:nvPr>
        </p:nvSpPr>
        <p:spPr>
          <a:prstGeom prst="rect">
            <a:avLst/>
          </a:prstGeom>
        </p:spPr>
        <p:txBody>
          <a:bodyPr/>
          <a:lstStyle/>
          <a:p>
            <a:r>
              <a:t>PDF for ray termination</a:t>
            </a:r>
          </a:p>
        </p:txBody>
      </p:sp>
      <p:sp>
        <p:nvSpPr>
          <p:cNvPr id="1136" name="Slide Number"/>
          <p:cNvSpPr txBox="1">
            <a:spLocks noGrp="1"/>
          </p:cNvSpPr>
          <p:nvPr>
            <p:ph type="sldNum" sz="quarter" idx="2"/>
          </p:nvPr>
        </p:nvSpPr>
        <p:spPr>
          <a:xfrm>
            <a:off x="12041022" y="13081000"/>
            <a:ext cx="289256" cy="461059"/>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115</a:t>
            </a:fld>
            <a:endParaRPr/>
          </a:p>
        </p:txBody>
      </p:sp>
      <mc:AlternateContent xmlns:mc="http://schemas.openxmlformats.org/markup-compatibility/2006" xmlns:a14="http://schemas.microsoft.com/office/drawing/2010/main">
        <mc:Choice Requires="a14">
          <p:sp>
            <p:nvSpPr>
              <p:cNvPr id="1137" name="Finally, we can compute the probability that a ray terminates at  :…"/>
              <p:cNvSpPr txBox="1"/>
              <p:nvPr/>
            </p:nvSpPr>
            <p:spPr>
              <a:xfrm>
                <a:off x="2200332" y="3861196"/>
                <a:ext cx="19983336" cy="6425408"/>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lIns="71437" tIns="71437" rIns="71437" bIns="71437">
                <a:spAutoFit/>
              </a:bodyPr>
              <a:lstStyle/>
              <a:p>
                <a:pPr defTabSz="821531">
                  <a:defRPr sz="4200" b="0">
                    <a:latin typeface="Avenir Book"/>
                    <a:ea typeface="Avenir Book"/>
                    <a:cs typeface="Avenir Book"/>
                    <a:sym typeface="Avenir Book"/>
                  </a:defRPr>
                </a:pPr>
                <a:r>
                  <a:t>Finally, we can compute the probability that a ray terminates at </a:t>
                </a:r>
                <a14:m>
                  <m:oMath xmlns:m="http://schemas.openxmlformats.org/officeDocument/2006/math">
                    <m:r>
                      <a:rPr sz="4900" i="1">
                        <a:solidFill>
                          <a:srgbClr val="000000"/>
                        </a:solidFill>
                        <a:latin typeface="Cambria Math" panose="02040503050406030204" pitchFamily="18" charset="0"/>
                      </a:rPr>
                      <m:t>𝑡</m:t>
                    </m:r>
                  </m:oMath>
                </a14:m>
                <a:r>
                  <a:t>:</a:t>
                </a:r>
              </a:p>
              <a:p>
                <a:pPr defTabSz="821531">
                  <a:defRPr sz="4200" b="0">
                    <a:latin typeface="Avenir Book"/>
                    <a:ea typeface="Avenir Book"/>
                    <a:cs typeface="Avenir Book"/>
                    <a:sym typeface="Avenir Book"/>
                  </a:defRPr>
                </a:pPr>
                <a:endParaRPr/>
              </a:p>
              <a:p>
                <a:pPr defTabSz="821531">
                  <a:defRPr sz="4200" b="0">
                    <a:latin typeface="Avenir Book"/>
                    <a:ea typeface="Avenir Book"/>
                    <a:cs typeface="Avenir Book"/>
                    <a:sym typeface="Avenir Book"/>
                  </a:defRPr>
                </a:pPr>
                <a14:m>
                  <m:oMath xmlns:m="http://schemas.openxmlformats.org/officeDocument/2006/math">
                    <m:r>
                      <a:rPr sz="4550" i="1">
                        <a:solidFill>
                          <a:srgbClr val="000000"/>
                        </a:solidFill>
                        <a:latin typeface="Cambria Math" panose="02040503050406030204" pitchFamily="18" charset="0"/>
                      </a:rPr>
                      <m:t>𝑇</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𝑡</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𝜎</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𝑡</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𝑑𝑡</m:t>
                    </m:r>
                    <m:r>
                      <a:rPr sz="4550" i="1">
                        <a:solidFill>
                          <a:srgbClr val="000000"/>
                        </a:solidFill>
                        <a:latin typeface="Cambria Math" panose="02040503050406030204" pitchFamily="18" charset="0"/>
                      </a:rPr>
                      <m:t>=</m:t>
                    </m:r>
                    <m:r>
                      <m:rPr>
                        <m:sty m:val="p"/>
                      </m:rPr>
                      <a:rPr sz="4550" i="1">
                        <a:solidFill>
                          <a:srgbClr val="000000"/>
                        </a:solidFill>
                        <a:latin typeface="Cambria Math" panose="02040503050406030204" pitchFamily="18" charset="0"/>
                      </a:rPr>
                      <m:t>exp</m:t>
                    </m:r>
                    <m:d>
                      <m:dPr>
                        <m:ctrlPr>
                          <a:rPr sz="4550" i="1">
                            <a:solidFill>
                              <a:srgbClr val="000000"/>
                            </a:solidFill>
                            <a:latin typeface="Cambria Math" panose="02040503050406030204" pitchFamily="18" charset="0"/>
                          </a:rPr>
                        </m:ctrlPr>
                      </m:dPr>
                      <m:e>
                        <m:r>
                          <a:rPr sz="4550" i="1">
                            <a:solidFill>
                              <a:srgbClr val="000000"/>
                            </a:solidFill>
                            <a:latin typeface="Cambria Math" panose="02040503050406030204" pitchFamily="18" charset="0"/>
                          </a:rPr>
                          <m:t>−</m:t>
                        </m:r>
                        <m:sSubSup>
                          <m:sSubSupPr>
                            <m:ctrlPr>
                              <a:rPr sz="4550" i="1">
                                <a:solidFill>
                                  <a:srgbClr val="000000"/>
                                </a:solidFill>
                                <a:latin typeface="Cambria Math" panose="02040503050406030204" pitchFamily="18" charset="0"/>
                              </a:rPr>
                            </m:ctrlPr>
                          </m:sSubSupPr>
                          <m:e>
                            <m:r>
                              <a:rPr sz="4550" i="1">
                                <a:solidFill>
                                  <a:srgbClr val="000000"/>
                                </a:solidFill>
                                <a:latin typeface="Cambria Math" panose="02040503050406030204" pitchFamily="18" charset="0"/>
                              </a:rPr>
                              <m:t>∫</m:t>
                            </m:r>
                          </m:e>
                          <m:sub>
                            <m:sSub>
                              <m:sSubPr>
                                <m:ctrlPr>
                                  <a:rPr sz="4550" i="1">
                                    <a:solidFill>
                                      <a:srgbClr val="000000"/>
                                    </a:solidFill>
                                    <a:latin typeface="Cambria Math" panose="02040503050406030204" pitchFamily="18" charset="0"/>
                                  </a:rPr>
                                </m:ctrlPr>
                              </m:sSubPr>
                              <m:e>
                                <m:r>
                                  <a:rPr sz="4550" i="1">
                                    <a:solidFill>
                                      <a:srgbClr val="000000"/>
                                    </a:solidFill>
                                    <a:latin typeface="Cambria Math" panose="02040503050406030204" pitchFamily="18" charset="0"/>
                                  </a:rPr>
                                  <m:t>𝑡</m:t>
                                </m:r>
                              </m:e>
                              <m:sub>
                                <m:r>
                                  <a:rPr sz="4550" i="1">
                                    <a:solidFill>
                                      <a:srgbClr val="000000"/>
                                    </a:solidFill>
                                    <a:latin typeface="Cambria Math" panose="02040503050406030204" pitchFamily="18" charset="0"/>
                                  </a:rPr>
                                  <m:t>0</m:t>
                                </m:r>
                              </m:sub>
                            </m:sSub>
                          </m:sub>
                          <m:sup>
                            <m:r>
                              <a:rPr sz="4550" i="1">
                                <a:solidFill>
                                  <a:srgbClr val="000000"/>
                                </a:solidFill>
                                <a:latin typeface="Cambria Math" panose="02040503050406030204" pitchFamily="18" charset="0"/>
                              </a:rPr>
                              <m:t>𝑡</m:t>
                            </m:r>
                          </m:sup>
                        </m:sSubSup>
                        <m:r>
                          <a:rPr sz="4550" i="1">
                            <a:solidFill>
                              <a:srgbClr val="000000"/>
                            </a:solidFill>
                            <a:latin typeface="Cambria Math" panose="02040503050406030204" pitchFamily="18" charset="0"/>
                          </a:rPr>
                          <m:t>𝜎</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𝑠</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𝑑𝑠</m:t>
                        </m:r>
                      </m:e>
                    </m:d>
                    <m:r>
                      <a:rPr sz="4550" i="1">
                        <a:solidFill>
                          <a:srgbClr val="000000"/>
                        </a:solidFill>
                        <a:latin typeface="Cambria Math" panose="02040503050406030204" pitchFamily="18" charset="0"/>
                      </a:rPr>
                      <m:t>𝜎</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𝑡</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𝑑𝑡</m:t>
                    </m:r>
                  </m:oMath>
                </a14:m>
                <a:r>
                  <a:t> </a:t>
                </a:r>
              </a:p>
              <a:p>
                <a:pPr defTabSz="821531">
                  <a:defRPr sz="4200" b="0">
                    <a:latin typeface="Avenir Book"/>
                    <a:ea typeface="Avenir Book"/>
                    <a:cs typeface="Avenir Book"/>
                    <a:sym typeface="Avenir Book"/>
                  </a:defRPr>
                </a:pPr>
                <a:endParaRPr/>
              </a:p>
              <a:p>
                <a:pPr defTabSz="821531">
                  <a:defRPr sz="4200" b="0">
                    <a:latin typeface="Avenir Book"/>
                    <a:ea typeface="Avenir Book"/>
                    <a:cs typeface="Avenir Book"/>
                    <a:sym typeface="Avenir Book"/>
                  </a:defRPr>
                </a:pPr>
                <a:r>
                  <a:t>This is the product P[ray hits nothing before </a:t>
                </a:r>
                <a14:m>
                  <m:oMath xmlns:m="http://schemas.openxmlformats.org/officeDocument/2006/math">
                    <m:r>
                      <a:rPr sz="4900" i="1">
                        <a:solidFill>
                          <a:srgbClr val="000000"/>
                        </a:solidFill>
                        <a:latin typeface="Cambria Math" panose="02040503050406030204" pitchFamily="18" charset="0"/>
                      </a:rPr>
                      <m:t>𝑡</m:t>
                    </m:r>
                  </m:oMath>
                </a14:m>
                <a:r>
                  <a:t>] x P[ray hits something in interval </a:t>
                </a:r>
                <a14:m>
                  <m:oMath xmlns:m="http://schemas.openxmlformats.org/officeDocument/2006/math">
                    <m:r>
                      <a:rPr sz="4550" i="1">
                        <a:solidFill>
                          <a:srgbClr val="000000"/>
                        </a:solidFill>
                        <a:latin typeface="Cambria Math" panose="02040503050406030204" pitchFamily="18" charset="0"/>
                      </a:rPr>
                      <m:t>𝑑𝑡</m:t>
                    </m:r>
                  </m:oMath>
                </a14:m>
                <a:r>
                  <a:t>]</a:t>
                </a:r>
              </a:p>
              <a:p>
                <a:pPr defTabSz="821531">
                  <a:defRPr sz="4200" b="0">
                    <a:latin typeface="Avenir Book"/>
                    <a:ea typeface="Avenir Book"/>
                    <a:cs typeface="Avenir Book"/>
                    <a:sym typeface="Avenir Book"/>
                  </a:defRPr>
                </a:pPr>
                <a:endParaRPr/>
              </a:p>
              <a:p>
                <a:pPr defTabSz="821531">
                  <a:defRPr sz="4200" b="0">
                    <a:latin typeface="Avenir Book Oblique"/>
                    <a:ea typeface="Avenir Book Oblique"/>
                    <a:cs typeface="Avenir Book Oblique"/>
                    <a:sym typeface="Avenir Book Oblique"/>
                  </a:defRPr>
                </a:pPr>
                <a:r>
                  <a:t>(This PDF is important, we will come back to it later)</a:t>
                </a:r>
              </a:p>
            </p:txBody>
          </p:sp>
        </mc:Choice>
        <mc:Fallback xmlns="">
          <p:sp>
            <p:nvSpPr>
              <p:cNvPr id="1137" name="Finally, we can compute the probability that a ray terminates at  :…"/>
              <p:cNvSpPr txBox="1">
                <a:spLocks noRot="1" noChangeAspect="1" noMove="1" noResize="1" noEditPoints="1" noAdjustHandles="1" noChangeArrowheads="1" noChangeShapeType="1" noTextEdit="1"/>
              </p:cNvSpPr>
              <p:nvPr/>
            </p:nvSpPr>
            <p:spPr>
              <a:xfrm>
                <a:off x="2200332" y="3861196"/>
                <a:ext cx="19983336" cy="6425408"/>
              </a:xfrm>
              <a:prstGeom prst="rect">
                <a:avLst/>
              </a:prstGeom>
              <a:blipFill>
                <a:blip r:embed="rId3"/>
                <a:stretch>
                  <a:fillRect l="-549" t="-380" r="-519"/>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a:noFill/>
                  </a:rPr>
                  <a:t> </a:t>
                </a:r>
              </a:p>
            </p:txBody>
          </p:sp>
        </mc:Fallback>
      </mc:AlternateContent>
    </p:spTree>
  </p:cSld>
  <p:clrMapOvr>
    <a:masterClrMapping/>
  </p:clrMapOvr>
  <p:transition spd="med"/>
</p:sld>
</file>

<file path=ppt/slides/slide1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141" name="PDF for ray termination"/>
          <p:cNvSpPr txBox="1">
            <a:spLocks noGrp="1"/>
          </p:cNvSpPr>
          <p:nvPr>
            <p:ph type="title"/>
          </p:nvPr>
        </p:nvSpPr>
        <p:spPr>
          <a:prstGeom prst="rect">
            <a:avLst/>
          </a:prstGeom>
        </p:spPr>
        <p:txBody>
          <a:bodyPr/>
          <a:lstStyle/>
          <a:p>
            <a:r>
              <a:t>PDF for ray termination</a:t>
            </a:r>
          </a:p>
        </p:txBody>
      </p:sp>
      <mc:AlternateContent xmlns:mc="http://schemas.openxmlformats.org/markup-compatibility/2006" xmlns:a14="http://schemas.microsoft.com/office/drawing/2010/main">
        <mc:Choice Requires="a14">
          <p:sp>
            <p:nvSpPr>
              <p:cNvPr id="1143" name="Finally, we can write the probability that a ray terminates at   as a function of only sigma…"/>
              <p:cNvSpPr txBox="1"/>
              <p:nvPr/>
            </p:nvSpPr>
            <p:spPr>
              <a:xfrm>
                <a:off x="1541134" y="7249572"/>
                <a:ext cx="21301732" cy="3529809"/>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lIns="71437" tIns="71437" rIns="71437" bIns="71437">
                <a:spAutoFit/>
              </a:bodyPr>
              <a:lstStyle/>
              <a:p>
                <a:pPr defTabSz="821531">
                  <a:defRPr sz="4200" b="0">
                    <a:latin typeface="Avenir Book"/>
                    <a:ea typeface="Avenir Book"/>
                    <a:cs typeface="Avenir Book"/>
                    <a:sym typeface="Avenir Book"/>
                  </a:defRPr>
                </a:pPr>
                <a:r>
                  <a:t>Finally, we can write the probability that a ray terminates at </a:t>
                </a:r>
                <a14:m>
                  <m:oMath xmlns:m="http://schemas.openxmlformats.org/officeDocument/2006/math">
                    <m:r>
                      <a:rPr sz="4900" i="1">
                        <a:solidFill>
                          <a:srgbClr val="000000"/>
                        </a:solidFill>
                        <a:latin typeface="Cambria Math" panose="02040503050406030204" pitchFamily="18" charset="0"/>
                      </a:rPr>
                      <m:t>𝑡</m:t>
                    </m:r>
                  </m:oMath>
                </a14:m>
                <a:r>
                  <a:t> as a function of only sigma</a:t>
                </a:r>
              </a:p>
              <a:p>
                <a:pPr defTabSz="821531">
                  <a:defRPr sz="4200" b="0">
                    <a:latin typeface="Avenir Book"/>
                    <a:ea typeface="Avenir Book"/>
                    <a:cs typeface="Avenir Book"/>
                    <a:sym typeface="Avenir Book"/>
                  </a:defRPr>
                </a:pPr>
                <a14:m>
                  <m:oMathPara xmlns:m="http://schemas.openxmlformats.org/officeDocument/2006/math">
                    <m:oMathParaPr>
                      <m:jc m:val="center"/>
                    </m:oMathParaPr>
                    <m:oMath xmlns:m="http://schemas.openxmlformats.org/officeDocument/2006/math">
                      <m:r>
                        <a:rPr sz="4350" i="1">
                          <a:solidFill>
                            <a:srgbClr val="000000"/>
                          </a:solidFill>
                          <a:latin typeface="Cambria Math" panose="02040503050406030204" pitchFamily="18" charset="0"/>
                        </a:rPr>
                        <m:t>𝑃</m:t>
                      </m:r>
                      <m:r>
                        <a:rPr sz="4350" i="1">
                          <a:solidFill>
                            <a:srgbClr val="000000"/>
                          </a:solidFill>
                          <a:latin typeface="Cambria Math" panose="02040503050406030204" pitchFamily="18" charset="0"/>
                        </a:rPr>
                        <m:t>[</m:t>
                      </m:r>
                      <m:r>
                        <m:rPr>
                          <m:nor/>
                        </m:rPr>
                        <a:rPr sz="4350" i="1">
                          <a:solidFill>
                            <a:srgbClr val="000000"/>
                          </a:solidFill>
                          <a:latin typeface="Cambria Math" panose="02040503050406030204" pitchFamily="18" charset="0"/>
                        </a:rPr>
                        <m:t>first</m:t>
                      </m:r>
                      <m:r>
                        <m:rPr>
                          <m:nor/>
                        </m:rPr>
                        <a:rPr sz="4350" i="1">
                          <a:solidFill>
                            <a:srgbClr val="000000"/>
                          </a:solidFill>
                          <a:latin typeface="Cambria Math" panose="02040503050406030204" pitchFamily="18" charset="0"/>
                        </a:rPr>
                        <m:t> </m:t>
                      </m:r>
                      <m:r>
                        <m:rPr>
                          <m:nor/>
                        </m:rPr>
                        <a:rPr sz="4350" i="1">
                          <a:solidFill>
                            <a:srgbClr val="000000"/>
                          </a:solidFill>
                          <a:latin typeface="Cambria Math" panose="02040503050406030204" pitchFamily="18" charset="0"/>
                        </a:rPr>
                        <m:t>hit</m:t>
                      </m:r>
                      <m:r>
                        <m:rPr>
                          <m:nor/>
                        </m:rPr>
                        <a:rPr sz="4350" i="1">
                          <a:solidFill>
                            <a:srgbClr val="000000"/>
                          </a:solidFill>
                          <a:latin typeface="Cambria Math" panose="02040503050406030204" pitchFamily="18" charset="0"/>
                        </a:rPr>
                        <m:t> </m:t>
                      </m:r>
                      <m:r>
                        <m:rPr>
                          <m:nor/>
                        </m:rPr>
                        <a:rPr sz="4350" i="1">
                          <a:solidFill>
                            <a:srgbClr val="000000"/>
                          </a:solidFill>
                          <a:latin typeface="Cambria Math" panose="02040503050406030204" pitchFamily="18" charset="0"/>
                        </a:rPr>
                        <m:t>at</m:t>
                      </m:r>
                      <m:r>
                        <a:rPr sz="4350" i="1">
                          <a:solidFill>
                            <a:srgbClr val="000000"/>
                          </a:solidFill>
                          <a:latin typeface="Cambria Math" panose="02040503050406030204" pitchFamily="18" charset="0"/>
                        </a:rPr>
                        <m:t>𝑡</m:t>
                      </m:r>
                      <m:r>
                        <a:rPr sz="4350" i="1">
                          <a:solidFill>
                            <a:srgbClr val="000000"/>
                          </a:solidFill>
                          <a:latin typeface="Cambria Math" panose="02040503050406030204" pitchFamily="18" charset="0"/>
                        </a:rPr>
                        <m:t>]=</m:t>
                      </m:r>
                      <m:r>
                        <a:rPr sz="4350" i="1">
                          <a:solidFill>
                            <a:srgbClr val="000000"/>
                          </a:solidFill>
                          <a:latin typeface="Cambria Math" panose="02040503050406030204" pitchFamily="18" charset="0"/>
                        </a:rPr>
                        <m:t>𝑃</m:t>
                      </m:r>
                      <m:r>
                        <a:rPr sz="4350" i="1">
                          <a:solidFill>
                            <a:srgbClr val="000000"/>
                          </a:solidFill>
                          <a:latin typeface="Cambria Math" panose="02040503050406030204" pitchFamily="18" charset="0"/>
                        </a:rPr>
                        <m:t>[</m:t>
                      </m:r>
                      <m:r>
                        <m:rPr>
                          <m:nor/>
                        </m:rPr>
                        <a:rPr sz="4350" i="1">
                          <a:solidFill>
                            <a:srgbClr val="000000"/>
                          </a:solidFill>
                          <a:latin typeface="Cambria Math" panose="02040503050406030204" pitchFamily="18" charset="0"/>
                        </a:rPr>
                        <m:t>no</m:t>
                      </m:r>
                      <m:r>
                        <m:rPr>
                          <m:nor/>
                        </m:rPr>
                        <a:rPr sz="4350" i="1">
                          <a:solidFill>
                            <a:srgbClr val="000000"/>
                          </a:solidFill>
                          <a:latin typeface="Cambria Math" panose="02040503050406030204" pitchFamily="18" charset="0"/>
                        </a:rPr>
                        <m:t> </m:t>
                      </m:r>
                      <m:r>
                        <m:rPr>
                          <m:nor/>
                        </m:rPr>
                        <a:rPr sz="4350" i="1">
                          <a:solidFill>
                            <a:srgbClr val="000000"/>
                          </a:solidFill>
                          <a:latin typeface="Cambria Math" panose="02040503050406030204" pitchFamily="18" charset="0"/>
                        </a:rPr>
                        <m:t>hit</m:t>
                      </m:r>
                      <m:r>
                        <m:rPr>
                          <m:nor/>
                        </m:rPr>
                        <a:rPr sz="4350" i="1">
                          <a:solidFill>
                            <a:srgbClr val="000000"/>
                          </a:solidFill>
                          <a:latin typeface="Cambria Math" panose="02040503050406030204" pitchFamily="18" charset="0"/>
                        </a:rPr>
                        <m:t> </m:t>
                      </m:r>
                      <m:r>
                        <m:rPr>
                          <m:nor/>
                        </m:rPr>
                        <a:rPr sz="4350" i="1">
                          <a:solidFill>
                            <a:srgbClr val="000000"/>
                          </a:solidFill>
                          <a:latin typeface="Cambria Math" panose="02040503050406030204" pitchFamily="18" charset="0"/>
                        </a:rPr>
                        <m:t>before</m:t>
                      </m:r>
                      <m:r>
                        <a:rPr sz="4350" i="1">
                          <a:solidFill>
                            <a:srgbClr val="000000"/>
                          </a:solidFill>
                          <a:latin typeface="Cambria Math" panose="02040503050406030204" pitchFamily="18" charset="0"/>
                        </a:rPr>
                        <m:t>𝑡</m:t>
                      </m:r>
                      <m:r>
                        <a:rPr sz="4350" i="1">
                          <a:solidFill>
                            <a:srgbClr val="000000"/>
                          </a:solidFill>
                          <a:latin typeface="Cambria Math" panose="02040503050406030204" pitchFamily="18" charset="0"/>
                        </a:rPr>
                        <m:t>]×</m:t>
                      </m:r>
                      <m:r>
                        <a:rPr sz="4350" i="1">
                          <a:solidFill>
                            <a:srgbClr val="000000"/>
                          </a:solidFill>
                          <a:latin typeface="Cambria Math" panose="02040503050406030204" pitchFamily="18" charset="0"/>
                        </a:rPr>
                        <m:t>𝑃</m:t>
                      </m:r>
                      <m:r>
                        <a:rPr sz="4350" i="1">
                          <a:solidFill>
                            <a:srgbClr val="000000"/>
                          </a:solidFill>
                          <a:latin typeface="Cambria Math" panose="02040503050406030204" pitchFamily="18" charset="0"/>
                        </a:rPr>
                        <m:t>[</m:t>
                      </m:r>
                      <m:r>
                        <m:rPr>
                          <m:nor/>
                        </m:rPr>
                        <a:rPr sz="4350" i="1">
                          <a:solidFill>
                            <a:srgbClr val="000000"/>
                          </a:solidFill>
                          <a:latin typeface="Cambria Math" panose="02040503050406030204" pitchFamily="18" charset="0"/>
                        </a:rPr>
                        <m:t>hit</m:t>
                      </m:r>
                      <m:r>
                        <m:rPr>
                          <m:nor/>
                        </m:rPr>
                        <a:rPr sz="4350" i="1">
                          <a:solidFill>
                            <a:srgbClr val="000000"/>
                          </a:solidFill>
                          <a:latin typeface="Cambria Math" panose="02040503050406030204" pitchFamily="18" charset="0"/>
                        </a:rPr>
                        <m:t> </m:t>
                      </m:r>
                      <m:r>
                        <m:rPr>
                          <m:nor/>
                        </m:rPr>
                        <a:rPr sz="4350" i="1">
                          <a:solidFill>
                            <a:srgbClr val="000000"/>
                          </a:solidFill>
                          <a:latin typeface="Cambria Math" panose="02040503050406030204" pitchFamily="18" charset="0"/>
                        </a:rPr>
                        <m:t>at</m:t>
                      </m:r>
                      <m:r>
                        <a:rPr sz="4350" i="1">
                          <a:solidFill>
                            <a:srgbClr val="000000"/>
                          </a:solidFill>
                          <a:latin typeface="Cambria Math" panose="02040503050406030204" pitchFamily="18" charset="0"/>
                        </a:rPr>
                        <m:t>𝑡</m:t>
                      </m:r>
                      <m:r>
                        <a:rPr sz="4350" i="1">
                          <a:solidFill>
                            <a:srgbClr val="000000"/>
                          </a:solidFill>
                          <a:latin typeface="Cambria Math" panose="02040503050406030204" pitchFamily="18" charset="0"/>
                        </a:rPr>
                        <m:t>]=</m:t>
                      </m:r>
                      <m:r>
                        <a:rPr sz="4350" i="1">
                          <a:solidFill>
                            <a:srgbClr val="000000"/>
                          </a:solidFill>
                          <a:latin typeface="Cambria Math" panose="02040503050406030204" pitchFamily="18" charset="0"/>
                        </a:rPr>
                        <m:t>𝑇</m:t>
                      </m:r>
                      <m:r>
                        <a:rPr sz="4350" i="1">
                          <a:solidFill>
                            <a:srgbClr val="000000"/>
                          </a:solidFill>
                          <a:latin typeface="Cambria Math" panose="02040503050406030204" pitchFamily="18" charset="0"/>
                        </a:rPr>
                        <m:t>(</m:t>
                      </m:r>
                      <m:r>
                        <a:rPr sz="4350" i="1">
                          <a:solidFill>
                            <a:srgbClr val="000000"/>
                          </a:solidFill>
                          <a:latin typeface="Cambria Math" panose="02040503050406030204" pitchFamily="18" charset="0"/>
                        </a:rPr>
                        <m:t>𝑡</m:t>
                      </m:r>
                      <m:r>
                        <a:rPr sz="4350" i="1">
                          <a:solidFill>
                            <a:srgbClr val="000000"/>
                          </a:solidFill>
                          <a:latin typeface="Cambria Math" panose="02040503050406030204" pitchFamily="18" charset="0"/>
                        </a:rPr>
                        <m:t>)</m:t>
                      </m:r>
                      <m:r>
                        <a:rPr sz="4350" i="1">
                          <a:solidFill>
                            <a:srgbClr val="000000"/>
                          </a:solidFill>
                          <a:latin typeface="Cambria Math" panose="02040503050406030204" pitchFamily="18" charset="0"/>
                        </a:rPr>
                        <m:t>𝜎</m:t>
                      </m:r>
                      <m:r>
                        <a:rPr sz="4350" i="1">
                          <a:solidFill>
                            <a:srgbClr val="000000"/>
                          </a:solidFill>
                          <a:latin typeface="Cambria Math" panose="02040503050406030204" pitchFamily="18" charset="0"/>
                        </a:rPr>
                        <m:t>(</m:t>
                      </m:r>
                      <m:r>
                        <a:rPr sz="4350" i="1">
                          <a:solidFill>
                            <a:srgbClr val="000000"/>
                          </a:solidFill>
                          <a:latin typeface="Cambria Math" panose="02040503050406030204" pitchFamily="18" charset="0"/>
                        </a:rPr>
                        <m:t>𝑡</m:t>
                      </m:r>
                      <m:r>
                        <a:rPr sz="4350" i="1">
                          <a:solidFill>
                            <a:srgbClr val="000000"/>
                          </a:solidFill>
                          <a:latin typeface="Cambria Math" panose="02040503050406030204" pitchFamily="18" charset="0"/>
                        </a:rPr>
                        <m:t>)</m:t>
                      </m:r>
                      <m:r>
                        <a:rPr sz="4350" i="1">
                          <a:solidFill>
                            <a:srgbClr val="000000"/>
                          </a:solidFill>
                          <a:latin typeface="Cambria Math" panose="02040503050406030204" pitchFamily="18" charset="0"/>
                        </a:rPr>
                        <m:t>𝑑𝑡</m:t>
                      </m:r>
                    </m:oMath>
                  </m:oMathPara>
                </a14:m>
                <a:endParaRPr/>
              </a:p>
              <a:p>
                <a:pPr defTabSz="821531">
                  <a:defRPr sz="4200" b="0">
                    <a:latin typeface="Avenir Book"/>
                    <a:ea typeface="Avenir Book"/>
                    <a:cs typeface="Avenir Book"/>
                    <a:sym typeface="Avenir Book"/>
                  </a:defRPr>
                </a:pPr>
                <a:r>
                  <a:t>FIX </a:t>
                </a:r>
                <a14:m>
                  <m:oMath xmlns:m="http://schemas.openxmlformats.org/officeDocument/2006/math">
                    <m:r>
                      <a:rPr sz="4550" i="1">
                        <a:solidFill>
                          <a:srgbClr val="000000"/>
                        </a:solidFill>
                        <a:latin typeface="Cambria Math" panose="02040503050406030204" pitchFamily="18" charset="0"/>
                      </a:rPr>
                      <m:t>𝑇</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𝑡</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𝜎</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𝑡</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𝑑𝑡</m:t>
                    </m:r>
                    <m:r>
                      <a:rPr sz="4550" i="1">
                        <a:solidFill>
                          <a:srgbClr val="000000"/>
                        </a:solidFill>
                        <a:latin typeface="Cambria Math" panose="02040503050406030204" pitchFamily="18" charset="0"/>
                      </a:rPr>
                      <m:t>=</m:t>
                    </m:r>
                    <m:r>
                      <m:rPr>
                        <m:sty m:val="p"/>
                      </m:rPr>
                      <a:rPr sz="4550" i="1">
                        <a:solidFill>
                          <a:srgbClr val="000000"/>
                        </a:solidFill>
                        <a:latin typeface="Cambria Math" panose="02040503050406030204" pitchFamily="18" charset="0"/>
                      </a:rPr>
                      <m:t>exp</m:t>
                    </m:r>
                    <m:d>
                      <m:dPr>
                        <m:ctrlPr>
                          <a:rPr sz="4550" i="1">
                            <a:solidFill>
                              <a:srgbClr val="000000"/>
                            </a:solidFill>
                            <a:latin typeface="Cambria Math" panose="02040503050406030204" pitchFamily="18" charset="0"/>
                          </a:rPr>
                        </m:ctrlPr>
                      </m:dPr>
                      <m:e>
                        <m:r>
                          <a:rPr sz="4550" i="1">
                            <a:solidFill>
                              <a:srgbClr val="000000"/>
                            </a:solidFill>
                            <a:latin typeface="Cambria Math" panose="02040503050406030204" pitchFamily="18" charset="0"/>
                          </a:rPr>
                          <m:t>−</m:t>
                        </m:r>
                        <m:sSubSup>
                          <m:sSubSupPr>
                            <m:ctrlPr>
                              <a:rPr sz="4550" i="1">
                                <a:solidFill>
                                  <a:srgbClr val="000000"/>
                                </a:solidFill>
                                <a:latin typeface="Cambria Math" panose="02040503050406030204" pitchFamily="18" charset="0"/>
                              </a:rPr>
                            </m:ctrlPr>
                          </m:sSubSupPr>
                          <m:e>
                            <m:r>
                              <a:rPr sz="4550" i="1">
                                <a:solidFill>
                                  <a:srgbClr val="000000"/>
                                </a:solidFill>
                                <a:latin typeface="Cambria Math" panose="02040503050406030204" pitchFamily="18" charset="0"/>
                              </a:rPr>
                              <m:t>∫</m:t>
                            </m:r>
                          </m:e>
                          <m:sub>
                            <m:sSub>
                              <m:sSubPr>
                                <m:ctrlPr>
                                  <a:rPr sz="4550" i="1">
                                    <a:solidFill>
                                      <a:srgbClr val="000000"/>
                                    </a:solidFill>
                                    <a:latin typeface="Cambria Math" panose="02040503050406030204" pitchFamily="18" charset="0"/>
                                  </a:rPr>
                                </m:ctrlPr>
                              </m:sSubPr>
                              <m:e>
                                <m:r>
                                  <a:rPr sz="4550" i="1">
                                    <a:solidFill>
                                      <a:srgbClr val="000000"/>
                                    </a:solidFill>
                                    <a:latin typeface="Cambria Math" panose="02040503050406030204" pitchFamily="18" charset="0"/>
                                  </a:rPr>
                                  <m:t>𝑡</m:t>
                                </m:r>
                              </m:e>
                              <m:sub>
                                <m:r>
                                  <a:rPr sz="4550" i="1">
                                    <a:solidFill>
                                      <a:srgbClr val="000000"/>
                                    </a:solidFill>
                                    <a:latin typeface="Cambria Math" panose="02040503050406030204" pitchFamily="18" charset="0"/>
                                  </a:rPr>
                                  <m:t>0</m:t>
                                </m:r>
                              </m:sub>
                            </m:sSub>
                          </m:sub>
                          <m:sup>
                            <m:r>
                              <a:rPr sz="4550" i="1">
                                <a:solidFill>
                                  <a:srgbClr val="000000"/>
                                </a:solidFill>
                                <a:latin typeface="Cambria Math" panose="02040503050406030204" pitchFamily="18" charset="0"/>
                              </a:rPr>
                              <m:t>𝑡</m:t>
                            </m:r>
                          </m:sup>
                        </m:sSubSup>
                        <m:r>
                          <a:rPr sz="4550" i="1">
                            <a:solidFill>
                              <a:srgbClr val="000000"/>
                            </a:solidFill>
                            <a:latin typeface="Cambria Math" panose="02040503050406030204" pitchFamily="18" charset="0"/>
                          </a:rPr>
                          <m:t>𝜎</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𝑠</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𝑑𝑠</m:t>
                        </m:r>
                      </m:e>
                    </m:d>
                    <m:r>
                      <a:rPr sz="4550" i="1">
                        <a:solidFill>
                          <a:srgbClr val="000000"/>
                        </a:solidFill>
                        <a:latin typeface="Cambria Math" panose="02040503050406030204" pitchFamily="18" charset="0"/>
                      </a:rPr>
                      <m:t>𝜎</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𝑡</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𝑑𝑡</m:t>
                    </m:r>
                  </m:oMath>
                </a14:m>
                <a:r>
                  <a:t> </a:t>
                </a:r>
              </a:p>
            </p:txBody>
          </p:sp>
        </mc:Choice>
        <mc:Fallback xmlns="">
          <p:sp>
            <p:nvSpPr>
              <p:cNvPr id="1143" name="Finally, we can write the probability that a ray terminates at   as a function of only sigma…"/>
              <p:cNvSpPr txBox="1">
                <a:spLocks noRot="1" noChangeAspect="1" noMove="1" noResize="1" noEditPoints="1" noAdjustHandles="1" noChangeArrowheads="1" noChangeShapeType="1" noTextEdit="1"/>
              </p:cNvSpPr>
              <p:nvPr/>
            </p:nvSpPr>
            <p:spPr>
              <a:xfrm>
                <a:off x="1541134" y="7249572"/>
                <a:ext cx="21301732" cy="3529809"/>
              </a:xfrm>
              <a:prstGeom prst="rect">
                <a:avLst/>
              </a:prstGeom>
              <a:blipFill>
                <a:blip r:embed="rId3"/>
                <a:stretch>
                  <a:fillRect l="-286" t="-691" r="-258"/>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a:noFill/>
                  </a:rPr>
                  <a:t> </a:t>
                </a:r>
              </a:p>
            </p:txBody>
          </p:sp>
        </mc:Fallback>
      </mc:AlternateContent>
      <p:sp>
        <p:nvSpPr>
          <p:cNvPr id="1144" name="Cloud"/>
          <p:cNvSpPr/>
          <p:nvPr/>
        </p:nvSpPr>
        <p:spPr>
          <a:xfrm>
            <a:off x="9888118" y="3654869"/>
            <a:ext cx="4564026" cy="2750540"/>
          </a:xfrm>
          <a:custGeom>
            <a:avLst/>
            <a:gdLst/>
            <a:ahLst/>
            <a:cxnLst>
              <a:cxn ang="0">
                <a:pos x="wd2" y="hd2"/>
              </a:cxn>
              <a:cxn ang="5400000">
                <a:pos x="wd2" y="hd2"/>
              </a:cxn>
              <a:cxn ang="10800000">
                <a:pos x="wd2" y="hd2"/>
              </a:cxn>
              <a:cxn ang="16200000">
                <a:pos x="wd2" y="hd2"/>
              </a:cxn>
            </a:cxnLst>
            <a:rect l="0" t="0" r="r" b="b"/>
            <a:pathLst>
              <a:path w="21600" h="21600" extrusionOk="0">
                <a:moveTo>
                  <a:pt x="10603" y="0"/>
                </a:moveTo>
                <a:cubicBezTo>
                  <a:pt x="7967" y="0"/>
                  <a:pt x="5720" y="2939"/>
                  <a:pt x="4858" y="7062"/>
                </a:cubicBezTo>
                <a:cubicBezTo>
                  <a:pt x="4628" y="6992"/>
                  <a:pt x="4391" y="6953"/>
                  <a:pt x="4150" y="6953"/>
                </a:cubicBezTo>
                <a:cubicBezTo>
                  <a:pt x="1857" y="6953"/>
                  <a:pt x="0" y="10233"/>
                  <a:pt x="0" y="14278"/>
                </a:cubicBezTo>
                <a:cubicBezTo>
                  <a:pt x="0" y="18323"/>
                  <a:pt x="1857" y="21600"/>
                  <a:pt x="4150" y="21600"/>
                </a:cubicBezTo>
                <a:cubicBezTo>
                  <a:pt x="4193" y="21600"/>
                  <a:pt x="4237" y="21597"/>
                  <a:pt x="4279" y="21594"/>
                </a:cubicBezTo>
                <a:lnTo>
                  <a:pt x="10532" y="21597"/>
                </a:lnTo>
                <a:cubicBezTo>
                  <a:pt x="10555" y="21598"/>
                  <a:pt x="10579" y="21600"/>
                  <a:pt x="10603" y="21600"/>
                </a:cubicBezTo>
                <a:cubicBezTo>
                  <a:pt x="10626" y="21600"/>
                  <a:pt x="10648" y="21598"/>
                  <a:pt x="10672" y="21597"/>
                </a:cubicBezTo>
                <a:lnTo>
                  <a:pt x="18141" y="21600"/>
                </a:lnTo>
                <a:cubicBezTo>
                  <a:pt x="20051" y="21600"/>
                  <a:pt x="21600" y="18868"/>
                  <a:pt x="21600" y="15496"/>
                </a:cubicBezTo>
                <a:cubicBezTo>
                  <a:pt x="21600" y="12124"/>
                  <a:pt x="20051" y="9389"/>
                  <a:pt x="18141" y="9389"/>
                </a:cubicBezTo>
                <a:cubicBezTo>
                  <a:pt x="17627" y="9389"/>
                  <a:pt x="17139" y="9589"/>
                  <a:pt x="16701" y="9943"/>
                </a:cubicBezTo>
                <a:cubicBezTo>
                  <a:pt x="16453" y="4379"/>
                  <a:pt x="13819" y="0"/>
                  <a:pt x="10603" y="0"/>
                </a:cubicBezTo>
                <a:close/>
              </a:path>
            </a:pathLst>
          </a:custGeom>
          <a:gradFill>
            <a:gsLst>
              <a:gs pos="0">
                <a:srgbClr val="FFFFFF"/>
              </a:gs>
              <a:gs pos="35021">
                <a:srgbClr val="7FCCFF"/>
              </a:gs>
              <a:gs pos="100000">
                <a:srgbClr val="0099FF"/>
              </a:gs>
            </a:gsLst>
            <a:path>
              <a:fillToRect l="69668" t="8463" r="30331" b="91536"/>
            </a:path>
          </a:gradFill>
          <a:ln w="381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1145" name="Line"/>
          <p:cNvSpPr/>
          <p:nvPr/>
        </p:nvSpPr>
        <p:spPr>
          <a:xfrm flipV="1">
            <a:off x="7729827" y="3053575"/>
            <a:ext cx="8198796" cy="2934183"/>
          </a:xfrm>
          <a:prstGeom prst="line">
            <a:avLst/>
          </a:prstGeom>
          <a:ln w="50800">
            <a:solidFill>
              <a:srgbClr val="000000"/>
            </a:solidFill>
            <a:miter lim="400000"/>
            <a:tailEnd type="triangle"/>
          </a:ln>
          <a:effectLst>
            <a:outerShdw blurRad="63500" dist="25400" dir="3228796" rotWithShape="0">
              <a:srgbClr val="000000"/>
            </a:outerShdw>
          </a:effectLst>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1146" name="Circle"/>
          <p:cNvSpPr/>
          <p:nvPr/>
        </p:nvSpPr>
        <p:spPr>
          <a:xfrm>
            <a:off x="12576216" y="4121780"/>
            <a:ext cx="203201" cy="203201"/>
          </a:xfrm>
          <a:prstGeom prst="ellipse">
            <a:avLst/>
          </a:prstGeom>
          <a:solidFill>
            <a:srgbClr val="FFFFFF"/>
          </a:solidFill>
          <a:ln w="12700">
            <a:miter lim="400000"/>
          </a:ln>
          <a:effectLst>
            <a:outerShdw blurRad="63500" dist="25400" dir="3228796" rotWithShape="0">
              <a:srgbClr val="000000"/>
            </a:outerShdw>
          </a:effectLst>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1147" name="Triangle"/>
          <p:cNvSpPr/>
          <p:nvPr/>
        </p:nvSpPr>
        <p:spPr>
          <a:xfrm rot="20447999">
            <a:off x="7410349" y="4024621"/>
            <a:ext cx="5121408" cy="1091956"/>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D5D5D5">
              <a:alpha val="50000"/>
            </a:srgbClr>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mc:AlternateContent xmlns:mc="http://schemas.openxmlformats.org/markup-compatibility/2006" xmlns:a14="http://schemas.microsoft.com/office/drawing/2010/main">
        <mc:Choice Requires="a14">
          <p:sp>
            <p:nvSpPr>
              <p:cNvPr id="1148" name="Text"/>
              <p:cNvSpPr txBox="1"/>
              <p:nvPr/>
            </p:nvSpPr>
            <p:spPr>
              <a:xfrm>
                <a:off x="13343866" y="3810591"/>
                <a:ext cx="4533743" cy="939595"/>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wrap="none" lIns="71437" tIns="71437" rIns="71437" bIns="71437" anchor="ctr">
                <a:spAutoFit/>
              </a:bodyPr>
              <a:lstStyle>
                <a:lvl1pPr algn="l" defTabSz="821531">
                  <a:defRPr sz="4200" b="0">
                    <a:latin typeface="Avenir Book"/>
                    <a:ea typeface="Avenir Book"/>
                    <a:cs typeface="Avenir Book"/>
                    <a:sym typeface="Avenir Book"/>
                  </a:defRPr>
                </a:lvl1pPr>
              </a:lstStyle>
              <a:p>
                <a:pPr/>
                <a14:m>
                  <m:oMathPara xmlns:m="http://schemas.openxmlformats.org/officeDocument/2006/math">
                    <m:oMathParaPr>
                      <m:jc m:val="left"/>
                    </m:oMathParaPr>
                    <m:oMath xmlns:m="http://schemas.openxmlformats.org/officeDocument/2006/math">
                      <m:r>
                        <a:rPr sz="4450" i="1">
                          <a:solidFill>
                            <a:srgbClr val="000000"/>
                          </a:solidFill>
                          <a:latin typeface="Cambria Math" panose="02040503050406030204" pitchFamily="18" charset="0"/>
                        </a:rPr>
                        <m:t>𝑃</m:t>
                      </m:r>
                      <m:r>
                        <a:rPr sz="4450" i="1">
                          <a:solidFill>
                            <a:srgbClr val="000000"/>
                          </a:solidFill>
                          <a:latin typeface="Cambria Math" panose="02040503050406030204" pitchFamily="18" charset="0"/>
                        </a:rPr>
                        <m:t>[</m:t>
                      </m:r>
                      <m:r>
                        <m:rPr>
                          <m:nor/>
                        </m:rPr>
                        <a:rPr sz="4450" i="1">
                          <a:solidFill>
                            <a:srgbClr val="000000"/>
                          </a:solidFill>
                          <a:latin typeface="Cambria Math" panose="02040503050406030204" pitchFamily="18" charset="0"/>
                        </a:rPr>
                        <m:t>hit</m:t>
                      </m:r>
                      <m:r>
                        <m:rPr>
                          <m:nor/>
                        </m:rPr>
                        <a:rPr sz="4450" i="1">
                          <a:solidFill>
                            <a:srgbClr val="000000"/>
                          </a:solidFill>
                          <a:latin typeface="Cambria Math" panose="02040503050406030204" pitchFamily="18" charset="0"/>
                        </a:rPr>
                        <m:t> </m:t>
                      </m:r>
                      <m:r>
                        <m:rPr>
                          <m:nor/>
                        </m:rPr>
                        <a:rPr sz="4450" i="1">
                          <a:solidFill>
                            <a:srgbClr val="000000"/>
                          </a:solidFill>
                          <a:latin typeface="Cambria Math" panose="02040503050406030204" pitchFamily="18" charset="0"/>
                        </a:rPr>
                        <m:t>at</m:t>
                      </m:r>
                      <m:r>
                        <a:rPr sz="4450" i="1">
                          <a:solidFill>
                            <a:srgbClr val="000000"/>
                          </a:solidFill>
                          <a:latin typeface="Cambria Math" panose="02040503050406030204" pitchFamily="18" charset="0"/>
                        </a:rPr>
                        <m:t>𝑡</m:t>
                      </m:r>
                      <m:r>
                        <a:rPr sz="4450" i="1">
                          <a:solidFill>
                            <a:srgbClr val="000000"/>
                          </a:solidFill>
                          <a:latin typeface="Cambria Math" panose="02040503050406030204" pitchFamily="18" charset="0"/>
                        </a:rPr>
                        <m:t>]=</m:t>
                      </m:r>
                      <m:r>
                        <a:rPr sz="4450" i="1">
                          <a:solidFill>
                            <a:srgbClr val="000000"/>
                          </a:solidFill>
                          <a:latin typeface="Cambria Math" panose="02040503050406030204" pitchFamily="18" charset="0"/>
                        </a:rPr>
                        <m:t>𝜎</m:t>
                      </m:r>
                      <m:r>
                        <a:rPr sz="4450" i="1">
                          <a:solidFill>
                            <a:srgbClr val="000000"/>
                          </a:solidFill>
                          <a:latin typeface="Cambria Math" panose="02040503050406030204" pitchFamily="18" charset="0"/>
                        </a:rPr>
                        <m:t>(</m:t>
                      </m:r>
                      <m:r>
                        <a:rPr sz="4450" i="1">
                          <a:solidFill>
                            <a:srgbClr val="000000"/>
                          </a:solidFill>
                          <a:latin typeface="Cambria Math" panose="02040503050406030204" pitchFamily="18" charset="0"/>
                        </a:rPr>
                        <m:t>𝑡</m:t>
                      </m:r>
                      <m:r>
                        <a:rPr sz="4450" i="1">
                          <a:solidFill>
                            <a:srgbClr val="000000"/>
                          </a:solidFill>
                          <a:latin typeface="Cambria Math" panose="02040503050406030204" pitchFamily="18" charset="0"/>
                        </a:rPr>
                        <m:t>)</m:t>
                      </m:r>
                      <m:r>
                        <a:rPr sz="4450" i="1">
                          <a:solidFill>
                            <a:srgbClr val="000000"/>
                          </a:solidFill>
                          <a:latin typeface="Cambria Math" panose="02040503050406030204" pitchFamily="18" charset="0"/>
                        </a:rPr>
                        <m:t>𝑑𝑡</m:t>
                      </m:r>
                    </m:oMath>
                  </m:oMathPara>
                </a14:m>
                <a:endParaRPr/>
              </a:p>
            </p:txBody>
          </p:sp>
        </mc:Choice>
        <mc:Fallback xmlns="">
          <p:sp>
            <p:nvSpPr>
              <p:cNvPr id="1148" name="Text"/>
              <p:cNvSpPr txBox="1">
                <a:spLocks noRot="1" noChangeAspect="1" noMove="1" noResize="1" noEditPoints="1" noAdjustHandles="1" noChangeArrowheads="1" noChangeShapeType="1" noTextEdit="1"/>
              </p:cNvSpPr>
              <p:nvPr/>
            </p:nvSpPr>
            <p:spPr>
              <a:xfrm>
                <a:off x="13343866" y="3810591"/>
                <a:ext cx="4533743" cy="939595"/>
              </a:xfrm>
              <a:prstGeom prst="rect">
                <a:avLst/>
              </a:prstGeom>
              <a:blipFill>
                <a:blip r:embed="rId4"/>
                <a:stretch>
                  <a:fillRect r="-2688"/>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49" name="Text"/>
              <p:cNvSpPr txBox="1"/>
              <p:nvPr/>
            </p:nvSpPr>
            <p:spPr>
              <a:xfrm>
                <a:off x="4282252" y="3247179"/>
                <a:ext cx="6108325" cy="939595"/>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wrap="none" lIns="71437" tIns="71437" rIns="71437" bIns="71437" anchor="ctr">
                <a:spAutoFit/>
              </a:bodyPr>
              <a:lstStyle>
                <a:lvl1pPr algn="l" defTabSz="821531">
                  <a:defRPr sz="4200" b="0">
                    <a:latin typeface="Avenir Book"/>
                    <a:ea typeface="Avenir Book"/>
                    <a:cs typeface="Avenir Book"/>
                    <a:sym typeface="Avenir Book"/>
                  </a:defRPr>
                </a:lvl1pPr>
              </a:lstStyle>
              <a:p>
                <a:pPr/>
                <a14:m>
                  <m:oMathPara xmlns:m="http://schemas.openxmlformats.org/officeDocument/2006/math">
                    <m:oMathParaPr>
                      <m:jc m:val="left"/>
                    </m:oMathParaPr>
                    <m:oMath xmlns:m="http://schemas.openxmlformats.org/officeDocument/2006/math">
                      <m:r>
                        <a:rPr sz="4350" i="1">
                          <a:solidFill>
                            <a:srgbClr val="000000"/>
                          </a:solidFill>
                          <a:latin typeface="Cambria Math" panose="02040503050406030204" pitchFamily="18" charset="0"/>
                        </a:rPr>
                        <m:t>𝑃</m:t>
                      </m:r>
                      <m:r>
                        <a:rPr sz="4350" i="1">
                          <a:solidFill>
                            <a:srgbClr val="000000"/>
                          </a:solidFill>
                          <a:latin typeface="Cambria Math" panose="02040503050406030204" pitchFamily="18" charset="0"/>
                        </a:rPr>
                        <m:t>[</m:t>
                      </m:r>
                      <m:r>
                        <m:rPr>
                          <m:nor/>
                        </m:rPr>
                        <a:rPr sz="4350" i="1">
                          <a:solidFill>
                            <a:srgbClr val="000000"/>
                          </a:solidFill>
                          <a:latin typeface="Cambria Math" panose="02040503050406030204" pitchFamily="18" charset="0"/>
                        </a:rPr>
                        <m:t>no</m:t>
                      </m:r>
                      <m:r>
                        <m:rPr>
                          <m:nor/>
                        </m:rPr>
                        <a:rPr sz="4350" i="1">
                          <a:solidFill>
                            <a:srgbClr val="000000"/>
                          </a:solidFill>
                          <a:latin typeface="Cambria Math" panose="02040503050406030204" pitchFamily="18" charset="0"/>
                        </a:rPr>
                        <m:t> </m:t>
                      </m:r>
                      <m:r>
                        <m:rPr>
                          <m:nor/>
                        </m:rPr>
                        <a:rPr sz="4350" i="1">
                          <a:solidFill>
                            <a:srgbClr val="000000"/>
                          </a:solidFill>
                          <a:latin typeface="Cambria Math" panose="02040503050406030204" pitchFamily="18" charset="0"/>
                        </a:rPr>
                        <m:t>hits</m:t>
                      </m:r>
                      <m:r>
                        <m:rPr>
                          <m:nor/>
                        </m:rPr>
                        <a:rPr sz="4350" i="1">
                          <a:solidFill>
                            <a:srgbClr val="000000"/>
                          </a:solidFill>
                          <a:latin typeface="Cambria Math" panose="02040503050406030204" pitchFamily="18" charset="0"/>
                        </a:rPr>
                        <m:t> </m:t>
                      </m:r>
                      <m:r>
                        <m:rPr>
                          <m:nor/>
                        </m:rPr>
                        <a:rPr sz="4350" i="1">
                          <a:solidFill>
                            <a:srgbClr val="000000"/>
                          </a:solidFill>
                          <a:latin typeface="Cambria Math" panose="02040503050406030204" pitchFamily="18" charset="0"/>
                        </a:rPr>
                        <m:t>before</m:t>
                      </m:r>
                      <m:r>
                        <a:rPr sz="4350" i="1">
                          <a:solidFill>
                            <a:srgbClr val="000000"/>
                          </a:solidFill>
                          <a:latin typeface="Cambria Math" panose="02040503050406030204" pitchFamily="18" charset="0"/>
                        </a:rPr>
                        <m:t>𝑡</m:t>
                      </m:r>
                      <m:r>
                        <a:rPr sz="4350" i="1">
                          <a:solidFill>
                            <a:srgbClr val="000000"/>
                          </a:solidFill>
                          <a:latin typeface="Cambria Math" panose="02040503050406030204" pitchFamily="18" charset="0"/>
                        </a:rPr>
                        <m:t>]=</m:t>
                      </m:r>
                      <m:r>
                        <a:rPr sz="4350" i="1">
                          <a:solidFill>
                            <a:srgbClr val="000000"/>
                          </a:solidFill>
                          <a:latin typeface="Cambria Math" panose="02040503050406030204" pitchFamily="18" charset="0"/>
                        </a:rPr>
                        <m:t>𝑇</m:t>
                      </m:r>
                      <m:r>
                        <a:rPr sz="4350" i="1">
                          <a:solidFill>
                            <a:srgbClr val="000000"/>
                          </a:solidFill>
                          <a:latin typeface="Cambria Math" panose="02040503050406030204" pitchFamily="18" charset="0"/>
                        </a:rPr>
                        <m:t>(</m:t>
                      </m:r>
                      <m:r>
                        <a:rPr sz="4350" i="1">
                          <a:solidFill>
                            <a:srgbClr val="000000"/>
                          </a:solidFill>
                          <a:latin typeface="Cambria Math" panose="02040503050406030204" pitchFamily="18" charset="0"/>
                        </a:rPr>
                        <m:t>𝑡</m:t>
                      </m:r>
                      <m:r>
                        <a:rPr sz="4350" i="1">
                          <a:solidFill>
                            <a:srgbClr val="000000"/>
                          </a:solidFill>
                          <a:latin typeface="Cambria Math" panose="02040503050406030204" pitchFamily="18" charset="0"/>
                        </a:rPr>
                        <m:t>)</m:t>
                      </m:r>
                    </m:oMath>
                  </m:oMathPara>
                </a14:m>
                <a:endParaRPr/>
              </a:p>
            </p:txBody>
          </p:sp>
        </mc:Choice>
        <mc:Fallback xmlns="">
          <p:sp>
            <p:nvSpPr>
              <p:cNvPr id="1149" name="Text"/>
              <p:cNvSpPr txBox="1">
                <a:spLocks noRot="1" noChangeAspect="1" noMove="1" noResize="1" noEditPoints="1" noAdjustHandles="1" noChangeArrowheads="1" noChangeShapeType="1" noTextEdit="1"/>
              </p:cNvSpPr>
              <p:nvPr/>
            </p:nvSpPr>
            <p:spPr>
              <a:xfrm>
                <a:off x="4282252" y="3247179"/>
                <a:ext cx="6108325" cy="939595"/>
              </a:xfrm>
              <a:prstGeom prst="rect">
                <a:avLst/>
              </a:prstGeom>
              <a:blipFill>
                <a:blip r:embed="rId5"/>
                <a:stretch>
                  <a:fillRect/>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50" name="Text"/>
              <p:cNvSpPr txBox="1"/>
              <p:nvPr/>
            </p:nvSpPr>
            <p:spPr>
              <a:xfrm>
                <a:off x="12667139" y="4048551"/>
                <a:ext cx="317719" cy="939595"/>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wrap="none" lIns="71437" tIns="71437" rIns="71437" bIns="71437" anchor="ctr">
                <a:spAutoFit/>
              </a:bodyPr>
              <a:lstStyle>
                <a:lvl1pPr algn="l" defTabSz="821531">
                  <a:defRPr sz="4200" b="0">
                    <a:latin typeface="Avenir Book"/>
                    <a:ea typeface="Avenir Book"/>
                    <a:cs typeface="Avenir Book"/>
                    <a:sym typeface="Avenir Book"/>
                  </a:defRPr>
                </a:lvl1pPr>
              </a:lstStyle>
              <a:p>
                <a:pPr/>
                <a14:m>
                  <m:oMathPara xmlns:m="http://schemas.openxmlformats.org/officeDocument/2006/math">
                    <m:oMathParaPr>
                      <m:jc m:val="left"/>
                    </m:oMathParaPr>
                    <m:oMath xmlns:m="http://schemas.openxmlformats.org/officeDocument/2006/math">
                      <m:r>
                        <a:rPr sz="4900" i="1">
                          <a:solidFill>
                            <a:srgbClr val="000000"/>
                          </a:solidFill>
                          <a:latin typeface="Cambria Math" panose="02040503050406030204" pitchFamily="18" charset="0"/>
                        </a:rPr>
                        <m:t>𝑡</m:t>
                      </m:r>
                    </m:oMath>
                  </m:oMathPara>
                </a14:m>
                <a:endParaRPr/>
              </a:p>
            </p:txBody>
          </p:sp>
        </mc:Choice>
        <mc:Fallback xmlns="">
          <p:sp>
            <p:nvSpPr>
              <p:cNvPr id="1150" name="Text"/>
              <p:cNvSpPr txBox="1">
                <a:spLocks noRot="1" noChangeAspect="1" noMove="1" noResize="1" noEditPoints="1" noAdjustHandles="1" noChangeArrowheads="1" noChangeShapeType="1" noTextEdit="1"/>
              </p:cNvSpPr>
              <p:nvPr/>
            </p:nvSpPr>
            <p:spPr>
              <a:xfrm>
                <a:off x="12667139" y="4048551"/>
                <a:ext cx="317719" cy="939595"/>
              </a:xfrm>
              <a:prstGeom prst="rect">
                <a:avLst/>
              </a:prstGeom>
              <a:blipFill>
                <a:blip r:embed="rId6"/>
                <a:stretch>
                  <a:fillRect/>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a:noFill/>
                  </a:rPr>
                  <a:t> </a:t>
                </a:r>
              </a:p>
            </p:txBody>
          </p:sp>
        </mc:Fallback>
      </mc:AlternateContent>
    </p:spTree>
  </p:cSld>
  <p:clrMapOvr>
    <a:masterClrMapping/>
  </p:clrMapOvr>
  <p:transition spd="med"/>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4" name="PDF for ray termination"/>
          <p:cNvSpPr txBox="1">
            <a:spLocks noGrp="1"/>
          </p:cNvSpPr>
          <p:nvPr>
            <p:ph type="title"/>
          </p:nvPr>
        </p:nvSpPr>
        <p:spPr>
          <a:prstGeom prst="rect">
            <a:avLst/>
          </a:prstGeom>
        </p:spPr>
        <p:txBody>
          <a:bodyPr/>
          <a:lstStyle/>
          <a:p>
            <a:r>
              <a:t>PDF for ray termination</a:t>
            </a:r>
          </a:p>
        </p:txBody>
      </p:sp>
      <mc:AlternateContent xmlns:mc="http://schemas.openxmlformats.org/markup-compatibility/2006" xmlns:a14="http://schemas.microsoft.com/office/drawing/2010/main">
        <mc:Choice Requires="a14">
          <p:sp>
            <p:nvSpPr>
              <p:cNvPr id="1156" name="Finally, we can write the probability that a ray terminates at   as a function of only sigma"/>
              <p:cNvSpPr txBox="1"/>
              <p:nvPr/>
            </p:nvSpPr>
            <p:spPr>
              <a:xfrm>
                <a:off x="1541134" y="7249572"/>
                <a:ext cx="21301732" cy="1735026"/>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lIns="71437" tIns="71437" rIns="71437" bIns="71437">
                <a:spAutoFit/>
              </a:bodyPr>
              <a:lstStyle/>
              <a:p>
                <a:pPr defTabSz="821531">
                  <a:defRPr sz="4200" b="0">
                    <a:latin typeface="Avenir Book"/>
                    <a:ea typeface="Avenir Book"/>
                    <a:cs typeface="Avenir Book"/>
                    <a:sym typeface="Avenir Book"/>
                  </a:defRPr>
                </a:pPr>
                <a:r>
                  <a:rPr lang="en-US" dirty="0"/>
                  <a:t>Finally, we can write the probability that a ray terminates at </a:t>
                </a:r>
                <a14:m>
                  <m:oMath xmlns:m="http://schemas.openxmlformats.org/officeDocument/2006/math">
                    <m:r>
                      <a:rPr lang="en-US" sz="4900" i="1">
                        <a:solidFill>
                          <a:srgbClr val="000000"/>
                        </a:solidFill>
                        <a:latin typeface="Cambria Math" panose="02040503050406030204" pitchFamily="18" charset="0"/>
                      </a:rPr>
                      <m:t>𝑡</m:t>
                    </m:r>
                  </m:oMath>
                </a14:m>
                <a:r>
                  <a:rPr lang="en-US" dirty="0"/>
                  <a:t> as a function of only sigma</a:t>
                </a:r>
              </a:p>
              <a:p>
                <a:pPr defTabSz="821531">
                  <a:defRPr sz="1200" b="0">
                    <a:latin typeface="Avenir Book"/>
                    <a:ea typeface="Avenir Book"/>
                    <a:cs typeface="Avenir Book"/>
                    <a:sym typeface="Avenir Book"/>
                  </a:defRPr>
                </a:pPr>
                <a:endParaRPr lang="en-US" dirty="0"/>
              </a:p>
              <a:p>
                <a:pPr defTabSz="821531">
                  <a:defRPr sz="4200" b="0">
                    <a:latin typeface="Avenir Book"/>
                    <a:ea typeface="Avenir Book"/>
                    <a:cs typeface="Avenir Book"/>
                    <a:sym typeface="Avenir Book"/>
                  </a:defRPr>
                </a:pPr>
                <a14:m>
                  <m:oMathPara xmlns:m="http://schemas.openxmlformats.org/officeDocument/2006/math">
                    <m:oMathParaPr>
                      <m:jc m:val="center"/>
                    </m:oMathParaPr>
                    <m:oMath xmlns:m="http://schemas.openxmlformats.org/officeDocument/2006/math">
                      <m:r>
                        <a:rPr lang="en-US" sz="4350" i="1">
                          <a:solidFill>
                            <a:srgbClr val="000000"/>
                          </a:solidFill>
                          <a:latin typeface="Cambria Math" panose="02040503050406030204" pitchFamily="18" charset="0"/>
                        </a:rPr>
                        <m:t>𝑃</m:t>
                      </m:r>
                      <m:r>
                        <a:rPr lang="en-US" sz="4350" i="1">
                          <a:solidFill>
                            <a:srgbClr val="000000"/>
                          </a:solidFill>
                          <a:latin typeface="Cambria Math" panose="02040503050406030204" pitchFamily="18" charset="0"/>
                        </a:rPr>
                        <m:t>[</m:t>
                      </m:r>
                      <m:r>
                        <m:rPr>
                          <m:nor/>
                        </m:rPr>
                        <a:rPr lang="en-US" sz="4350" i="1">
                          <a:solidFill>
                            <a:srgbClr val="000000"/>
                          </a:solidFill>
                          <a:latin typeface="Cambria Math" panose="02040503050406030204" pitchFamily="18" charset="0"/>
                        </a:rPr>
                        <m:t>first</m:t>
                      </m:r>
                      <m:r>
                        <m:rPr>
                          <m:nor/>
                        </m:rPr>
                        <a:rPr lang="en-US" sz="4350" i="1">
                          <a:solidFill>
                            <a:srgbClr val="000000"/>
                          </a:solidFill>
                          <a:latin typeface="Cambria Math" panose="02040503050406030204" pitchFamily="18" charset="0"/>
                        </a:rPr>
                        <m:t> </m:t>
                      </m:r>
                      <m:r>
                        <m:rPr>
                          <m:nor/>
                        </m:rPr>
                        <a:rPr lang="en-US" sz="4350" i="1">
                          <a:solidFill>
                            <a:srgbClr val="000000"/>
                          </a:solidFill>
                          <a:latin typeface="Cambria Math" panose="02040503050406030204" pitchFamily="18" charset="0"/>
                        </a:rPr>
                        <m:t>hit</m:t>
                      </m:r>
                      <m:r>
                        <m:rPr>
                          <m:nor/>
                        </m:rPr>
                        <a:rPr lang="en-US" sz="4350" i="1">
                          <a:solidFill>
                            <a:srgbClr val="000000"/>
                          </a:solidFill>
                          <a:latin typeface="Cambria Math" panose="02040503050406030204" pitchFamily="18" charset="0"/>
                        </a:rPr>
                        <m:t> </m:t>
                      </m:r>
                      <m:r>
                        <m:rPr>
                          <m:nor/>
                        </m:rPr>
                        <a:rPr lang="en-US" sz="4350" i="1">
                          <a:solidFill>
                            <a:srgbClr val="000000"/>
                          </a:solidFill>
                          <a:latin typeface="Cambria Math" panose="02040503050406030204" pitchFamily="18" charset="0"/>
                        </a:rPr>
                        <m:t>at</m:t>
                      </m:r>
                      <m:r>
                        <m:rPr>
                          <m:nor/>
                        </m:rPr>
                        <a:rPr lang="en-US" sz="4350" b="0" i="1" smtClean="0">
                          <a:solidFill>
                            <a:srgbClr val="000000"/>
                          </a:solidFill>
                          <a:latin typeface="Cambria Math" panose="02040503050406030204" pitchFamily="18" charset="0"/>
                        </a:rPr>
                        <m:t> </m:t>
                      </m:r>
                      <m:r>
                        <a:rPr lang="en-US" sz="4350" i="1">
                          <a:solidFill>
                            <a:srgbClr val="000000"/>
                          </a:solidFill>
                          <a:latin typeface="Cambria Math" panose="02040503050406030204" pitchFamily="18" charset="0"/>
                        </a:rPr>
                        <m:t>𝑡</m:t>
                      </m:r>
                      <m:r>
                        <a:rPr lang="en-US" sz="4350" i="1">
                          <a:solidFill>
                            <a:srgbClr val="000000"/>
                          </a:solidFill>
                          <a:latin typeface="Cambria Math" panose="02040503050406030204" pitchFamily="18" charset="0"/>
                        </a:rPr>
                        <m:t>]=</m:t>
                      </m:r>
                      <m:r>
                        <a:rPr lang="en-US" sz="4350" i="1">
                          <a:solidFill>
                            <a:srgbClr val="000000"/>
                          </a:solidFill>
                          <a:latin typeface="Cambria Math" panose="02040503050406030204" pitchFamily="18" charset="0"/>
                        </a:rPr>
                        <m:t>𝑃</m:t>
                      </m:r>
                      <m:r>
                        <a:rPr lang="en-US" sz="4350" i="1">
                          <a:solidFill>
                            <a:srgbClr val="000000"/>
                          </a:solidFill>
                          <a:latin typeface="Cambria Math" panose="02040503050406030204" pitchFamily="18" charset="0"/>
                        </a:rPr>
                        <m:t>[</m:t>
                      </m:r>
                      <m:r>
                        <m:rPr>
                          <m:nor/>
                        </m:rPr>
                        <a:rPr lang="en-US" sz="4350" i="1">
                          <a:solidFill>
                            <a:srgbClr val="000000"/>
                          </a:solidFill>
                          <a:latin typeface="Cambria Math" panose="02040503050406030204" pitchFamily="18" charset="0"/>
                        </a:rPr>
                        <m:t>no</m:t>
                      </m:r>
                      <m:r>
                        <m:rPr>
                          <m:nor/>
                        </m:rPr>
                        <a:rPr lang="en-US" sz="4350" i="1">
                          <a:solidFill>
                            <a:srgbClr val="000000"/>
                          </a:solidFill>
                          <a:latin typeface="Cambria Math" panose="02040503050406030204" pitchFamily="18" charset="0"/>
                        </a:rPr>
                        <m:t> </m:t>
                      </m:r>
                      <m:r>
                        <m:rPr>
                          <m:nor/>
                        </m:rPr>
                        <a:rPr lang="en-US" sz="4350" i="1">
                          <a:solidFill>
                            <a:srgbClr val="000000"/>
                          </a:solidFill>
                          <a:latin typeface="Cambria Math" panose="02040503050406030204" pitchFamily="18" charset="0"/>
                        </a:rPr>
                        <m:t>hit</m:t>
                      </m:r>
                      <m:r>
                        <m:rPr>
                          <m:nor/>
                        </m:rPr>
                        <a:rPr lang="en-US" sz="4350" i="1">
                          <a:solidFill>
                            <a:srgbClr val="000000"/>
                          </a:solidFill>
                          <a:latin typeface="Cambria Math" panose="02040503050406030204" pitchFamily="18" charset="0"/>
                        </a:rPr>
                        <m:t> </m:t>
                      </m:r>
                      <m:r>
                        <m:rPr>
                          <m:nor/>
                        </m:rPr>
                        <a:rPr lang="en-US" sz="4350" i="1">
                          <a:solidFill>
                            <a:srgbClr val="000000"/>
                          </a:solidFill>
                          <a:latin typeface="Cambria Math" panose="02040503050406030204" pitchFamily="18" charset="0"/>
                        </a:rPr>
                        <m:t>before</m:t>
                      </m:r>
                      <m:r>
                        <a:rPr lang="en-US" sz="4350" b="0" i="1" smtClean="0">
                          <a:solidFill>
                            <a:srgbClr val="000000"/>
                          </a:solidFill>
                          <a:latin typeface="Cambria Math" panose="02040503050406030204" pitchFamily="18" charset="0"/>
                        </a:rPr>
                        <m:t> </m:t>
                      </m:r>
                      <m:r>
                        <a:rPr lang="en-US" sz="4350" i="1">
                          <a:solidFill>
                            <a:srgbClr val="000000"/>
                          </a:solidFill>
                          <a:latin typeface="Cambria Math" panose="02040503050406030204" pitchFamily="18" charset="0"/>
                        </a:rPr>
                        <m:t>𝑡</m:t>
                      </m:r>
                      <m:r>
                        <a:rPr lang="en-US" sz="4350" i="1">
                          <a:solidFill>
                            <a:srgbClr val="000000"/>
                          </a:solidFill>
                          <a:latin typeface="Cambria Math" panose="02040503050406030204" pitchFamily="18" charset="0"/>
                        </a:rPr>
                        <m:t>]×</m:t>
                      </m:r>
                      <m:r>
                        <a:rPr lang="en-US" sz="4350" i="1">
                          <a:solidFill>
                            <a:srgbClr val="000000"/>
                          </a:solidFill>
                          <a:latin typeface="Cambria Math" panose="02040503050406030204" pitchFamily="18" charset="0"/>
                        </a:rPr>
                        <m:t>𝑃</m:t>
                      </m:r>
                      <m:r>
                        <a:rPr lang="en-US" sz="4350" i="1">
                          <a:solidFill>
                            <a:srgbClr val="000000"/>
                          </a:solidFill>
                          <a:latin typeface="Cambria Math" panose="02040503050406030204" pitchFamily="18" charset="0"/>
                        </a:rPr>
                        <m:t>[</m:t>
                      </m:r>
                      <m:r>
                        <m:rPr>
                          <m:nor/>
                        </m:rPr>
                        <a:rPr lang="en-US" sz="4350" i="1">
                          <a:solidFill>
                            <a:srgbClr val="000000"/>
                          </a:solidFill>
                          <a:latin typeface="Cambria Math" panose="02040503050406030204" pitchFamily="18" charset="0"/>
                        </a:rPr>
                        <m:t>hit</m:t>
                      </m:r>
                      <m:r>
                        <m:rPr>
                          <m:nor/>
                        </m:rPr>
                        <a:rPr lang="en-US" sz="4350" i="1">
                          <a:solidFill>
                            <a:srgbClr val="000000"/>
                          </a:solidFill>
                          <a:latin typeface="Cambria Math" panose="02040503050406030204" pitchFamily="18" charset="0"/>
                        </a:rPr>
                        <m:t> </m:t>
                      </m:r>
                      <m:r>
                        <m:rPr>
                          <m:nor/>
                        </m:rPr>
                        <a:rPr lang="en-US" sz="4350" i="1">
                          <a:solidFill>
                            <a:srgbClr val="000000"/>
                          </a:solidFill>
                          <a:latin typeface="Cambria Math" panose="02040503050406030204" pitchFamily="18" charset="0"/>
                        </a:rPr>
                        <m:t>at</m:t>
                      </m:r>
                      <m:r>
                        <a:rPr lang="en-US" sz="4350" b="0" i="1" smtClean="0">
                          <a:solidFill>
                            <a:srgbClr val="000000"/>
                          </a:solidFill>
                          <a:latin typeface="Cambria Math" panose="02040503050406030204" pitchFamily="18" charset="0"/>
                        </a:rPr>
                        <m:t> </m:t>
                      </m:r>
                      <m:r>
                        <a:rPr lang="en-US" sz="4350" i="1">
                          <a:solidFill>
                            <a:srgbClr val="000000"/>
                          </a:solidFill>
                          <a:latin typeface="Cambria Math" panose="02040503050406030204" pitchFamily="18" charset="0"/>
                        </a:rPr>
                        <m:t>𝑡</m:t>
                      </m:r>
                      <m:r>
                        <a:rPr lang="en-US" sz="4350" i="1">
                          <a:solidFill>
                            <a:srgbClr val="000000"/>
                          </a:solidFill>
                          <a:latin typeface="Cambria Math" panose="02040503050406030204" pitchFamily="18" charset="0"/>
                        </a:rPr>
                        <m:t>]</m:t>
                      </m:r>
                    </m:oMath>
                  </m:oMathPara>
                </a14:m>
                <a:endParaRPr dirty="0"/>
              </a:p>
            </p:txBody>
          </p:sp>
        </mc:Choice>
        <mc:Fallback xmlns="">
          <p:sp>
            <p:nvSpPr>
              <p:cNvPr id="1156" name="Finally, we can write the probability that a ray terminates at   as a function of only sigma"/>
              <p:cNvSpPr txBox="1">
                <a:spLocks noRot="1" noChangeAspect="1" noMove="1" noResize="1" noEditPoints="1" noAdjustHandles="1" noChangeArrowheads="1" noChangeShapeType="1" noTextEdit="1"/>
              </p:cNvSpPr>
              <p:nvPr/>
            </p:nvSpPr>
            <p:spPr>
              <a:xfrm>
                <a:off x="1541134" y="7249572"/>
                <a:ext cx="21301732" cy="1735026"/>
              </a:xfrm>
              <a:prstGeom prst="rect">
                <a:avLst/>
              </a:prstGeom>
              <a:blipFill>
                <a:blip r:embed="rId3"/>
                <a:stretch>
                  <a:fillRect t="-702"/>
                </a:stretch>
              </a:blipFill>
              <a:ln w="12700">
                <a:miter lim="400000"/>
              </a:ln>
              <a:extLst>
                <a:ext uri="{C572A759-6A51-4108-AA02-DFA0A04FC94B}">
                  <ma14:wrappingTextBoxFlag xmlns="" xmlns:m="http://schemas.openxmlformats.org/officeDocument/2006/math" xmlns:ma14="http://schemas.microsoft.com/office/mac/drawingml/2011/main" xmlns:a14="http://schemas.microsoft.com/office/drawing/2010/main" val="1"/>
                </a:ext>
              </a:extLst>
            </p:spPr>
            <p:txBody>
              <a:bodyPr/>
              <a:lstStyle/>
              <a:p>
                <a:r>
                  <a:rPr lang="en-US">
                    <a:noFill/>
                  </a:rPr>
                  <a:t> </a:t>
                </a:r>
              </a:p>
            </p:txBody>
          </p:sp>
        </mc:Fallback>
      </mc:AlternateContent>
      <p:sp>
        <p:nvSpPr>
          <p:cNvPr id="1157" name="Cloud"/>
          <p:cNvSpPr/>
          <p:nvPr/>
        </p:nvSpPr>
        <p:spPr>
          <a:xfrm>
            <a:off x="9888118" y="3654869"/>
            <a:ext cx="4564026" cy="2750540"/>
          </a:xfrm>
          <a:custGeom>
            <a:avLst/>
            <a:gdLst/>
            <a:ahLst/>
            <a:cxnLst>
              <a:cxn ang="0">
                <a:pos x="wd2" y="hd2"/>
              </a:cxn>
              <a:cxn ang="5400000">
                <a:pos x="wd2" y="hd2"/>
              </a:cxn>
              <a:cxn ang="10800000">
                <a:pos x="wd2" y="hd2"/>
              </a:cxn>
              <a:cxn ang="16200000">
                <a:pos x="wd2" y="hd2"/>
              </a:cxn>
            </a:cxnLst>
            <a:rect l="0" t="0" r="r" b="b"/>
            <a:pathLst>
              <a:path w="21600" h="21600" extrusionOk="0">
                <a:moveTo>
                  <a:pt x="10603" y="0"/>
                </a:moveTo>
                <a:cubicBezTo>
                  <a:pt x="7967" y="0"/>
                  <a:pt x="5720" y="2939"/>
                  <a:pt x="4858" y="7062"/>
                </a:cubicBezTo>
                <a:cubicBezTo>
                  <a:pt x="4628" y="6992"/>
                  <a:pt x="4391" y="6953"/>
                  <a:pt x="4150" y="6953"/>
                </a:cubicBezTo>
                <a:cubicBezTo>
                  <a:pt x="1857" y="6953"/>
                  <a:pt x="0" y="10233"/>
                  <a:pt x="0" y="14278"/>
                </a:cubicBezTo>
                <a:cubicBezTo>
                  <a:pt x="0" y="18323"/>
                  <a:pt x="1857" y="21600"/>
                  <a:pt x="4150" y="21600"/>
                </a:cubicBezTo>
                <a:cubicBezTo>
                  <a:pt x="4193" y="21600"/>
                  <a:pt x="4237" y="21597"/>
                  <a:pt x="4279" y="21594"/>
                </a:cubicBezTo>
                <a:lnTo>
                  <a:pt x="10532" y="21597"/>
                </a:lnTo>
                <a:cubicBezTo>
                  <a:pt x="10555" y="21598"/>
                  <a:pt x="10579" y="21600"/>
                  <a:pt x="10603" y="21600"/>
                </a:cubicBezTo>
                <a:cubicBezTo>
                  <a:pt x="10626" y="21600"/>
                  <a:pt x="10648" y="21598"/>
                  <a:pt x="10672" y="21597"/>
                </a:cubicBezTo>
                <a:lnTo>
                  <a:pt x="18141" y="21600"/>
                </a:lnTo>
                <a:cubicBezTo>
                  <a:pt x="20051" y="21600"/>
                  <a:pt x="21600" y="18868"/>
                  <a:pt x="21600" y="15496"/>
                </a:cubicBezTo>
                <a:cubicBezTo>
                  <a:pt x="21600" y="12124"/>
                  <a:pt x="20051" y="9389"/>
                  <a:pt x="18141" y="9389"/>
                </a:cubicBezTo>
                <a:cubicBezTo>
                  <a:pt x="17627" y="9389"/>
                  <a:pt x="17139" y="9589"/>
                  <a:pt x="16701" y="9943"/>
                </a:cubicBezTo>
                <a:cubicBezTo>
                  <a:pt x="16453" y="4379"/>
                  <a:pt x="13819" y="0"/>
                  <a:pt x="10603" y="0"/>
                </a:cubicBezTo>
                <a:close/>
              </a:path>
            </a:pathLst>
          </a:custGeom>
          <a:gradFill>
            <a:gsLst>
              <a:gs pos="0">
                <a:srgbClr val="FFFFFF"/>
              </a:gs>
              <a:gs pos="35021">
                <a:srgbClr val="7FCCFF"/>
              </a:gs>
              <a:gs pos="100000">
                <a:srgbClr val="0099FF"/>
              </a:gs>
            </a:gsLst>
            <a:path>
              <a:fillToRect l="69668" t="8463" r="30331" b="91536"/>
            </a:path>
          </a:gradFill>
          <a:ln w="381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1158" name="Line"/>
          <p:cNvSpPr/>
          <p:nvPr/>
        </p:nvSpPr>
        <p:spPr>
          <a:xfrm flipV="1">
            <a:off x="7729827" y="3053575"/>
            <a:ext cx="8198796" cy="2934183"/>
          </a:xfrm>
          <a:prstGeom prst="line">
            <a:avLst/>
          </a:prstGeom>
          <a:ln w="50800">
            <a:solidFill>
              <a:srgbClr val="000000"/>
            </a:solidFill>
            <a:miter lim="400000"/>
            <a:tailEnd type="triangle"/>
          </a:ln>
          <a:effectLst>
            <a:outerShdw blurRad="63500" dist="25400" dir="3228796" rotWithShape="0">
              <a:srgbClr val="000000"/>
            </a:outerShdw>
          </a:effectLst>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1159" name="Circle"/>
          <p:cNvSpPr/>
          <p:nvPr/>
        </p:nvSpPr>
        <p:spPr>
          <a:xfrm>
            <a:off x="12576216" y="4121780"/>
            <a:ext cx="203201" cy="203201"/>
          </a:xfrm>
          <a:prstGeom prst="ellipse">
            <a:avLst/>
          </a:prstGeom>
          <a:solidFill>
            <a:srgbClr val="FFFFFF"/>
          </a:solidFill>
          <a:ln w="12700">
            <a:miter lim="400000"/>
          </a:ln>
          <a:effectLst>
            <a:outerShdw blurRad="63500" dist="25400" dir="3228796" rotWithShape="0">
              <a:srgbClr val="000000"/>
            </a:outerShdw>
          </a:effectLst>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1160" name="Triangle"/>
          <p:cNvSpPr/>
          <p:nvPr/>
        </p:nvSpPr>
        <p:spPr>
          <a:xfrm rot="20447999">
            <a:off x="7410349" y="4024621"/>
            <a:ext cx="5121408" cy="1091956"/>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D5D5D5">
              <a:alpha val="50000"/>
            </a:srgbClr>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mc:AlternateContent xmlns:mc="http://schemas.openxmlformats.org/markup-compatibility/2006" xmlns:a14="http://schemas.microsoft.com/office/drawing/2010/main">
        <mc:Choice Requires="a14">
          <p:sp>
            <p:nvSpPr>
              <p:cNvPr id="1161" name="Text"/>
              <p:cNvSpPr txBox="1"/>
              <p:nvPr/>
            </p:nvSpPr>
            <p:spPr>
              <a:xfrm>
                <a:off x="13343866" y="3865852"/>
                <a:ext cx="5067348" cy="829072"/>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wrap="none" lIns="71437" tIns="71437" rIns="71437" bIns="71437" anchor="ctr">
                <a:spAutoFit/>
              </a:bodyPr>
              <a:lstStyle>
                <a:lvl1pPr algn="l" defTabSz="821531">
                  <a:defRPr sz="4200" b="0">
                    <a:latin typeface="Avenir Book"/>
                    <a:ea typeface="Avenir Book"/>
                    <a:cs typeface="Avenir Book"/>
                    <a:sym typeface="Avenir Book"/>
                  </a:defRPr>
                </a:lvl1pPr>
              </a:lstStyle>
              <a:p>
                <a:pPr/>
                <a14:m>
                  <m:oMathPara xmlns:m="http://schemas.openxmlformats.org/officeDocument/2006/math">
                    <m:oMathParaPr>
                      <m:jc m:val="left"/>
                    </m:oMathParaPr>
                    <m:oMath xmlns:m="http://schemas.openxmlformats.org/officeDocument/2006/math">
                      <m:r>
                        <a:rPr sz="4450" i="1">
                          <a:solidFill>
                            <a:srgbClr val="000000"/>
                          </a:solidFill>
                          <a:latin typeface="Cambria Math" panose="02040503050406030204" pitchFamily="18" charset="0"/>
                        </a:rPr>
                        <m:t>𝑃</m:t>
                      </m:r>
                      <m:r>
                        <a:rPr sz="4450" i="1">
                          <a:solidFill>
                            <a:srgbClr val="000000"/>
                          </a:solidFill>
                          <a:latin typeface="Cambria Math" panose="02040503050406030204" pitchFamily="18" charset="0"/>
                        </a:rPr>
                        <m:t>[</m:t>
                      </m:r>
                      <m:r>
                        <m:rPr>
                          <m:nor/>
                        </m:rPr>
                        <a:rPr sz="4450" i="1">
                          <a:solidFill>
                            <a:srgbClr val="000000"/>
                          </a:solidFill>
                          <a:latin typeface="Cambria Math" panose="02040503050406030204" pitchFamily="18" charset="0"/>
                        </a:rPr>
                        <m:t>hit</m:t>
                      </m:r>
                      <m:r>
                        <m:rPr>
                          <m:nor/>
                        </m:rPr>
                        <a:rPr sz="4450" i="1">
                          <a:solidFill>
                            <a:srgbClr val="000000"/>
                          </a:solidFill>
                          <a:latin typeface="Cambria Math" panose="02040503050406030204" pitchFamily="18" charset="0"/>
                        </a:rPr>
                        <m:t> </m:t>
                      </m:r>
                      <m:r>
                        <m:rPr>
                          <m:nor/>
                        </m:rPr>
                        <a:rPr sz="4450" i="1">
                          <a:solidFill>
                            <a:srgbClr val="000000"/>
                          </a:solidFill>
                          <a:latin typeface="Cambria Math" panose="02040503050406030204" pitchFamily="18" charset="0"/>
                        </a:rPr>
                        <m:t>at</m:t>
                      </m:r>
                      <m:r>
                        <m:rPr>
                          <m:nor/>
                        </m:rPr>
                        <a:rPr lang="en-US" sz="4450" b="0" i="1" smtClean="0">
                          <a:solidFill>
                            <a:srgbClr val="000000"/>
                          </a:solidFill>
                          <a:latin typeface="Cambria Math" panose="02040503050406030204" pitchFamily="18" charset="0"/>
                        </a:rPr>
                        <m:t> </m:t>
                      </m:r>
                      <m:r>
                        <a:rPr sz="4450" i="1">
                          <a:solidFill>
                            <a:srgbClr val="000000"/>
                          </a:solidFill>
                          <a:latin typeface="Cambria Math" panose="02040503050406030204" pitchFamily="18" charset="0"/>
                        </a:rPr>
                        <m:t>𝑡</m:t>
                      </m:r>
                      <m:r>
                        <a:rPr sz="4450" i="1">
                          <a:solidFill>
                            <a:srgbClr val="000000"/>
                          </a:solidFill>
                          <a:latin typeface="Cambria Math" panose="02040503050406030204" pitchFamily="18" charset="0"/>
                        </a:rPr>
                        <m:t>]=</m:t>
                      </m:r>
                      <m:r>
                        <a:rPr sz="4450" i="1">
                          <a:solidFill>
                            <a:srgbClr val="000000"/>
                          </a:solidFill>
                          <a:latin typeface="Cambria Math" panose="02040503050406030204" pitchFamily="18" charset="0"/>
                        </a:rPr>
                        <m:t>𝜎</m:t>
                      </m:r>
                      <m:r>
                        <a:rPr sz="4450" i="1">
                          <a:solidFill>
                            <a:srgbClr val="000000"/>
                          </a:solidFill>
                          <a:latin typeface="Cambria Math" panose="02040503050406030204" pitchFamily="18" charset="0"/>
                        </a:rPr>
                        <m:t>(</m:t>
                      </m:r>
                      <m:r>
                        <a:rPr sz="4450" i="1">
                          <a:solidFill>
                            <a:srgbClr val="000000"/>
                          </a:solidFill>
                          <a:latin typeface="Cambria Math" panose="02040503050406030204" pitchFamily="18" charset="0"/>
                        </a:rPr>
                        <m:t>𝑡</m:t>
                      </m:r>
                      <m:r>
                        <a:rPr sz="4450" i="1">
                          <a:solidFill>
                            <a:srgbClr val="000000"/>
                          </a:solidFill>
                          <a:latin typeface="Cambria Math" panose="02040503050406030204" pitchFamily="18" charset="0"/>
                        </a:rPr>
                        <m:t>)</m:t>
                      </m:r>
                      <m:r>
                        <a:rPr sz="4450" i="1">
                          <a:solidFill>
                            <a:srgbClr val="000000"/>
                          </a:solidFill>
                          <a:latin typeface="Cambria Math" panose="02040503050406030204" pitchFamily="18" charset="0"/>
                        </a:rPr>
                        <m:t>𝑑𝑡</m:t>
                      </m:r>
                    </m:oMath>
                  </m:oMathPara>
                </a14:m>
                <a:endParaRPr dirty="0"/>
              </a:p>
            </p:txBody>
          </p:sp>
        </mc:Choice>
        <mc:Fallback xmlns="">
          <p:sp>
            <p:nvSpPr>
              <p:cNvPr id="1161" name="Text"/>
              <p:cNvSpPr txBox="1">
                <a:spLocks noRot="1" noChangeAspect="1" noMove="1" noResize="1" noEditPoints="1" noAdjustHandles="1" noChangeArrowheads="1" noChangeShapeType="1" noTextEdit="1"/>
              </p:cNvSpPr>
              <p:nvPr/>
            </p:nvSpPr>
            <p:spPr>
              <a:xfrm>
                <a:off x="13343866" y="3865852"/>
                <a:ext cx="5067348" cy="829072"/>
              </a:xfrm>
              <a:prstGeom prst="rect">
                <a:avLst/>
              </a:prstGeom>
              <a:blipFill>
                <a:blip r:embed="rId4"/>
                <a:stretch>
                  <a:fillRect/>
                </a:stretch>
              </a:blipFill>
              <a:ln w="12700">
                <a:miter lim="400000"/>
              </a:ln>
              <a:extLst>
                <a:ext uri="{C572A759-6A51-4108-AA02-DFA0A04FC94B}">
                  <ma14:wrappingTextBoxFlag xmlns="" xmlns:m="http://schemas.openxmlformats.org/officeDocument/2006/math" xmlns:ma14="http://schemas.microsoft.com/office/mac/drawingml/2011/main" xmlns:a14="http://schemas.microsoft.com/office/drawing/2010/main" val="1"/>
                </a:ext>
              </a:ex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62" name="Text"/>
              <p:cNvSpPr txBox="1"/>
              <p:nvPr/>
            </p:nvSpPr>
            <p:spPr>
              <a:xfrm>
                <a:off x="4282252" y="3310135"/>
                <a:ext cx="6464013" cy="813683"/>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wrap="none" lIns="71437" tIns="71437" rIns="71437" bIns="71437" anchor="ctr">
                <a:spAutoFit/>
              </a:bodyPr>
              <a:lstStyle>
                <a:lvl1pPr algn="l" defTabSz="821531">
                  <a:defRPr sz="4200" b="0">
                    <a:latin typeface="Avenir Book"/>
                    <a:ea typeface="Avenir Book"/>
                    <a:cs typeface="Avenir Book"/>
                    <a:sym typeface="Avenir Book"/>
                  </a:defRPr>
                </a:lvl1pPr>
              </a:lstStyle>
              <a:p>
                <a:pPr/>
                <a14:m>
                  <m:oMathPara xmlns:m="http://schemas.openxmlformats.org/officeDocument/2006/math">
                    <m:oMathParaPr>
                      <m:jc m:val="left"/>
                    </m:oMathParaPr>
                    <m:oMath xmlns:m="http://schemas.openxmlformats.org/officeDocument/2006/math">
                      <m:r>
                        <a:rPr sz="4350" i="1">
                          <a:solidFill>
                            <a:srgbClr val="000000"/>
                          </a:solidFill>
                          <a:latin typeface="Cambria Math" panose="02040503050406030204" pitchFamily="18" charset="0"/>
                        </a:rPr>
                        <m:t>𝑃</m:t>
                      </m:r>
                      <m:r>
                        <a:rPr sz="4350" i="1">
                          <a:solidFill>
                            <a:srgbClr val="000000"/>
                          </a:solidFill>
                          <a:latin typeface="Cambria Math" panose="02040503050406030204" pitchFamily="18" charset="0"/>
                        </a:rPr>
                        <m:t>[</m:t>
                      </m:r>
                      <m:r>
                        <m:rPr>
                          <m:nor/>
                        </m:rPr>
                        <a:rPr sz="4350" i="1">
                          <a:solidFill>
                            <a:srgbClr val="000000"/>
                          </a:solidFill>
                          <a:latin typeface="Cambria Math" panose="02040503050406030204" pitchFamily="18" charset="0"/>
                        </a:rPr>
                        <m:t>no</m:t>
                      </m:r>
                      <m:r>
                        <m:rPr>
                          <m:nor/>
                        </m:rPr>
                        <a:rPr sz="4350" i="1">
                          <a:solidFill>
                            <a:srgbClr val="000000"/>
                          </a:solidFill>
                          <a:latin typeface="Cambria Math" panose="02040503050406030204" pitchFamily="18" charset="0"/>
                        </a:rPr>
                        <m:t> </m:t>
                      </m:r>
                      <m:r>
                        <m:rPr>
                          <m:nor/>
                        </m:rPr>
                        <a:rPr sz="4350" i="1">
                          <a:solidFill>
                            <a:srgbClr val="000000"/>
                          </a:solidFill>
                          <a:latin typeface="Cambria Math" panose="02040503050406030204" pitchFamily="18" charset="0"/>
                        </a:rPr>
                        <m:t>hits</m:t>
                      </m:r>
                      <m:r>
                        <m:rPr>
                          <m:nor/>
                        </m:rPr>
                        <a:rPr sz="4350" i="1">
                          <a:solidFill>
                            <a:srgbClr val="000000"/>
                          </a:solidFill>
                          <a:latin typeface="Cambria Math" panose="02040503050406030204" pitchFamily="18" charset="0"/>
                        </a:rPr>
                        <m:t> </m:t>
                      </m:r>
                      <m:r>
                        <m:rPr>
                          <m:nor/>
                        </m:rPr>
                        <a:rPr sz="4350" i="1">
                          <a:solidFill>
                            <a:srgbClr val="000000"/>
                          </a:solidFill>
                          <a:latin typeface="Cambria Math" panose="02040503050406030204" pitchFamily="18" charset="0"/>
                        </a:rPr>
                        <m:t>before</m:t>
                      </m:r>
                      <m:r>
                        <m:rPr>
                          <m:nor/>
                        </m:rPr>
                        <a:rPr lang="en-US" sz="4350" b="0" i="1" smtClean="0">
                          <a:solidFill>
                            <a:srgbClr val="000000"/>
                          </a:solidFill>
                          <a:latin typeface="Cambria Math" panose="02040503050406030204" pitchFamily="18" charset="0"/>
                        </a:rPr>
                        <m:t> </m:t>
                      </m:r>
                      <m:r>
                        <a:rPr sz="4350" i="1">
                          <a:solidFill>
                            <a:srgbClr val="000000"/>
                          </a:solidFill>
                          <a:latin typeface="Cambria Math" panose="02040503050406030204" pitchFamily="18" charset="0"/>
                        </a:rPr>
                        <m:t>𝑡</m:t>
                      </m:r>
                      <m:r>
                        <a:rPr sz="4350" i="1">
                          <a:solidFill>
                            <a:srgbClr val="000000"/>
                          </a:solidFill>
                          <a:latin typeface="Cambria Math" panose="02040503050406030204" pitchFamily="18" charset="0"/>
                        </a:rPr>
                        <m:t>]=</m:t>
                      </m:r>
                      <m:r>
                        <a:rPr sz="4350" i="1">
                          <a:solidFill>
                            <a:srgbClr val="000000"/>
                          </a:solidFill>
                          <a:latin typeface="Cambria Math" panose="02040503050406030204" pitchFamily="18" charset="0"/>
                        </a:rPr>
                        <m:t>𝑇</m:t>
                      </m:r>
                      <m:r>
                        <a:rPr sz="4350" i="1">
                          <a:solidFill>
                            <a:srgbClr val="000000"/>
                          </a:solidFill>
                          <a:latin typeface="Cambria Math" panose="02040503050406030204" pitchFamily="18" charset="0"/>
                        </a:rPr>
                        <m:t>(</m:t>
                      </m:r>
                      <m:r>
                        <a:rPr sz="4350" i="1">
                          <a:solidFill>
                            <a:srgbClr val="000000"/>
                          </a:solidFill>
                          <a:latin typeface="Cambria Math" panose="02040503050406030204" pitchFamily="18" charset="0"/>
                        </a:rPr>
                        <m:t>𝑡</m:t>
                      </m:r>
                      <m:r>
                        <a:rPr sz="4350" i="1">
                          <a:solidFill>
                            <a:srgbClr val="000000"/>
                          </a:solidFill>
                          <a:latin typeface="Cambria Math" panose="02040503050406030204" pitchFamily="18" charset="0"/>
                        </a:rPr>
                        <m:t>)</m:t>
                      </m:r>
                    </m:oMath>
                  </m:oMathPara>
                </a14:m>
                <a:endParaRPr dirty="0"/>
              </a:p>
            </p:txBody>
          </p:sp>
        </mc:Choice>
        <mc:Fallback xmlns="">
          <p:sp>
            <p:nvSpPr>
              <p:cNvPr id="1162" name="Text"/>
              <p:cNvSpPr txBox="1">
                <a:spLocks noRot="1" noChangeAspect="1" noMove="1" noResize="1" noEditPoints="1" noAdjustHandles="1" noChangeArrowheads="1" noChangeShapeType="1" noTextEdit="1"/>
              </p:cNvSpPr>
              <p:nvPr/>
            </p:nvSpPr>
            <p:spPr>
              <a:xfrm>
                <a:off x="4282252" y="3310135"/>
                <a:ext cx="6464013" cy="813683"/>
              </a:xfrm>
              <a:prstGeom prst="rect">
                <a:avLst/>
              </a:prstGeom>
              <a:blipFill>
                <a:blip r:embed="rId5"/>
                <a:stretch>
                  <a:fillRect/>
                </a:stretch>
              </a:blipFill>
              <a:ln w="12700">
                <a:miter lim="400000"/>
              </a:ln>
              <a:extLst>
                <a:ext uri="{C572A759-6A51-4108-AA02-DFA0A04FC94B}">
                  <ma14:wrappingTextBoxFlag xmlns="" xmlns:m="http://schemas.openxmlformats.org/officeDocument/2006/math" xmlns:ma14="http://schemas.microsoft.com/office/mac/drawingml/2011/main" xmlns:a14="http://schemas.microsoft.com/office/drawing/2010/main" val="1"/>
                </a:ext>
              </a:ex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63" name="Text"/>
              <p:cNvSpPr txBox="1"/>
              <p:nvPr/>
            </p:nvSpPr>
            <p:spPr>
              <a:xfrm>
                <a:off x="12667139" y="4048551"/>
                <a:ext cx="317719" cy="939595"/>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wrap="none" lIns="71437" tIns="71437" rIns="71437" bIns="71437" anchor="ctr">
                <a:spAutoFit/>
              </a:bodyPr>
              <a:lstStyle>
                <a:lvl1pPr algn="l" defTabSz="821531">
                  <a:defRPr sz="4200" b="0">
                    <a:latin typeface="Avenir Book"/>
                    <a:ea typeface="Avenir Book"/>
                    <a:cs typeface="Avenir Book"/>
                    <a:sym typeface="Avenir Book"/>
                  </a:defRPr>
                </a:lvl1pPr>
              </a:lstStyle>
              <a:p>
                <a:pPr/>
                <a14:m>
                  <m:oMathPara xmlns:m="http://schemas.openxmlformats.org/officeDocument/2006/math">
                    <m:oMathParaPr>
                      <m:jc m:val="left"/>
                    </m:oMathParaPr>
                    <m:oMath xmlns:m="http://schemas.openxmlformats.org/officeDocument/2006/math">
                      <m:r>
                        <a:rPr sz="4900" i="1">
                          <a:solidFill>
                            <a:srgbClr val="000000"/>
                          </a:solidFill>
                          <a:latin typeface="Cambria Math" panose="02040503050406030204" pitchFamily="18" charset="0"/>
                        </a:rPr>
                        <m:t>𝑡</m:t>
                      </m:r>
                    </m:oMath>
                  </m:oMathPara>
                </a14:m>
                <a:endParaRPr/>
              </a:p>
            </p:txBody>
          </p:sp>
        </mc:Choice>
        <mc:Fallback xmlns="">
          <p:sp>
            <p:nvSpPr>
              <p:cNvPr id="1163" name="Text"/>
              <p:cNvSpPr txBox="1">
                <a:spLocks noRot="1" noChangeAspect="1" noMove="1" noResize="1" noEditPoints="1" noAdjustHandles="1" noChangeArrowheads="1" noChangeShapeType="1" noTextEdit="1"/>
              </p:cNvSpPr>
              <p:nvPr/>
            </p:nvSpPr>
            <p:spPr>
              <a:xfrm>
                <a:off x="12667139" y="4048551"/>
                <a:ext cx="317719" cy="939595"/>
              </a:xfrm>
              <a:prstGeom prst="rect">
                <a:avLst/>
              </a:prstGeom>
              <a:blipFill>
                <a:blip r:embed="rId6"/>
                <a:stretch>
                  <a:fillRect/>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64" name="Text"/>
              <p:cNvSpPr txBox="1"/>
              <p:nvPr/>
            </p:nvSpPr>
            <p:spPr>
              <a:xfrm>
                <a:off x="8154543" y="10243728"/>
                <a:ext cx="10351233" cy="1936371"/>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lIns="71437" tIns="71437" rIns="71437" bIns="71437">
                <a:spAutoFit/>
              </a:bodyPr>
              <a:lstStyle/>
              <a:p>
                <a:pPr defTabSz="821531">
                  <a:defRPr sz="4200" b="0">
                    <a:latin typeface="Avenir Book"/>
                    <a:ea typeface="Avenir Book"/>
                    <a:cs typeface="Avenir Book"/>
                    <a:sym typeface="Avenir Book"/>
                  </a:defRPr>
                </a:pPr>
                <a14:m>
                  <m:oMath xmlns:m="http://schemas.openxmlformats.org/officeDocument/2006/math">
                    <m:r>
                      <a:rPr sz="4550" i="1">
                        <a:solidFill>
                          <a:srgbClr val="000000"/>
                        </a:solidFill>
                        <a:latin typeface="Cambria Math" panose="02040503050406030204" pitchFamily="18" charset="0"/>
                      </a:rPr>
                      <m:t>=</m:t>
                    </m:r>
                    <m:r>
                      <m:rPr>
                        <m:sty m:val="p"/>
                      </m:rPr>
                      <a:rPr sz="4550" i="1">
                        <a:solidFill>
                          <a:srgbClr val="000000"/>
                        </a:solidFill>
                        <a:latin typeface="Cambria Math" panose="02040503050406030204" pitchFamily="18" charset="0"/>
                      </a:rPr>
                      <m:t>exp</m:t>
                    </m:r>
                    <m:d>
                      <m:dPr>
                        <m:ctrlPr>
                          <a:rPr sz="4550" i="1">
                            <a:solidFill>
                              <a:srgbClr val="000000"/>
                            </a:solidFill>
                            <a:latin typeface="Cambria Math" panose="02040503050406030204" pitchFamily="18" charset="0"/>
                          </a:rPr>
                        </m:ctrlPr>
                      </m:dPr>
                      <m:e>
                        <m:r>
                          <a:rPr sz="4550" i="1">
                            <a:solidFill>
                              <a:srgbClr val="000000"/>
                            </a:solidFill>
                            <a:latin typeface="Cambria Math" panose="02040503050406030204" pitchFamily="18" charset="0"/>
                          </a:rPr>
                          <m:t>−</m:t>
                        </m:r>
                        <m:sSubSup>
                          <m:sSubSupPr>
                            <m:ctrlPr>
                              <a:rPr sz="4550" i="1">
                                <a:solidFill>
                                  <a:srgbClr val="000000"/>
                                </a:solidFill>
                                <a:latin typeface="Cambria Math" panose="02040503050406030204" pitchFamily="18" charset="0"/>
                              </a:rPr>
                            </m:ctrlPr>
                          </m:sSubSupPr>
                          <m:e>
                            <m:r>
                              <a:rPr sz="4550" i="1">
                                <a:solidFill>
                                  <a:srgbClr val="000000"/>
                                </a:solidFill>
                                <a:latin typeface="Cambria Math" panose="02040503050406030204" pitchFamily="18" charset="0"/>
                              </a:rPr>
                              <m:t>∫</m:t>
                            </m:r>
                          </m:e>
                          <m:sub>
                            <m:sSub>
                              <m:sSubPr>
                                <m:ctrlPr>
                                  <a:rPr sz="4550" i="1">
                                    <a:solidFill>
                                      <a:srgbClr val="000000"/>
                                    </a:solidFill>
                                    <a:latin typeface="Cambria Math" panose="02040503050406030204" pitchFamily="18" charset="0"/>
                                  </a:rPr>
                                </m:ctrlPr>
                              </m:sSubPr>
                              <m:e>
                                <m:r>
                                  <a:rPr sz="4550" i="1">
                                    <a:solidFill>
                                      <a:srgbClr val="000000"/>
                                    </a:solidFill>
                                    <a:latin typeface="Cambria Math" panose="02040503050406030204" pitchFamily="18" charset="0"/>
                                  </a:rPr>
                                  <m:t>𝑡</m:t>
                                </m:r>
                              </m:e>
                              <m:sub>
                                <m:r>
                                  <a:rPr sz="4550" i="1">
                                    <a:solidFill>
                                      <a:srgbClr val="000000"/>
                                    </a:solidFill>
                                    <a:latin typeface="Cambria Math" panose="02040503050406030204" pitchFamily="18" charset="0"/>
                                  </a:rPr>
                                  <m:t>0</m:t>
                                </m:r>
                              </m:sub>
                            </m:sSub>
                          </m:sub>
                          <m:sup>
                            <m:r>
                              <a:rPr sz="4550" i="1">
                                <a:solidFill>
                                  <a:srgbClr val="000000"/>
                                </a:solidFill>
                                <a:latin typeface="Cambria Math" panose="02040503050406030204" pitchFamily="18" charset="0"/>
                              </a:rPr>
                              <m:t>𝑡</m:t>
                            </m:r>
                          </m:sup>
                        </m:sSubSup>
                        <m:r>
                          <a:rPr sz="4550" i="1">
                            <a:solidFill>
                              <a:srgbClr val="000000"/>
                            </a:solidFill>
                            <a:latin typeface="Cambria Math" panose="02040503050406030204" pitchFamily="18" charset="0"/>
                          </a:rPr>
                          <m:t>𝜎</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𝑠</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𝑑𝑠</m:t>
                        </m:r>
                      </m:e>
                    </m:d>
                    <m:r>
                      <a:rPr sz="4550" i="1">
                        <a:solidFill>
                          <a:srgbClr val="000000"/>
                        </a:solidFill>
                        <a:latin typeface="Cambria Math" panose="02040503050406030204" pitchFamily="18" charset="0"/>
                      </a:rPr>
                      <m:t>𝜎</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𝑡</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𝑑𝑡</m:t>
                    </m:r>
                  </m:oMath>
                </a14:m>
                <a:r>
                  <a:t> </a:t>
                </a:r>
              </a:p>
            </p:txBody>
          </p:sp>
        </mc:Choice>
        <mc:Fallback xmlns="">
          <p:sp>
            <p:nvSpPr>
              <p:cNvPr id="1164" name="Text"/>
              <p:cNvSpPr txBox="1">
                <a:spLocks noRot="1" noChangeAspect="1" noMove="1" noResize="1" noEditPoints="1" noAdjustHandles="1" noChangeArrowheads="1" noChangeShapeType="1" noTextEdit="1"/>
              </p:cNvSpPr>
              <p:nvPr/>
            </p:nvSpPr>
            <p:spPr>
              <a:xfrm>
                <a:off x="8154543" y="10243728"/>
                <a:ext cx="10351233" cy="1936371"/>
              </a:xfrm>
              <a:prstGeom prst="rect">
                <a:avLst/>
              </a:prstGeom>
              <a:blipFill>
                <a:blip r:embed="rId7"/>
                <a:stretch>
                  <a:fillRect/>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65" name="Text"/>
              <p:cNvSpPr txBox="1"/>
              <p:nvPr/>
            </p:nvSpPr>
            <p:spPr>
              <a:xfrm>
                <a:off x="9476029" y="9246183"/>
                <a:ext cx="3888676" cy="939595"/>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lIns="71437" tIns="71437" rIns="71437" bIns="71437">
                <a:spAutoFit/>
              </a:bodyPr>
              <a:lstStyle>
                <a:lvl1pPr defTabSz="821531">
                  <a:defRPr sz="4200" b="0">
                    <a:latin typeface="Avenir Book"/>
                    <a:ea typeface="Avenir Book"/>
                    <a:cs typeface="Avenir Book"/>
                    <a:sym typeface="Avenir Book"/>
                  </a:defRPr>
                </a:lvl1pPr>
              </a:lstStyle>
              <a:p>
                <a:pPr/>
                <a14:m>
                  <m:oMathPara xmlns:m="http://schemas.openxmlformats.org/officeDocument/2006/math">
                    <m:oMathParaPr>
                      <m:jc m:val="center"/>
                    </m:oMathParaPr>
                    <m:oMath xmlns:m="http://schemas.openxmlformats.org/officeDocument/2006/math">
                      <m:r>
                        <a:rPr sz="4850" i="1">
                          <a:solidFill>
                            <a:srgbClr val="000000"/>
                          </a:solidFill>
                          <a:latin typeface="Cambria Math" panose="02040503050406030204" pitchFamily="18" charset="0"/>
                        </a:rPr>
                        <m:t>=</m:t>
                      </m:r>
                      <m:r>
                        <a:rPr sz="4850" i="1">
                          <a:solidFill>
                            <a:srgbClr val="000000"/>
                          </a:solidFill>
                          <a:latin typeface="Cambria Math" panose="02040503050406030204" pitchFamily="18" charset="0"/>
                        </a:rPr>
                        <m:t>𝑇</m:t>
                      </m:r>
                      <m:r>
                        <a:rPr sz="4850" i="1">
                          <a:solidFill>
                            <a:srgbClr val="000000"/>
                          </a:solidFill>
                          <a:latin typeface="Cambria Math" panose="02040503050406030204" pitchFamily="18" charset="0"/>
                        </a:rPr>
                        <m:t>(</m:t>
                      </m:r>
                      <m:r>
                        <a:rPr sz="4850" i="1">
                          <a:solidFill>
                            <a:srgbClr val="000000"/>
                          </a:solidFill>
                          <a:latin typeface="Cambria Math" panose="02040503050406030204" pitchFamily="18" charset="0"/>
                        </a:rPr>
                        <m:t>𝑡</m:t>
                      </m:r>
                      <m:r>
                        <a:rPr sz="4850" i="1">
                          <a:solidFill>
                            <a:srgbClr val="000000"/>
                          </a:solidFill>
                          <a:latin typeface="Cambria Math" panose="02040503050406030204" pitchFamily="18" charset="0"/>
                        </a:rPr>
                        <m:t>)</m:t>
                      </m:r>
                      <m:r>
                        <a:rPr sz="4850" i="1">
                          <a:solidFill>
                            <a:srgbClr val="000000"/>
                          </a:solidFill>
                          <a:latin typeface="Cambria Math" panose="02040503050406030204" pitchFamily="18" charset="0"/>
                        </a:rPr>
                        <m:t>𝜎</m:t>
                      </m:r>
                      <m:r>
                        <a:rPr sz="4850" i="1">
                          <a:solidFill>
                            <a:srgbClr val="000000"/>
                          </a:solidFill>
                          <a:latin typeface="Cambria Math" panose="02040503050406030204" pitchFamily="18" charset="0"/>
                        </a:rPr>
                        <m:t>(</m:t>
                      </m:r>
                      <m:r>
                        <a:rPr sz="4850" i="1">
                          <a:solidFill>
                            <a:srgbClr val="000000"/>
                          </a:solidFill>
                          <a:latin typeface="Cambria Math" panose="02040503050406030204" pitchFamily="18" charset="0"/>
                        </a:rPr>
                        <m:t>𝑡</m:t>
                      </m:r>
                      <m:r>
                        <a:rPr sz="4850" i="1">
                          <a:solidFill>
                            <a:srgbClr val="000000"/>
                          </a:solidFill>
                          <a:latin typeface="Cambria Math" panose="02040503050406030204" pitchFamily="18" charset="0"/>
                        </a:rPr>
                        <m:t>)</m:t>
                      </m:r>
                      <m:r>
                        <a:rPr sz="4850" i="1">
                          <a:solidFill>
                            <a:srgbClr val="000000"/>
                          </a:solidFill>
                          <a:latin typeface="Cambria Math" panose="02040503050406030204" pitchFamily="18" charset="0"/>
                        </a:rPr>
                        <m:t>𝑑𝑡</m:t>
                      </m:r>
                    </m:oMath>
                  </m:oMathPara>
                </a14:m>
                <a:endParaRPr/>
              </a:p>
            </p:txBody>
          </p:sp>
        </mc:Choice>
        <mc:Fallback xmlns="">
          <p:sp>
            <p:nvSpPr>
              <p:cNvPr id="1165" name="Text"/>
              <p:cNvSpPr txBox="1">
                <a:spLocks noRot="1" noChangeAspect="1" noMove="1" noResize="1" noEditPoints="1" noAdjustHandles="1" noChangeArrowheads="1" noChangeShapeType="1" noTextEdit="1"/>
              </p:cNvSpPr>
              <p:nvPr/>
            </p:nvSpPr>
            <p:spPr>
              <a:xfrm>
                <a:off x="9476029" y="9246183"/>
                <a:ext cx="3888676" cy="939595"/>
              </a:xfrm>
              <a:prstGeom prst="rect">
                <a:avLst/>
              </a:prstGeom>
              <a:blipFill>
                <a:blip r:embed="rId8"/>
                <a:stretch>
                  <a:fillRect/>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a:noFill/>
                  </a:rPr>
                  <a:t> </a:t>
                </a:r>
              </a:p>
            </p:txBody>
          </p:sp>
        </mc:Fallback>
      </mc:AlternateContent>
    </p:spTree>
  </p:cSld>
  <p:clrMapOvr>
    <a:masterClrMapping/>
  </p:clrMapOvr>
  <p:transition spd="med"/>
</p:sld>
</file>

<file path=ppt/slides/slide1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169" name="PDF for ray termination"/>
          <p:cNvSpPr txBox="1">
            <a:spLocks noGrp="1"/>
          </p:cNvSpPr>
          <p:nvPr>
            <p:ph type="title"/>
          </p:nvPr>
        </p:nvSpPr>
        <p:spPr>
          <a:prstGeom prst="rect">
            <a:avLst/>
          </a:prstGeom>
        </p:spPr>
        <p:txBody>
          <a:bodyPr/>
          <a:lstStyle/>
          <a:p>
            <a:r>
              <a:t>PDF for ray termination</a:t>
            </a:r>
          </a:p>
        </p:txBody>
      </p:sp>
      <p:sp>
        <p:nvSpPr>
          <p:cNvPr id="1170" name="Slide Number"/>
          <p:cNvSpPr txBox="1">
            <a:spLocks noGrp="1"/>
          </p:cNvSpPr>
          <p:nvPr>
            <p:ph type="sldNum" sz="quarter" idx="2"/>
          </p:nvPr>
        </p:nvSpPr>
        <p:spPr>
          <a:xfrm>
            <a:off x="12041022" y="13081000"/>
            <a:ext cx="289256" cy="461059"/>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118</a:t>
            </a:fld>
            <a:endParaRPr/>
          </a:p>
        </p:txBody>
      </p:sp>
      <mc:AlternateContent xmlns:mc="http://schemas.openxmlformats.org/markup-compatibility/2006" xmlns:a14="http://schemas.microsoft.com/office/drawing/2010/main">
        <mc:Choice Requires="a14">
          <p:sp>
            <p:nvSpPr>
              <p:cNvPr id="1171" name="Finally, we can write the probability that a ray terminates at   as a function of only sigma.…"/>
              <p:cNvSpPr txBox="1"/>
              <p:nvPr/>
            </p:nvSpPr>
            <p:spPr>
              <a:xfrm>
                <a:off x="1541134" y="3773987"/>
                <a:ext cx="21301732" cy="6498226"/>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lIns="71437" tIns="71437" rIns="71437" bIns="71437">
                <a:spAutoFit/>
              </a:bodyPr>
              <a:lstStyle/>
              <a:p>
                <a:pPr defTabSz="821531">
                  <a:defRPr sz="4200" b="0">
                    <a:latin typeface="Avenir Book"/>
                    <a:ea typeface="Avenir Book"/>
                    <a:cs typeface="Avenir Book"/>
                    <a:sym typeface="Avenir Book"/>
                  </a:defRPr>
                </a:pPr>
                <a:r>
                  <a:t>Finally, we can write the probability that a ray terminates at </a:t>
                </a:r>
                <a14:m>
                  <m:oMath xmlns:m="http://schemas.openxmlformats.org/officeDocument/2006/math">
                    <m:r>
                      <a:rPr sz="4900" i="1">
                        <a:solidFill>
                          <a:srgbClr val="000000"/>
                        </a:solidFill>
                        <a:latin typeface="Cambria Math" panose="02040503050406030204" pitchFamily="18" charset="0"/>
                      </a:rPr>
                      <m:t>𝑡</m:t>
                    </m:r>
                  </m:oMath>
                </a14:m>
                <a:r>
                  <a:t> as a function of only sigma.</a:t>
                </a:r>
              </a:p>
              <a:p>
                <a:pPr defTabSz="821531">
                  <a:defRPr sz="4200" b="0">
                    <a:latin typeface="Avenir Book"/>
                    <a:ea typeface="Avenir Book"/>
                    <a:cs typeface="Avenir Book"/>
                    <a:sym typeface="Avenir Book"/>
                  </a:defRPr>
                </a:pPr>
                <a:endParaRPr/>
              </a:p>
              <a:p>
                <a:pPr defTabSz="821531">
                  <a:defRPr sz="4200" b="0">
                    <a:latin typeface="Avenir Book"/>
                    <a:ea typeface="Avenir Book"/>
                    <a:cs typeface="Avenir Book"/>
                    <a:sym typeface="Avenir Book"/>
                  </a:defRPr>
                </a:pPr>
                <a:endParaRPr/>
              </a:p>
              <a:p>
                <a:pPr defTabSz="821531">
                  <a:defRPr sz="4200" b="0">
                    <a:latin typeface="Avenir Book"/>
                    <a:ea typeface="Avenir Book"/>
                    <a:cs typeface="Avenir Book"/>
                    <a:sym typeface="Avenir Book"/>
                  </a:defRPr>
                </a:pPr>
                <a14:m>
                  <m:oMath xmlns:m="http://schemas.openxmlformats.org/officeDocument/2006/math">
                    <m:r>
                      <a:rPr sz="4550" i="1">
                        <a:solidFill>
                          <a:srgbClr val="000000"/>
                        </a:solidFill>
                        <a:latin typeface="Cambria Math" panose="02040503050406030204" pitchFamily="18" charset="0"/>
                      </a:rPr>
                      <m:t>𝑇</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𝑡</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𝜎</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𝑡</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𝑑𝑡</m:t>
                    </m:r>
                    <m:r>
                      <a:rPr sz="4550" i="1">
                        <a:solidFill>
                          <a:srgbClr val="000000"/>
                        </a:solidFill>
                        <a:latin typeface="Cambria Math" panose="02040503050406030204" pitchFamily="18" charset="0"/>
                      </a:rPr>
                      <m:t>=</m:t>
                    </m:r>
                    <m:r>
                      <m:rPr>
                        <m:sty m:val="p"/>
                      </m:rPr>
                      <a:rPr sz="4550" i="1">
                        <a:solidFill>
                          <a:srgbClr val="000000"/>
                        </a:solidFill>
                        <a:latin typeface="Cambria Math" panose="02040503050406030204" pitchFamily="18" charset="0"/>
                      </a:rPr>
                      <m:t>exp</m:t>
                    </m:r>
                    <m:d>
                      <m:dPr>
                        <m:ctrlPr>
                          <a:rPr sz="4550" i="1">
                            <a:solidFill>
                              <a:srgbClr val="000000"/>
                            </a:solidFill>
                            <a:latin typeface="Cambria Math" panose="02040503050406030204" pitchFamily="18" charset="0"/>
                          </a:rPr>
                        </m:ctrlPr>
                      </m:dPr>
                      <m:e>
                        <m:r>
                          <a:rPr sz="4550" i="1">
                            <a:solidFill>
                              <a:srgbClr val="000000"/>
                            </a:solidFill>
                            <a:latin typeface="Cambria Math" panose="02040503050406030204" pitchFamily="18" charset="0"/>
                          </a:rPr>
                          <m:t>−</m:t>
                        </m:r>
                        <m:sSubSup>
                          <m:sSubSupPr>
                            <m:ctrlPr>
                              <a:rPr sz="4550" i="1">
                                <a:solidFill>
                                  <a:srgbClr val="000000"/>
                                </a:solidFill>
                                <a:latin typeface="Cambria Math" panose="02040503050406030204" pitchFamily="18" charset="0"/>
                              </a:rPr>
                            </m:ctrlPr>
                          </m:sSubSupPr>
                          <m:e>
                            <m:r>
                              <a:rPr sz="4550" i="1">
                                <a:solidFill>
                                  <a:srgbClr val="000000"/>
                                </a:solidFill>
                                <a:latin typeface="Cambria Math" panose="02040503050406030204" pitchFamily="18" charset="0"/>
                              </a:rPr>
                              <m:t>∫</m:t>
                            </m:r>
                          </m:e>
                          <m:sub>
                            <m:sSub>
                              <m:sSubPr>
                                <m:ctrlPr>
                                  <a:rPr sz="4550" i="1">
                                    <a:solidFill>
                                      <a:srgbClr val="000000"/>
                                    </a:solidFill>
                                    <a:latin typeface="Cambria Math" panose="02040503050406030204" pitchFamily="18" charset="0"/>
                                  </a:rPr>
                                </m:ctrlPr>
                              </m:sSubPr>
                              <m:e>
                                <m:r>
                                  <a:rPr sz="4550" i="1">
                                    <a:solidFill>
                                      <a:srgbClr val="000000"/>
                                    </a:solidFill>
                                    <a:latin typeface="Cambria Math" panose="02040503050406030204" pitchFamily="18" charset="0"/>
                                  </a:rPr>
                                  <m:t>𝑡</m:t>
                                </m:r>
                              </m:e>
                              <m:sub>
                                <m:r>
                                  <a:rPr sz="4550" i="1">
                                    <a:solidFill>
                                      <a:srgbClr val="000000"/>
                                    </a:solidFill>
                                    <a:latin typeface="Cambria Math" panose="02040503050406030204" pitchFamily="18" charset="0"/>
                                  </a:rPr>
                                  <m:t>0</m:t>
                                </m:r>
                              </m:sub>
                            </m:sSub>
                          </m:sub>
                          <m:sup>
                            <m:r>
                              <a:rPr sz="4550" i="1">
                                <a:solidFill>
                                  <a:srgbClr val="000000"/>
                                </a:solidFill>
                                <a:latin typeface="Cambria Math" panose="02040503050406030204" pitchFamily="18" charset="0"/>
                              </a:rPr>
                              <m:t>𝑡</m:t>
                            </m:r>
                          </m:sup>
                        </m:sSubSup>
                        <m:r>
                          <a:rPr sz="4550" i="1">
                            <a:solidFill>
                              <a:srgbClr val="000000"/>
                            </a:solidFill>
                            <a:latin typeface="Cambria Math" panose="02040503050406030204" pitchFamily="18" charset="0"/>
                          </a:rPr>
                          <m:t>𝜎</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𝑠</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𝑑𝑠</m:t>
                        </m:r>
                      </m:e>
                    </m:d>
                    <m:r>
                      <a:rPr sz="4550" i="1">
                        <a:solidFill>
                          <a:srgbClr val="000000"/>
                        </a:solidFill>
                        <a:latin typeface="Cambria Math" panose="02040503050406030204" pitchFamily="18" charset="0"/>
                      </a:rPr>
                      <m:t>𝜎</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𝑡</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𝑑𝑡</m:t>
                    </m:r>
                  </m:oMath>
                </a14:m>
                <a:r>
                  <a:t> </a:t>
                </a:r>
              </a:p>
              <a:p>
                <a:pPr defTabSz="821531">
                  <a:defRPr sz="4200" b="0">
                    <a:latin typeface="Avenir Book Oblique"/>
                    <a:ea typeface="Avenir Book Oblique"/>
                    <a:cs typeface="Avenir Book Oblique"/>
                    <a:sym typeface="Avenir Book Oblique"/>
                  </a:defRPr>
                </a:pPr>
                <a:endParaRPr/>
              </a:p>
              <a:p>
                <a:pPr defTabSz="821531">
                  <a:defRPr sz="4200" b="0">
                    <a:latin typeface="Avenir Book"/>
                    <a:ea typeface="Avenir Book"/>
                    <a:cs typeface="Avenir Book"/>
                    <a:sym typeface="Avenir Book"/>
                  </a:defRPr>
                </a:pPr>
                <a:r>
                  <a:t>Note: the corresponding CDF is </a:t>
                </a:r>
                <a14:m>
                  <m:oMath xmlns:m="http://schemas.openxmlformats.org/officeDocument/2006/math">
                    <m:r>
                      <a:rPr sz="4650" i="1">
                        <a:solidFill>
                          <a:srgbClr val="000000"/>
                        </a:solidFill>
                        <a:latin typeface="Cambria Math" panose="02040503050406030204" pitchFamily="18" charset="0"/>
                      </a:rPr>
                      <m:t>1−</m:t>
                    </m:r>
                    <m:r>
                      <a:rPr sz="4650" i="1">
                        <a:solidFill>
                          <a:srgbClr val="000000"/>
                        </a:solidFill>
                        <a:latin typeface="Cambria Math" panose="02040503050406030204" pitchFamily="18" charset="0"/>
                      </a:rPr>
                      <m:t>𝑇</m:t>
                    </m:r>
                  </m:oMath>
                </a14:m>
                <a:r>
                  <a:t> </a:t>
                </a:r>
              </a:p>
              <a:p>
                <a:pPr defTabSz="821531">
                  <a:defRPr sz="4200" b="0">
                    <a:latin typeface="Avenir Book"/>
                    <a:ea typeface="Avenir Book"/>
                    <a:cs typeface="Avenir Book"/>
                    <a:sym typeface="Avenir Book"/>
                  </a:defRPr>
                </a:pPr>
                <a:r>
                  <a:t>(probability that the ray </a:t>
                </a:r>
                <a:r>
                  <a:rPr>
                    <a:latin typeface="Avenir Book Oblique"/>
                    <a:ea typeface="Avenir Book Oblique"/>
                    <a:cs typeface="Avenir Book Oblique"/>
                    <a:sym typeface="Avenir Book Oblique"/>
                  </a:rPr>
                  <a:t>does </a:t>
                </a:r>
                <a:r>
                  <a:t>hit something between 0 and </a:t>
                </a:r>
                <a14:m>
                  <m:oMath xmlns:m="http://schemas.openxmlformats.org/officeDocument/2006/math">
                    <m:r>
                      <a:rPr sz="4900" i="1">
                        <a:solidFill>
                          <a:srgbClr val="000000"/>
                        </a:solidFill>
                        <a:latin typeface="Cambria Math" panose="02040503050406030204" pitchFamily="18" charset="0"/>
                      </a:rPr>
                      <m:t>𝑡</m:t>
                    </m:r>
                  </m:oMath>
                </a14:m>
                <a:r>
                  <a:t>)</a:t>
                </a:r>
              </a:p>
            </p:txBody>
          </p:sp>
        </mc:Choice>
        <mc:Fallback xmlns="">
          <p:sp>
            <p:nvSpPr>
              <p:cNvPr id="1171" name="Finally, we can write the probability that a ray terminates at   as a function of only sigma.…"/>
              <p:cNvSpPr txBox="1">
                <a:spLocks noRot="1" noChangeAspect="1" noMove="1" noResize="1" noEditPoints="1" noAdjustHandles="1" noChangeArrowheads="1" noChangeShapeType="1" noTextEdit="1"/>
              </p:cNvSpPr>
              <p:nvPr/>
            </p:nvSpPr>
            <p:spPr>
              <a:xfrm>
                <a:off x="1541134" y="3773987"/>
                <a:ext cx="21301732" cy="6498226"/>
              </a:xfrm>
              <a:prstGeom prst="rect">
                <a:avLst/>
              </a:prstGeom>
              <a:blipFill>
                <a:blip r:embed="rId3"/>
                <a:stretch>
                  <a:fillRect l="-630" t="-375" r="-601"/>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a:noFill/>
                  </a:rPr>
                  <a:t> </a:t>
                </a:r>
              </a:p>
            </p:txBody>
          </p:sp>
        </mc:Fallback>
      </mc:AlternateContent>
    </p:spTree>
  </p:cSld>
  <p:clrMapOvr>
    <a:masterClrMapping/>
  </p:clrMapOvr>
  <p:transition spd="med"/>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5" name="Expected value of color along ray"/>
          <p:cNvSpPr txBox="1">
            <a:spLocks noGrp="1"/>
          </p:cNvSpPr>
          <p:nvPr>
            <p:ph type="title"/>
          </p:nvPr>
        </p:nvSpPr>
        <p:spPr>
          <a:prstGeom prst="rect">
            <a:avLst/>
          </a:prstGeom>
        </p:spPr>
        <p:txBody>
          <a:bodyPr/>
          <a:lstStyle/>
          <a:p>
            <a:r>
              <a:t>Expected value of color along ray</a:t>
            </a:r>
          </a:p>
        </p:txBody>
      </p:sp>
      <mc:AlternateContent xmlns:mc="http://schemas.openxmlformats.org/markup-compatibility/2006" xmlns:a14="http://schemas.microsoft.com/office/drawing/2010/main">
        <mc:Choice Requires="a14">
          <p:sp>
            <p:nvSpPr>
              <p:cNvPr id="1177" name="This means the expected color returned by the ray will be…"/>
              <p:cNvSpPr txBox="1"/>
              <p:nvPr/>
            </p:nvSpPr>
            <p:spPr>
              <a:xfrm>
                <a:off x="4898392" y="4542285"/>
                <a:ext cx="14587215" cy="4631430"/>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lIns="71437" tIns="71437" rIns="71437" bIns="71437">
                <a:spAutoFit/>
              </a:bodyPr>
              <a:lstStyle/>
              <a:p>
                <a:pPr defTabSz="821531">
                  <a:defRPr sz="4200" b="0">
                    <a:latin typeface="Avenir Book"/>
                    <a:ea typeface="Avenir Book"/>
                    <a:cs typeface="Avenir Book"/>
                    <a:sym typeface="Avenir Book"/>
                  </a:defRPr>
                </a:pPr>
                <a:r>
                  <a:t>This means the expected color returned by the ray will be </a:t>
                </a:r>
              </a:p>
              <a:p>
                <a:pPr defTabSz="821531">
                  <a:defRPr sz="4200" b="0">
                    <a:latin typeface="Avenir Book"/>
                    <a:ea typeface="Avenir Book"/>
                    <a:cs typeface="Avenir Book"/>
                    <a:sym typeface="Avenir Book"/>
                  </a:defRPr>
                </a:pPr>
                <a:endParaRPr/>
              </a:p>
              <a:p>
                <a:pPr defTabSz="821531">
                  <a:defRPr sz="4200" b="0">
                    <a:latin typeface="Avenir Book"/>
                    <a:ea typeface="Avenir Book"/>
                    <a:cs typeface="Avenir Book"/>
                    <a:sym typeface="Avenir Book"/>
                  </a:defRPr>
                </a:pPr>
                <a14:m>
                  <m:oMathPara xmlns:m="http://schemas.openxmlformats.org/officeDocument/2006/math">
                    <m:oMathParaPr>
                      <m:jc m:val="center"/>
                    </m:oMathParaPr>
                    <m:oMath xmlns:m="http://schemas.openxmlformats.org/officeDocument/2006/math">
                      <m:sSubSup>
                        <m:sSubSupPr>
                          <m:ctrlPr>
                            <a:rPr sz="4550" i="1">
                              <a:solidFill>
                                <a:srgbClr val="000000"/>
                              </a:solidFill>
                              <a:latin typeface="Cambria Math" panose="02040503050406030204" pitchFamily="18" charset="0"/>
                            </a:rPr>
                          </m:ctrlPr>
                        </m:sSubSupPr>
                        <m:e>
                          <m:r>
                            <a:rPr sz="4550" i="1">
                              <a:solidFill>
                                <a:srgbClr val="000000"/>
                              </a:solidFill>
                              <a:latin typeface="Cambria Math" panose="02040503050406030204" pitchFamily="18" charset="0"/>
                            </a:rPr>
                            <m:t>∫</m:t>
                          </m:r>
                        </m:e>
                        <m:sub>
                          <m:sSub>
                            <m:sSubPr>
                              <m:ctrlPr>
                                <a:rPr sz="4550" i="1">
                                  <a:solidFill>
                                    <a:srgbClr val="000000"/>
                                  </a:solidFill>
                                  <a:latin typeface="Cambria Math" panose="02040503050406030204" pitchFamily="18" charset="0"/>
                                </a:rPr>
                              </m:ctrlPr>
                            </m:sSubPr>
                            <m:e>
                              <m:r>
                                <a:rPr sz="4550" i="1">
                                  <a:solidFill>
                                    <a:srgbClr val="000000"/>
                                  </a:solidFill>
                                  <a:latin typeface="Cambria Math" panose="02040503050406030204" pitchFamily="18" charset="0"/>
                                </a:rPr>
                                <m:t>𝑡</m:t>
                              </m:r>
                            </m:e>
                            <m:sub>
                              <m:r>
                                <a:rPr sz="4550" i="1">
                                  <a:solidFill>
                                    <a:srgbClr val="000000"/>
                                  </a:solidFill>
                                  <a:latin typeface="Cambria Math" panose="02040503050406030204" pitchFamily="18" charset="0"/>
                                </a:rPr>
                                <m:t>0</m:t>
                              </m:r>
                            </m:sub>
                          </m:sSub>
                        </m:sub>
                        <m:sup>
                          <m:sSub>
                            <m:sSubPr>
                              <m:ctrlPr>
                                <a:rPr sz="4550" i="1">
                                  <a:solidFill>
                                    <a:srgbClr val="000000"/>
                                  </a:solidFill>
                                  <a:latin typeface="Cambria Math" panose="02040503050406030204" pitchFamily="18" charset="0"/>
                                </a:rPr>
                              </m:ctrlPr>
                            </m:sSubPr>
                            <m:e>
                              <m:r>
                                <a:rPr sz="4550" i="1">
                                  <a:solidFill>
                                    <a:srgbClr val="000000"/>
                                  </a:solidFill>
                                  <a:latin typeface="Cambria Math" panose="02040503050406030204" pitchFamily="18" charset="0"/>
                                </a:rPr>
                                <m:t>𝑡</m:t>
                              </m:r>
                            </m:e>
                            <m:sub>
                              <m:r>
                                <a:rPr sz="4550" i="1">
                                  <a:solidFill>
                                    <a:srgbClr val="000000"/>
                                  </a:solidFill>
                                  <a:latin typeface="Cambria Math" panose="02040503050406030204" pitchFamily="18" charset="0"/>
                                </a:rPr>
                                <m:t>1</m:t>
                              </m:r>
                            </m:sub>
                          </m:sSub>
                        </m:sup>
                      </m:sSubSup>
                      <m:r>
                        <a:rPr sz="4550" i="1">
                          <a:solidFill>
                            <a:srgbClr val="000000"/>
                          </a:solidFill>
                          <a:latin typeface="Cambria Math" panose="02040503050406030204" pitchFamily="18" charset="0"/>
                        </a:rPr>
                        <m:t>𝑇</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𝑡</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𝜎</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𝑡</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𝐜</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𝑡</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𝑑𝑡</m:t>
                      </m:r>
                    </m:oMath>
                  </m:oMathPara>
                </a14:m>
                <a:endParaRPr/>
              </a:p>
              <a:p>
                <a:pPr defTabSz="821531">
                  <a:defRPr sz="4200" b="0">
                    <a:latin typeface="Avenir Book"/>
                    <a:ea typeface="Avenir Book"/>
                    <a:cs typeface="Avenir Book"/>
                    <a:sym typeface="Avenir Book"/>
                  </a:defRPr>
                </a:pPr>
                <a:endParaRPr/>
              </a:p>
              <a:p>
                <a:pPr defTabSz="821531">
                  <a:defRPr sz="4200" b="0">
                    <a:latin typeface="Avenir Book"/>
                    <a:ea typeface="Avenir Book"/>
                    <a:cs typeface="Avenir Book"/>
                    <a:sym typeface="Avenir Book"/>
                  </a:defRPr>
                </a:pPr>
                <a:r>
                  <a:t>Note the nested integral!</a:t>
                </a:r>
              </a:p>
            </p:txBody>
          </p:sp>
        </mc:Choice>
        <mc:Fallback xmlns="">
          <p:sp>
            <p:nvSpPr>
              <p:cNvPr id="1177" name="This means the expected color returned by the ray will be…"/>
              <p:cNvSpPr txBox="1">
                <a:spLocks noRot="1" noChangeAspect="1" noMove="1" noResize="1" noEditPoints="1" noAdjustHandles="1" noChangeArrowheads="1" noChangeShapeType="1" noTextEdit="1"/>
              </p:cNvSpPr>
              <p:nvPr/>
            </p:nvSpPr>
            <p:spPr>
              <a:xfrm>
                <a:off x="4898392" y="4542285"/>
                <a:ext cx="14587215" cy="4631430"/>
              </a:xfrm>
              <a:prstGeom prst="rect">
                <a:avLst/>
              </a:prstGeom>
              <a:blipFill>
                <a:blip r:embed="rId3"/>
                <a:stretch>
                  <a:fillRect t="-2105"/>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a:noFill/>
                  </a:rPr>
                  <a:t> </a:t>
                </a:r>
              </a:p>
            </p:txBody>
          </p:sp>
        </mc:Fallback>
      </mc:AlternateContent>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56506" y="440715"/>
            <a:ext cx="28661661" cy="1976835"/>
          </a:xfrm>
          <a:prstGeom prst="rect">
            <a:avLst/>
          </a:prstGeom>
        </p:spPr>
        <p:txBody>
          <a:bodyPr vert="horz" wrap="square" lIns="0" tIns="257250" rIns="0" bIns="0" rtlCol="0">
            <a:spAutoFit/>
          </a:bodyPr>
          <a:lstStyle/>
          <a:p>
            <a:pPr marL="6932692">
              <a:spcBef>
                <a:spcPts val="164"/>
              </a:spcBef>
            </a:pPr>
            <a:r>
              <a:rPr spc="285" dirty="0"/>
              <a:t>Birds</a:t>
            </a:r>
            <a:r>
              <a:rPr spc="-79" dirty="0"/>
              <a:t> </a:t>
            </a:r>
            <a:r>
              <a:rPr dirty="0"/>
              <a:t>Eye</a:t>
            </a:r>
            <a:r>
              <a:rPr spc="-79" dirty="0"/>
              <a:t> </a:t>
            </a:r>
            <a:r>
              <a:rPr spc="42" dirty="0"/>
              <a:t>View</a:t>
            </a:r>
          </a:p>
        </p:txBody>
      </p:sp>
      <p:sp>
        <p:nvSpPr>
          <p:cNvPr id="3" name="object 3"/>
          <p:cNvSpPr txBox="1"/>
          <p:nvPr/>
        </p:nvSpPr>
        <p:spPr>
          <a:xfrm>
            <a:off x="1725231" y="5032394"/>
            <a:ext cx="20659484" cy="5077005"/>
          </a:xfrm>
          <a:prstGeom prst="rect">
            <a:avLst/>
          </a:prstGeom>
        </p:spPr>
        <p:txBody>
          <a:bodyPr vert="horz" wrap="square" lIns="0" tIns="436663" rIns="0" bIns="0" rtlCol="0">
            <a:spAutoFit/>
          </a:bodyPr>
          <a:lstStyle/>
          <a:p>
            <a:pPr marL="649988" indent="-634585" defTabSz="1108984" hangingPunct="1">
              <a:spcBef>
                <a:spcPts val="3438"/>
              </a:spcBef>
              <a:buSzPct val="125000"/>
              <a:buFontTx/>
              <a:buChar char="•"/>
              <a:tabLst>
                <a:tab pos="649988" algn="l"/>
              </a:tabLst>
            </a:pPr>
            <a:r>
              <a:rPr sz="6792" b="0" dirty="0">
                <a:solidFill>
                  <a:sysClr val="windowText" lastClr="000000"/>
                </a:solidFill>
                <a:latin typeface="Arial"/>
                <a:cs typeface="Arial"/>
              </a:rPr>
              <a:t>What</a:t>
            </a:r>
            <a:r>
              <a:rPr sz="6792" b="0" spc="-30" dirty="0">
                <a:solidFill>
                  <a:sysClr val="windowText" lastClr="000000"/>
                </a:solidFill>
                <a:latin typeface="Arial"/>
                <a:cs typeface="Arial"/>
              </a:rPr>
              <a:t> </a:t>
            </a:r>
            <a:r>
              <a:rPr sz="6792" b="0" dirty="0">
                <a:solidFill>
                  <a:sysClr val="windowText" lastClr="000000"/>
                </a:solidFill>
                <a:latin typeface="Arial"/>
                <a:cs typeface="Arial"/>
              </a:rPr>
              <a:t>is</a:t>
            </a:r>
            <a:r>
              <a:rPr sz="6792" b="0" spc="-24" dirty="0">
                <a:solidFill>
                  <a:sysClr val="windowText" lastClr="000000"/>
                </a:solidFill>
                <a:latin typeface="Arial"/>
                <a:cs typeface="Arial"/>
              </a:rPr>
              <a:t> </a:t>
            </a:r>
            <a:r>
              <a:rPr sz="6792" b="0" spc="-12" dirty="0">
                <a:solidFill>
                  <a:sysClr val="windowText" lastClr="000000"/>
                </a:solidFill>
                <a:latin typeface="Arial"/>
                <a:cs typeface="Arial"/>
              </a:rPr>
              <a:t>NeRF?</a:t>
            </a:r>
            <a:endParaRPr sz="6792" b="0">
              <a:solidFill>
                <a:sysClr val="windowText" lastClr="000000"/>
              </a:solidFill>
              <a:latin typeface="Arial"/>
              <a:cs typeface="Arial"/>
            </a:endParaRPr>
          </a:p>
          <a:p>
            <a:pPr marL="649988" indent="-634585" defTabSz="1108984" hangingPunct="1">
              <a:spcBef>
                <a:spcPts val="5852"/>
              </a:spcBef>
              <a:buSzPct val="125000"/>
              <a:buFontTx/>
              <a:buChar char="•"/>
              <a:tabLst>
                <a:tab pos="649988" algn="l"/>
              </a:tabLst>
            </a:pPr>
            <a:r>
              <a:rPr sz="6792" b="0" spc="85" dirty="0">
                <a:solidFill>
                  <a:sysClr val="windowText" lastClr="000000"/>
                </a:solidFill>
                <a:latin typeface="Arial"/>
                <a:cs typeface="Arial"/>
              </a:rPr>
              <a:t>How</a:t>
            </a:r>
            <a:r>
              <a:rPr sz="6792" b="0" spc="79" dirty="0">
                <a:solidFill>
                  <a:sysClr val="windowText" lastClr="000000"/>
                </a:solidFill>
                <a:latin typeface="Arial"/>
                <a:cs typeface="Arial"/>
              </a:rPr>
              <a:t> </a:t>
            </a:r>
            <a:r>
              <a:rPr sz="6792" b="0" dirty="0">
                <a:solidFill>
                  <a:sysClr val="windowText" lastClr="000000"/>
                </a:solidFill>
                <a:latin typeface="Arial"/>
                <a:cs typeface="Arial"/>
              </a:rPr>
              <a:t>is</a:t>
            </a:r>
            <a:r>
              <a:rPr sz="6792" b="0" spc="85" dirty="0">
                <a:solidFill>
                  <a:sysClr val="windowText" lastClr="000000"/>
                </a:solidFill>
                <a:latin typeface="Arial"/>
                <a:cs typeface="Arial"/>
              </a:rPr>
              <a:t> </a:t>
            </a:r>
            <a:r>
              <a:rPr sz="6792" b="0" spc="115" dirty="0">
                <a:solidFill>
                  <a:sysClr val="windowText" lastClr="000000"/>
                </a:solidFill>
                <a:latin typeface="Arial"/>
                <a:cs typeface="Arial"/>
              </a:rPr>
              <a:t>it</a:t>
            </a:r>
            <a:r>
              <a:rPr sz="6792" b="0" spc="79" dirty="0">
                <a:solidFill>
                  <a:sysClr val="windowText" lastClr="000000"/>
                </a:solidFill>
                <a:latin typeface="Arial"/>
                <a:cs typeface="Arial"/>
              </a:rPr>
              <a:t> </a:t>
            </a:r>
            <a:r>
              <a:rPr sz="6792" b="0" dirty="0">
                <a:solidFill>
                  <a:sysClr val="windowText" lastClr="000000"/>
                </a:solidFill>
                <a:latin typeface="Arial"/>
                <a:cs typeface="Arial"/>
              </a:rPr>
              <a:t>diﬀerent</a:t>
            </a:r>
            <a:r>
              <a:rPr sz="6792" b="0" spc="85" dirty="0">
                <a:solidFill>
                  <a:sysClr val="windowText" lastClr="000000"/>
                </a:solidFill>
                <a:latin typeface="Arial"/>
                <a:cs typeface="Arial"/>
              </a:rPr>
              <a:t> </a:t>
            </a:r>
            <a:r>
              <a:rPr sz="6792" b="0" dirty="0">
                <a:solidFill>
                  <a:sysClr val="windowText" lastClr="000000"/>
                </a:solidFill>
                <a:latin typeface="Arial"/>
                <a:cs typeface="Arial"/>
              </a:rPr>
              <a:t>or</a:t>
            </a:r>
            <a:r>
              <a:rPr sz="6792" b="0" spc="79" dirty="0">
                <a:solidFill>
                  <a:sysClr val="windowText" lastClr="000000"/>
                </a:solidFill>
                <a:latin typeface="Arial"/>
                <a:cs typeface="Arial"/>
              </a:rPr>
              <a:t> </a:t>
            </a:r>
            <a:r>
              <a:rPr sz="6792" b="0" dirty="0">
                <a:solidFill>
                  <a:sysClr val="windowText" lastClr="000000"/>
                </a:solidFill>
                <a:latin typeface="Arial"/>
                <a:cs typeface="Arial"/>
              </a:rPr>
              <a:t>similar</a:t>
            </a:r>
            <a:r>
              <a:rPr sz="6792" b="0" spc="85" dirty="0">
                <a:solidFill>
                  <a:sysClr val="windowText" lastClr="000000"/>
                </a:solidFill>
                <a:latin typeface="Arial"/>
                <a:cs typeface="Arial"/>
              </a:rPr>
              <a:t> </a:t>
            </a:r>
            <a:r>
              <a:rPr sz="6792" b="0" spc="164" dirty="0">
                <a:solidFill>
                  <a:sysClr val="windowText" lastClr="000000"/>
                </a:solidFill>
                <a:latin typeface="Arial"/>
                <a:cs typeface="Arial"/>
              </a:rPr>
              <a:t>to</a:t>
            </a:r>
            <a:r>
              <a:rPr sz="6792" b="0" spc="79" dirty="0">
                <a:solidFill>
                  <a:sysClr val="windowText" lastClr="000000"/>
                </a:solidFill>
                <a:latin typeface="Arial"/>
                <a:cs typeface="Arial"/>
              </a:rPr>
              <a:t> </a:t>
            </a:r>
            <a:r>
              <a:rPr sz="6792" b="0" dirty="0">
                <a:solidFill>
                  <a:sysClr val="windowText" lastClr="000000"/>
                </a:solidFill>
                <a:latin typeface="Arial"/>
                <a:cs typeface="Arial"/>
              </a:rPr>
              <a:t>existing</a:t>
            </a:r>
            <a:r>
              <a:rPr sz="6792" b="0" spc="85" dirty="0">
                <a:solidFill>
                  <a:sysClr val="windowText" lastClr="000000"/>
                </a:solidFill>
                <a:latin typeface="Arial"/>
                <a:cs typeface="Arial"/>
              </a:rPr>
              <a:t> </a:t>
            </a:r>
            <a:r>
              <a:rPr sz="6792" b="0" spc="-12" dirty="0">
                <a:solidFill>
                  <a:sysClr val="windowText" lastClr="000000"/>
                </a:solidFill>
                <a:latin typeface="Arial"/>
                <a:cs typeface="Arial"/>
              </a:rPr>
              <a:t>approaches?</a:t>
            </a:r>
            <a:endParaRPr sz="6792" b="0">
              <a:solidFill>
                <a:sysClr val="windowText" lastClr="000000"/>
              </a:solidFill>
              <a:latin typeface="Arial"/>
              <a:cs typeface="Arial"/>
            </a:endParaRPr>
          </a:p>
          <a:p>
            <a:pPr marL="649988" indent="-634585" defTabSz="1108984" hangingPunct="1">
              <a:spcBef>
                <a:spcPts val="5846"/>
              </a:spcBef>
              <a:buSzPct val="125000"/>
              <a:buFontTx/>
              <a:buChar char="•"/>
              <a:tabLst>
                <a:tab pos="649988" algn="l"/>
              </a:tabLst>
            </a:pPr>
            <a:r>
              <a:rPr sz="6792" b="0" dirty="0">
                <a:solidFill>
                  <a:sysClr val="windowText" lastClr="000000"/>
                </a:solidFill>
                <a:latin typeface="Arial"/>
                <a:cs typeface="Arial"/>
              </a:rPr>
              <a:t>What</a:t>
            </a:r>
            <a:r>
              <a:rPr sz="6792" b="0" spc="55" dirty="0">
                <a:solidFill>
                  <a:sysClr val="windowText" lastClr="000000"/>
                </a:solidFill>
                <a:latin typeface="Arial"/>
                <a:cs typeface="Arial"/>
              </a:rPr>
              <a:t> </a:t>
            </a:r>
            <a:r>
              <a:rPr sz="6792" b="0" dirty="0">
                <a:solidFill>
                  <a:sysClr val="windowText" lastClr="000000"/>
                </a:solidFill>
                <a:latin typeface="Arial"/>
                <a:cs typeface="Arial"/>
              </a:rPr>
              <a:t>is</a:t>
            </a:r>
            <a:r>
              <a:rPr sz="6792" b="0" spc="55" dirty="0">
                <a:solidFill>
                  <a:sysClr val="windowText" lastClr="000000"/>
                </a:solidFill>
                <a:latin typeface="Arial"/>
                <a:cs typeface="Arial"/>
              </a:rPr>
              <a:t> </a:t>
            </a:r>
            <a:r>
              <a:rPr sz="6792" b="0" spc="67" dirty="0">
                <a:solidFill>
                  <a:sysClr val="windowText" lastClr="000000"/>
                </a:solidFill>
                <a:latin typeface="Arial"/>
                <a:cs typeface="Arial"/>
              </a:rPr>
              <a:t>its</a:t>
            </a:r>
            <a:r>
              <a:rPr sz="6792" b="0" spc="55" dirty="0">
                <a:solidFill>
                  <a:sysClr val="windowText" lastClr="000000"/>
                </a:solidFill>
                <a:latin typeface="Arial"/>
                <a:cs typeface="Arial"/>
              </a:rPr>
              <a:t> </a:t>
            </a:r>
            <a:r>
              <a:rPr sz="6792" b="0" dirty="0">
                <a:solidFill>
                  <a:sysClr val="windowText" lastClr="000000"/>
                </a:solidFill>
                <a:latin typeface="Arial"/>
                <a:cs typeface="Arial"/>
              </a:rPr>
              <a:t>historical</a:t>
            </a:r>
            <a:r>
              <a:rPr sz="6792" b="0" spc="55" dirty="0">
                <a:solidFill>
                  <a:sysClr val="windowText" lastClr="000000"/>
                </a:solidFill>
                <a:latin typeface="Arial"/>
                <a:cs typeface="Arial"/>
              </a:rPr>
              <a:t> </a:t>
            </a:r>
            <a:r>
              <a:rPr sz="6792" b="0" spc="79" dirty="0">
                <a:solidFill>
                  <a:sysClr val="windowText" lastClr="000000"/>
                </a:solidFill>
                <a:latin typeface="Arial"/>
                <a:cs typeface="Arial"/>
              </a:rPr>
              <a:t>context?</a:t>
            </a:r>
            <a:endParaRPr sz="6792" b="0">
              <a:solidFill>
                <a:sysClr val="windowText" lastClr="000000"/>
              </a:solidFill>
              <a:latin typeface="Arial"/>
              <a:cs typeface="Arial"/>
            </a:endParaRPr>
          </a:p>
        </p:txBody>
      </p:sp>
    </p:spTree>
    <p:extLst>
      <p:ext uri="{BB962C8B-B14F-4D97-AF65-F5344CB8AC3E}">
        <p14:creationId xmlns:p14="http://schemas.microsoft.com/office/powerpoint/2010/main" val="3283261941"/>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1" name="Approximating the nested integral"/>
          <p:cNvSpPr txBox="1">
            <a:spLocks noGrp="1"/>
          </p:cNvSpPr>
          <p:nvPr>
            <p:ph type="title"/>
          </p:nvPr>
        </p:nvSpPr>
        <p:spPr>
          <a:prstGeom prst="rect">
            <a:avLst/>
          </a:prstGeom>
        </p:spPr>
        <p:txBody>
          <a:bodyPr/>
          <a:lstStyle/>
          <a:p>
            <a:r>
              <a:t>Approximating the nested integral</a:t>
            </a:r>
          </a:p>
        </p:txBody>
      </p:sp>
      <p:sp>
        <p:nvSpPr>
          <p:cNvPr id="1183" name="We use quadrature to approximate the nested integral,"/>
          <p:cNvSpPr txBox="1"/>
          <p:nvPr/>
        </p:nvSpPr>
        <p:spPr>
          <a:xfrm>
            <a:off x="4152900" y="10517084"/>
            <a:ext cx="16078200" cy="159067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spAutoFit/>
          </a:bodyPr>
          <a:lstStyle>
            <a:lvl1pPr algn="l" defTabSz="821531">
              <a:defRPr sz="4200" b="0">
                <a:latin typeface="Avenir Book"/>
                <a:ea typeface="Avenir Book"/>
                <a:cs typeface="Avenir Book"/>
                <a:sym typeface="Avenir Book"/>
              </a:defRPr>
            </a:lvl1pPr>
          </a:lstStyle>
          <a:p>
            <a:r>
              <a:t>We use quadrature to approximate the nested integral, </a:t>
            </a:r>
          </a:p>
        </p:txBody>
      </p:sp>
      <p:sp>
        <p:nvSpPr>
          <p:cNvPr id="1184" name="Cloud"/>
          <p:cNvSpPr/>
          <p:nvPr/>
        </p:nvSpPr>
        <p:spPr>
          <a:xfrm>
            <a:off x="10838876" y="3832631"/>
            <a:ext cx="4564026" cy="2750540"/>
          </a:xfrm>
          <a:custGeom>
            <a:avLst/>
            <a:gdLst/>
            <a:ahLst/>
            <a:cxnLst>
              <a:cxn ang="0">
                <a:pos x="wd2" y="hd2"/>
              </a:cxn>
              <a:cxn ang="5400000">
                <a:pos x="wd2" y="hd2"/>
              </a:cxn>
              <a:cxn ang="10800000">
                <a:pos x="wd2" y="hd2"/>
              </a:cxn>
              <a:cxn ang="16200000">
                <a:pos x="wd2" y="hd2"/>
              </a:cxn>
            </a:cxnLst>
            <a:rect l="0" t="0" r="r" b="b"/>
            <a:pathLst>
              <a:path w="21600" h="21600" extrusionOk="0">
                <a:moveTo>
                  <a:pt x="10603" y="0"/>
                </a:moveTo>
                <a:cubicBezTo>
                  <a:pt x="7967" y="0"/>
                  <a:pt x="5720" y="2939"/>
                  <a:pt x="4858" y="7062"/>
                </a:cubicBezTo>
                <a:cubicBezTo>
                  <a:pt x="4628" y="6992"/>
                  <a:pt x="4391" y="6953"/>
                  <a:pt x="4150" y="6953"/>
                </a:cubicBezTo>
                <a:cubicBezTo>
                  <a:pt x="1857" y="6953"/>
                  <a:pt x="0" y="10233"/>
                  <a:pt x="0" y="14278"/>
                </a:cubicBezTo>
                <a:cubicBezTo>
                  <a:pt x="0" y="18323"/>
                  <a:pt x="1857" y="21600"/>
                  <a:pt x="4150" y="21600"/>
                </a:cubicBezTo>
                <a:cubicBezTo>
                  <a:pt x="4193" y="21600"/>
                  <a:pt x="4237" y="21597"/>
                  <a:pt x="4279" y="21594"/>
                </a:cubicBezTo>
                <a:lnTo>
                  <a:pt x="10532" y="21597"/>
                </a:lnTo>
                <a:cubicBezTo>
                  <a:pt x="10555" y="21598"/>
                  <a:pt x="10579" y="21600"/>
                  <a:pt x="10603" y="21600"/>
                </a:cubicBezTo>
                <a:cubicBezTo>
                  <a:pt x="10626" y="21600"/>
                  <a:pt x="10648" y="21598"/>
                  <a:pt x="10672" y="21597"/>
                </a:cubicBezTo>
                <a:lnTo>
                  <a:pt x="18141" y="21600"/>
                </a:lnTo>
                <a:cubicBezTo>
                  <a:pt x="20051" y="21600"/>
                  <a:pt x="21600" y="18868"/>
                  <a:pt x="21600" y="15496"/>
                </a:cubicBezTo>
                <a:cubicBezTo>
                  <a:pt x="21600" y="12124"/>
                  <a:pt x="20051" y="9389"/>
                  <a:pt x="18141" y="9389"/>
                </a:cubicBezTo>
                <a:cubicBezTo>
                  <a:pt x="17627" y="9389"/>
                  <a:pt x="17139" y="9589"/>
                  <a:pt x="16701" y="9943"/>
                </a:cubicBezTo>
                <a:cubicBezTo>
                  <a:pt x="16453" y="4379"/>
                  <a:pt x="13819" y="0"/>
                  <a:pt x="10603" y="0"/>
                </a:cubicBezTo>
                <a:close/>
              </a:path>
            </a:pathLst>
          </a:custGeom>
          <a:gradFill>
            <a:gsLst>
              <a:gs pos="0">
                <a:srgbClr val="FFFFFF"/>
              </a:gs>
              <a:gs pos="35021">
                <a:srgbClr val="7FCCFF"/>
              </a:gs>
              <a:gs pos="100000">
                <a:srgbClr val="0099FF"/>
              </a:gs>
            </a:gsLst>
            <a:path>
              <a:fillToRect l="69668" t="8463" r="30331" b="91536"/>
            </a:path>
          </a:gradFill>
          <a:ln w="381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1185" name="Line"/>
          <p:cNvSpPr/>
          <p:nvPr/>
        </p:nvSpPr>
        <p:spPr>
          <a:xfrm flipV="1">
            <a:off x="9231479" y="2959794"/>
            <a:ext cx="6877301" cy="5740120"/>
          </a:xfrm>
          <a:prstGeom prst="line">
            <a:avLst/>
          </a:prstGeom>
          <a:ln w="50800">
            <a:solidFill>
              <a:srgbClr val="000000"/>
            </a:solidFill>
            <a:miter lim="400000"/>
            <a:tailEnd type="triangle"/>
          </a:ln>
          <a:effectLst>
            <a:outerShdw blurRad="63500" dist="25400" dir="3228796" rotWithShape="0">
              <a:srgbClr val="000000"/>
            </a:outerShdw>
          </a:effectLst>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1186" name="Video"/>
          <p:cNvSpPr/>
          <p:nvPr/>
        </p:nvSpPr>
        <p:spPr>
          <a:xfrm rot="19232115">
            <a:off x="7897894" y="8799932"/>
            <a:ext cx="1508233" cy="844563"/>
          </a:xfrm>
          <a:custGeom>
            <a:avLst/>
            <a:gdLst/>
            <a:ahLst/>
            <a:cxnLst>
              <a:cxn ang="0">
                <a:pos x="wd2" y="hd2"/>
              </a:cxn>
              <a:cxn ang="5400000">
                <a:pos x="wd2" y="hd2"/>
              </a:cxn>
              <a:cxn ang="10800000">
                <a:pos x="wd2" y="hd2"/>
              </a:cxn>
              <a:cxn ang="16200000">
                <a:pos x="wd2" y="hd2"/>
              </a:cxn>
            </a:cxnLst>
            <a:rect l="0" t="0" r="r" b="b"/>
            <a:pathLst>
              <a:path w="21600" h="21600" extrusionOk="0">
                <a:moveTo>
                  <a:pt x="1386" y="0"/>
                </a:moveTo>
                <a:cubicBezTo>
                  <a:pt x="623" y="0"/>
                  <a:pt x="0" y="1113"/>
                  <a:pt x="0" y="2475"/>
                </a:cubicBezTo>
                <a:lnTo>
                  <a:pt x="0" y="19125"/>
                </a:lnTo>
                <a:cubicBezTo>
                  <a:pt x="0" y="20487"/>
                  <a:pt x="623" y="21600"/>
                  <a:pt x="1386" y="21600"/>
                </a:cubicBezTo>
                <a:lnTo>
                  <a:pt x="15853" y="21600"/>
                </a:lnTo>
                <a:cubicBezTo>
                  <a:pt x="16616" y="21600"/>
                  <a:pt x="17239" y="20487"/>
                  <a:pt x="17239" y="19125"/>
                </a:cubicBezTo>
                <a:lnTo>
                  <a:pt x="17239" y="15008"/>
                </a:lnTo>
                <a:cubicBezTo>
                  <a:pt x="17501" y="15278"/>
                  <a:pt x="17778" y="15564"/>
                  <a:pt x="17979" y="15771"/>
                </a:cubicBezTo>
                <a:lnTo>
                  <a:pt x="21000" y="18884"/>
                </a:lnTo>
                <a:cubicBezTo>
                  <a:pt x="21330" y="19224"/>
                  <a:pt x="21600" y="18948"/>
                  <a:pt x="21600" y="18268"/>
                </a:cubicBezTo>
                <a:lnTo>
                  <a:pt x="21600" y="12039"/>
                </a:lnTo>
                <a:cubicBezTo>
                  <a:pt x="21600" y="11358"/>
                  <a:pt x="21600" y="10242"/>
                  <a:pt x="21600" y="9561"/>
                </a:cubicBezTo>
                <a:lnTo>
                  <a:pt x="21600" y="3332"/>
                </a:lnTo>
                <a:cubicBezTo>
                  <a:pt x="21600" y="2652"/>
                  <a:pt x="21330" y="2376"/>
                  <a:pt x="21000" y="2716"/>
                </a:cubicBezTo>
                <a:lnTo>
                  <a:pt x="17979" y="5829"/>
                </a:lnTo>
                <a:cubicBezTo>
                  <a:pt x="17778" y="6036"/>
                  <a:pt x="17500" y="6322"/>
                  <a:pt x="17239" y="6592"/>
                </a:cubicBezTo>
                <a:lnTo>
                  <a:pt x="17239" y="2475"/>
                </a:lnTo>
                <a:cubicBezTo>
                  <a:pt x="17239" y="1113"/>
                  <a:pt x="16616" y="0"/>
                  <a:pt x="15853" y="0"/>
                </a:cubicBezTo>
                <a:lnTo>
                  <a:pt x="1386" y="0"/>
                </a:lnTo>
                <a:close/>
              </a:path>
            </a:pathLst>
          </a:custGeom>
          <a:solidFill>
            <a:schemeClr val="accent1"/>
          </a:solidFill>
          <a:ln w="12700">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Tree>
  </p:cSld>
  <p:clrMapOvr>
    <a:masterClrMapping/>
  </p:clrMapOvr>
  <p:transition spd="med"/>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0" name="Approximating the nested integral"/>
          <p:cNvSpPr txBox="1">
            <a:spLocks noGrp="1"/>
          </p:cNvSpPr>
          <p:nvPr>
            <p:ph type="title"/>
          </p:nvPr>
        </p:nvSpPr>
        <p:spPr>
          <a:prstGeom prst="rect">
            <a:avLst/>
          </a:prstGeom>
        </p:spPr>
        <p:txBody>
          <a:bodyPr/>
          <a:lstStyle/>
          <a:p>
            <a:r>
              <a:t>Approximating the nested integral</a:t>
            </a:r>
          </a:p>
        </p:txBody>
      </p:sp>
      <mc:AlternateContent xmlns:mc="http://schemas.openxmlformats.org/markup-compatibility/2006" xmlns:a14="http://schemas.microsoft.com/office/drawing/2010/main">
        <mc:Choice Requires="a14">
          <p:sp>
            <p:nvSpPr>
              <p:cNvPr id="1192" name="We use quadrature to approximate the nested integral,…"/>
              <p:cNvSpPr txBox="1"/>
              <p:nvPr/>
            </p:nvSpPr>
            <p:spPr>
              <a:xfrm>
                <a:off x="4153336" y="10517084"/>
                <a:ext cx="16077328" cy="2387394"/>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lIns="71437" tIns="71437" rIns="71437" bIns="71437">
                <a:spAutoFit/>
              </a:bodyPr>
              <a:lstStyle/>
              <a:p>
                <a:pPr algn="l" defTabSz="821531">
                  <a:defRPr sz="4200" b="0">
                    <a:latin typeface="Avenir Book"/>
                    <a:ea typeface="Avenir Book"/>
                    <a:cs typeface="Avenir Book"/>
                    <a:sym typeface="Avenir Book"/>
                  </a:defRPr>
                </a:pPr>
                <a:r>
                  <a:t>We use quadrature to approximate the nested integral, </a:t>
                </a:r>
              </a:p>
              <a:p>
                <a:pPr algn="l" defTabSz="821531">
                  <a:defRPr sz="4200" b="0">
                    <a:latin typeface="Avenir Book"/>
                    <a:ea typeface="Avenir Book"/>
                    <a:cs typeface="Avenir Book"/>
                    <a:sym typeface="Avenir Book"/>
                  </a:defRPr>
                </a:pPr>
                <a:r>
                  <a:t>splitting the ray up into </a:t>
                </a:r>
                <a14:m>
                  <m:oMath xmlns:m="http://schemas.openxmlformats.org/officeDocument/2006/math">
                    <m:r>
                      <a:rPr sz="4950" i="1">
                        <a:solidFill>
                          <a:srgbClr val="000000"/>
                        </a:solidFill>
                        <a:latin typeface="Cambria Math" panose="02040503050406030204" pitchFamily="18" charset="0"/>
                      </a:rPr>
                      <m:t>𝑛</m:t>
                    </m:r>
                  </m:oMath>
                </a14:m>
                <a:r>
                  <a:t> segments with endpoints </a:t>
                </a:r>
                <a14:m>
                  <m:oMath xmlns:m="http://schemas.openxmlformats.org/officeDocument/2006/math">
                    <m:r>
                      <a:rPr sz="4750" i="1">
                        <a:solidFill>
                          <a:srgbClr val="000000"/>
                        </a:solidFill>
                        <a:latin typeface="Cambria Math" panose="02040503050406030204" pitchFamily="18" charset="0"/>
                      </a:rPr>
                      <m:t>{</m:t>
                    </m:r>
                    <m:sSub>
                      <m:sSubPr>
                        <m:ctrlPr>
                          <a:rPr sz="4750" i="1">
                            <a:solidFill>
                              <a:srgbClr val="000000"/>
                            </a:solidFill>
                            <a:latin typeface="Cambria Math" panose="02040503050406030204" pitchFamily="18" charset="0"/>
                          </a:rPr>
                        </m:ctrlPr>
                      </m:sSubPr>
                      <m:e>
                        <m:r>
                          <a:rPr sz="4750" i="1">
                            <a:solidFill>
                              <a:srgbClr val="000000"/>
                            </a:solidFill>
                            <a:latin typeface="Cambria Math" panose="02040503050406030204" pitchFamily="18" charset="0"/>
                          </a:rPr>
                          <m:t>𝑡</m:t>
                        </m:r>
                      </m:e>
                      <m:sub>
                        <m:r>
                          <a:rPr sz="4750" i="1">
                            <a:solidFill>
                              <a:srgbClr val="000000"/>
                            </a:solidFill>
                            <a:latin typeface="Cambria Math" panose="02040503050406030204" pitchFamily="18" charset="0"/>
                          </a:rPr>
                          <m:t>1</m:t>
                        </m:r>
                      </m:sub>
                    </m:sSub>
                    <m:r>
                      <a:rPr sz="4750" i="1">
                        <a:solidFill>
                          <a:srgbClr val="000000"/>
                        </a:solidFill>
                        <a:latin typeface="Cambria Math" panose="02040503050406030204" pitchFamily="18" charset="0"/>
                      </a:rPr>
                      <m:t>,</m:t>
                    </m:r>
                    <m:sSub>
                      <m:sSubPr>
                        <m:ctrlPr>
                          <a:rPr sz="4750" i="1">
                            <a:solidFill>
                              <a:srgbClr val="000000"/>
                            </a:solidFill>
                            <a:latin typeface="Cambria Math" panose="02040503050406030204" pitchFamily="18" charset="0"/>
                          </a:rPr>
                        </m:ctrlPr>
                      </m:sSubPr>
                      <m:e>
                        <m:r>
                          <a:rPr sz="4750" i="1">
                            <a:solidFill>
                              <a:srgbClr val="000000"/>
                            </a:solidFill>
                            <a:latin typeface="Cambria Math" panose="02040503050406030204" pitchFamily="18" charset="0"/>
                          </a:rPr>
                          <m:t>𝑡</m:t>
                        </m:r>
                      </m:e>
                      <m:sub>
                        <m:r>
                          <a:rPr sz="4750" i="1">
                            <a:solidFill>
                              <a:srgbClr val="000000"/>
                            </a:solidFill>
                            <a:latin typeface="Cambria Math" panose="02040503050406030204" pitchFamily="18" charset="0"/>
                          </a:rPr>
                          <m:t>2</m:t>
                        </m:r>
                      </m:sub>
                    </m:sSub>
                    <m:r>
                      <a:rPr sz="4750" i="1">
                        <a:solidFill>
                          <a:srgbClr val="000000"/>
                        </a:solidFill>
                        <a:latin typeface="Cambria Math" panose="02040503050406030204" pitchFamily="18" charset="0"/>
                      </a:rPr>
                      <m:t>,…,</m:t>
                    </m:r>
                    <m:sSub>
                      <m:sSubPr>
                        <m:ctrlPr>
                          <a:rPr sz="4750" i="1">
                            <a:solidFill>
                              <a:srgbClr val="000000"/>
                            </a:solidFill>
                            <a:latin typeface="Cambria Math" panose="02040503050406030204" pitchFamily="18" charset="0"/>
                          </a:rPr>
                        </m:ctrlPr>
                      </m:sSubPr>
                      <m:e>
                        <m:r>
                          <a:rPr sz="4750" i="1">
                            <a:solidFill>
                              <a:srgbClr val="000000"/>
                            </a:solidFill>
                            <a:latin typeface="Cambria Math" panose="02040503050406030204" pitchFamily="18" charset="0"/>
                          </a:rPr>
                          <m:t>𝑡</m:t>
                        </m:r>
                      </m:e>
                      <m:sub>
                        <m:r>
                          <a:rPr sz="4750" i="1">
                            <a:solidFill>
                              <a:srgbClr val="000000"/>
                            </a:solidFill>
                            <a:latin typeface="Cambria Math" panose="02040503050406030204" pitchFamily="18" charset="0"/>
                          </a:rPr>
                          <m:t>𝑛</m:t>
                        </m:r>
                        <m:r>
                          <a:rPr sz="4750" i="1">
                            <a:solidFill>
                              <a:srgbClr val="000000"/>
                            </a:solidFill>
                            <a:latin typeface="Cambria Math" panose="02040503050406030204" pitchFamily="18" charset="0"/>
                          </a:rPr>
                          <m:t>+1</m:t>
                        </m:r>
                      </m:sub>
                    </m:sSub>
                    <m:r>
                      <a:rPr sz="4750" i="1">
                        <a:solidFill>
                          <a:srgbClr val="000000"/>
                        </a:solidFill>
                        <a:latin typeface="Cambria Math" panose="02040503050406030204" pitchFamily="18" charset="0"/>
                      </a:rPr>
                      <m:t>}</m:t>
                    </m:r>
                  </m:oMath>
                </a14:m>
                <a:endParaRPr/>
              </a:p>
            </p:txBody>
          </p:sp>
        </mc:Choice>
        <mc:Fallback xmlns="">
          <p:sp>
            <p:nvSpPr>
              <p:cNvPr id="1192" name="We use quadrature to approximate the nested integral,…"/>
              <p:cNvSpPr txBox="1">
                <a:spLocks noRot="1" noChangeAspect="1" noMove="1" noResize="1" noEditPoints="1" noAdjustHandles="1" noChangeArrowheads="1" noChangeShapeType="1" noTextEdit="1"/>
              </p:cNvSpPr>
              <p:nvPr/>
            </p:nvSpPr>
            <p:spPr>
              <a:xfrm>
                <a:off x="4153336" y="10517084"/>
                <a:ext cx="16077328" cy="2387394"/>
              </a:xfrm>
              <a:prstGeom prst="rect">
                <a:avLst/>
              </a:prstGeom>
              <a:blipFill>
                <a:blip r:embed="rId3"/>
                <a:stretch>
                  <a:fillRect l="-1554" t="-4082"/>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a:noFill/>
                  </a:rPr>
                  <a:t> </a:t>
                </a:r>
              </a:p>
            </p:txBody>
          </p:sp>
        </mc:Fallback>
      </mc:AlternateContent>
      <p:sp>
        <p:nvSpPr>
          <p:cNvPr id="1193" name="Cloud"/>
          <p:cNvSpPr/>
          <p:nvPr/>
        </p:nvSpPr>
        <p:spPr>
          <a:xfrm>
            <a:off x="10838876" y="3832631"/>
            <a:ext cx="4564026" cy="2750540"/>
          </a:xfrm>
          <a:custGeom>
            <a:avLst/>
            <a:gdLst/>
            <a:ahLst/>
            <a:cxnLst>
              <a:cxn ang="0">
                <a:pos x="wd2" y="hd2"/>
              </a:cxn>
              <a:cxn ang="5400000">
                <a:pos x="wd2" y="hd2"/>
              </a:cxn>
              <a:cxn ang="10800000">
                <a:pos x="wd2" y="hd2"/>
              </a:cxn>
              <a:cxn ang="16200000">
                <a:pos x="wd2" y="hd2"/>
              </a:cxn>
            </a:cxnLst>
            <a:rect l="0" t="0" r="r" b="b"/>
            <a:pathLst>
              <a:path w="21600" h="21600" extrusionOk="0">
                <a:moveTo>
                  <a:pt x="10603" y="0"/>
                </a:moveTo>
                <a:cubicBezTo>
                  <a:pt x="7967" y="0"/>
                  <a:pt x="5720" y="2939"/>
                  <a:pt x="4858" y="7062"/>
                </a:cubicBezTo>
                <a:cubicBezTo>
                  <a:pt x="4628" y="6992"/>
                  <a:pt x="4391" y="6953"/>
                  <a:pt x="4150" y="6953"/>
                </a:cubicBezTo>
                <a:cubicBezTo>
                  <a:pt x="1857" y="6953"/>
                  <a:pt x="0" y="10233"/>
                  <a:pt x="0" y="14278"/>
                </a:cubicBezTo>
                <a:cubicBezTo>
                  <a:pt x="0" y="18323"/>
                  <a:pt x="1857" y="21600"/>
                  <a:pt x="4150" y="21600"/>
                </a:cubicBezTo>
                <a:cubicBezTo>
                  <a:pt x="4193" y="21600"/>
                  <a:pt x="4237" y="21597"/>
                  <a:pt x="4279" y="21594"/>
                </a:cubicBezTo>
                <a:lnTo>
                  <a:pt x="10532" y="21597"/>
                </a:lnTo>
                <a:cubicBezTo>
                  <a:pt x="10555" y="21598"/>
                  <a:pt x="10579" y="21600"/>
                  <a:pt x="10603" y="21600"/>
                </a:cubicBezTo>
                <a:cubicBezTo>
                  <a:pt x="10626" y="21600"/>
                  <a:pt x="10648" y="21598"/>
                  <a:pt x="10672" y="21597"/>
                </a:cubicBezTo>
                <a:lnTo>
                  <a:pt x="18141" y="21600"/>
                </a:lnTo>
                <a:cubicBezTo>
                  <a:pt x="20051" y="21600"/>
                  <a:pt x="21600" y="18868"/>
                  <a:pt x="21600" y="15496"/>
                </a:cubicBezTo>
                <a:cubicBezTo>
                  <a:pt x="21600" y="12124"/>
                  <a:pt x="20051" y="9389"/>
                  <a:pt x="18141" y="9389"/>
                </a:cubicBezTo>
                <a:cubicBezTo>
                  <a:pt x="17627" y="9389"/>
                  <a:pt x="17139" y="9589"/>
                  <a:pt x="16701" y="9943"/>
                </a:cubicBezTo>
                <a:cubicBezTo>
                  <a:pt x="16453" y="4379"/>
                  <a:pt x="13819" y="0"/>
                  <a:pt x="10603" y="0"/>
                </a:cubicBezTo>
                <a:close/>
              </a:path>
            </a:pathLst>
          </a:custGeom>
          <a:gradFill>
            <a:gsLst>
              <a:gs pos="0">
                <a:srgbClr val="FFFFFF"/>
              </a:gs>
              <a:gs pos="35021">
                <a:srgbClr val="7FCCFF"/>
              </a:gs>
              <a:gs pos="100000">
                <a:srgbClr val="0099FF"/>
              </a:gs>
            </a:gsLst>
            <a:path>
              <a:fillToRect l="69668" t="8463" r="30331" b="91536"/>
            </a:path>
          </a:gradFill>
          <a:ln w="381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1194" name="Line"/>
          <p:cNvSpPr/>
          <p:nvPr/>
        </p:nvSpPr>
        <p:spPr>
          <a:xfrm flipV="1">
            <a:off x="9231479" y="2959794"/>
            <a:ext cx="6877301" cy="5740120"/>
          </a:xfrm>
          <a:prstGeom prst="line">
            <a:avLst/>
          </a:prstGeom>
          <a:ln w="50800">
            <a:solidFill>
              <a:srgbClr val="000000"/>
            </a:solidFill>
            <a:miter lim="400000"/>
            <a:tailEnd type="triangle"/>
          </a:ln>
          <a:effectLst>
            <a:outerShdw blurRad="63500" dist="25400" dir="3228796" rotWithShape="0">
              <a:srgbClr val="000000"/>
            </a:outerShdw>
          </a:effectLst>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1195" name="Circle"/>
          <p:cNvSpPr/>
          <p:nvPr/>
        </p:nvSpPr>
        <p:spPr>
          <a:xfrm>
            <a:off x="12241641" y="6008089"/>
            <a:ext cx="203201" cy="203201"/>
          </a:xfrm>
          <a:prstGeom prst="ellipse">
            <a:avLst/>
          </a:prstGeom>
          <a:solidFill>
            <a:srgbClr val="FFFFFF"/>
          </a:solidFill>
          <a:ln w="12700">
            <a:miter lim="400000"/>
          </a:ln>
          <a:effectLst>
            <a:outerShdw blurRad="63500" dist="25400" dir="3228796" rotWithShape="0">
              <a:srgbClr val="000000"/>
            </a:outerShdw>
          </a:effectLst>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1196" name="Video"/>
          <p:cNvSpPr/>
          <p:nvPr/>
        </p:nvSpPr>
        <p:spPr>
          <a:xfrm rot="19232115">
            <a:off x="7897894" y="8799932"/>
            <a:ext cx="1508233" cy="844563"/>
          </a:xfrm>
          <a:custGeom>
            <a:avLst/>
            <a:gdLst/>
            <a:ahLst/>
            <a:cxnLst>
              <a:cxn ang="0">
                <a:pos x="wd2" y="hd2"/>
              </a:cxn>
              <a:cxn ang="5400000">
                <a:pos x="wd2" y="hd2"/>
              </a:cxn>
              <a:cxn ang="10800000">
                <a:pos x="wd2" y="hd2"/>
              </a:cxn>
              <a:cxn ang="16200000">
                <a:pos x="wd2" y="hd2"/>
              </a:cxn>
            </a:cxnLst>
            <a:rect l="0" t="0" r="r" b="b"/>
            <a:pathLst>
              <a:path w="21600" h="21600" extrusionOk="0">
                <a:moveTo>
                  <a:pt x="1386" y="0"/>
                </a:moveTo>
                <a:cubicBezTo>
                  <a:pt x="623" y="0"/>
                  <a:pt x="0" y="1113"/>
                  <a:pt x="0" y="2475"/>
                </a:cubicBezTo>
                <a:lnTo>
                  <a:pt x="0" y="19125"/>
                </a:lnTo>
                <a:cubicBezTo>
                  <a:pt x="0" y="20487"/>
                  <a:pt x="623" y="21600"/>
                  <a:pt x="1386" y="21600"/>
                </a:cubicBezTo>
                <a:lnTo>
                  <a:pt x="15853" y="21600"/>
                </a:lnTo>
                <a:cubicBezTo>
                  <a:pt x="16616" y="21600"/>
                  <a:pt x="17239" y="20487"/>
                  <a:pt x="17239" y="19125"/>
                </a:cubicBezTo>
                <a:lnTo>
                  <a:pt x="17239" y="15008"/>
                </a:lnTo>
                <a:cubicBezTo>
                  <a:pt x="17501" y="15278"/>
                  <a:pt x="17778" y="15564"/>
                  <a:pt x="17979" y="15771"/>
                </a:cubicBezTo>
                <a:lnTo>
                  <a:pt x="21000" y="18884"/>
                </a:lnTo>
                <a:cubicBezTo>
                  <a:pt x="21330" y="19224"/>
                  <a:pt x="21600" y="18948"/>
                  <a:pt x="21600" y="18268"/>
                </a:cubicBezTo>
                <a:lnTo>
                  <a:pt x="21600" y="12039"/>
                </a:lnTo>
                <a:cubicBezTo>
                  <a:pt x="21600" y="11358"/>
                  <a:pt x="21600" y="10242"/>
                  <a:pt x="21600" y="9561"/>
                </a:cubicBezTo>
                <a:lnTo>
                  <a:pt x="21600" y="3332"/>
                </a:lnTo>
                <a:cubicBezTo>
                  <a:pt x="21600" y="2652"/>
                  <a:pt x="21330" y="2376"/>
                  <a:pt x="21000" y="2716"/>
                </a:cubicBezTo>
                <a:lnTo>
                  <a:pt x="17979" y="5829"/>
                </a:lnTo>
                <a:cubicBezTo>
                  <a:pt x="17778" y="6036"/>
                  <a:pt x="17500" y="6322"/>
                  <a:pt x="17239" y="6592"/>
                </a:cubicBezTo>
                <a:lnTo>
                  <a:pt x="17239" y="2475"/>
                </a:lnTo>
                <a:cubicBezTo>
                  <a:pt x="17239" y="1113"/>
                  <a:pt x="16616" y="0"/>
                  <a:pt x="15853" y="0"/>
                </a:cubicBezTo>
                <a:lnTo>
                  <a:pt x="1386" y="0"/>
                </a:lnTo>
                <a:close/>
              </a:path>
            </a:pathLst>
          </a:custGeom>
          <a:solidFill>
            <a:schemeClr val="accent1"/>
          </a:solidFill>
          <a:ln w="12700">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mc:AlternateContent xmlns:mc="http://schemas.openxmlformats.org/markup-compatibility/2006" xmlns:a14="http://schemas.microsoft.com/office/drawing/2010/main">
        <mc:Choice Requires="a14">
          <p:sp>
            <p:nvSpPr>
              <p:cNvPr id="1197" name="Equation"/>
              <p:cNvSpPr txBox="1"/>
              <p:nvPr/>
            </p:nvSpPr>
            <p:spPr>
              <a:xfrm>
                <a:off x="14957724" y="4269824"/>
                <a:ext cx="467475" cy="522928"/>
              </a:xfrm>
              <a:prstGeom prst="rect">
                <a:avLst/>
              </a:prstGeom>
              <a:ln w="12700">
                <a:miter lim="400000"/>
              </a:ln>
            </p:spPr>
            <p:txBody>
              <a:bodyPr wrap="none" lIns="0" tIns="0" rIns="0" bIns="0">
                <a:spAutoFit/>
              </a:bodyPr>
              <a:lstStyle/>
              <a:p>
                <a:pPr algn="l" defTabSz="914400" latinLnBrk="1">
                  <a:defRPr sz="1800" b="0"/>
                </a:pPr>
                <a14:m>
                  <m:oMathPara xmlns:m="http://schemas.openxmlformats.org/officeDocument/2006/math">
                    <m:oMathParaPr>
                      <m:jc m:val="centerGroup"/>
                    </m:oMathParaPr>
                    <m:oMath xmlns:m="http://schemas.openxmlformats.org/officeDocument/2006/math">
                      <m:sSub>
                        <m:sSubPr>
                          <m:ctrlPr>
                            <a:rPr sz="5100" i="1">
                              <a:solidFill>
                                <a:srgbClr val="FEFEFE"/>
                              </a:solidFill>
                              <a:latin typeface="Cambria Math" panose="02040503050406030204" pitchFamily="18" charset="0"/>
                            </a:rPr>
                          </m:ctrlPr>
                        </m:sSubPr>
                        <m:e>
                          <m:r>
                            <a:rPr sz="5100" i="1">
                              <a:solidFill>
                                <a:srgbClr val="FEFEFE"/>
                              </a:solidFill>
                              <a:latin typeface="Cambria Math" panose="02040503050406030204" pitchFamily="18" charset="0"/>
                            </a:rPr>
                            <m:t>𝑡</m:t>
                          </m:r>
                        </m:e>
                        <m:sub>
                          <m:r>
                            <a:rPr sz="5100" i="1">
                              <a:solidFill>
                                <a:srgbClr val="FEFEFE"/>
                              </a:solidFill>
                              <a:latin typeface="Cambria Math" panose="02040503050406030204" pitchFamily="18" charset="0"/>
                            </a:rPr>
                            <m:t>𝑁</m:t>
                          </m:r>
                        </m:sub>
                      </m:sSub>
                    </m:oMath>
                  </m:oMathPara>
                </a14:m>
                <a:endParaRPr sz="5100">
                  <a:solidFill>
                    <a:srgbClr val="FFFFFF"/>
                  </a:solidFill>
                </a:endParaRPr>
              </a:p>
            </p:txBody>
          </p:sp>
        </mc:Choice>
        <mc:Fallback xmlns="">
          <p:sp>
            <p:nvSpPr>
              <p:cNvPr id="1197" name="Equation"/>
              <p:cNvSpPr txBox="1">
                <a:spLocks noRot="1" noChangeAspect="1" noMove="1" noResize="1" noEditPoints="1" noAdjustHandles="1" noChangeArrowheads="1" noChangeShapeType="1" noTextEdit="1"/>
              </p:cNvSpPr>
              <p:nvPr/>
            </p:nvSpPr>
            <p:spPr>
              <a:xfrm>
                <a:off x="14957724" y="4269824"/>
                <a:ext cx="467475" cy="522928"/>
              </a:xfrm>
              <a:prstGeom prst="rect">
                <a:avLst/>
              </a:prstGeom>
              <a:blipFill>
                <a:blip r:embed="rId4"/>
                <a:stretch>
                  <a:fillRect r="-26316" b="-46512"/>
                </a:stretch>
              </a:blipFill>
              <a:ln w="12700">
                <a:miter lim="400000"/>
              </a:ln>
            </p:spPr>
            <p:txBody>
              <a:bodyPr/>
              <a:lstStyle/>
              <a:p>
                <a:r>
                  <a:rPr lang="en-US">
                    <a:noFill/>
                  </a:rPr>
                  <a:t> </a:t>
                </a:r>
              </a:p>
            </p:txBody>
          </p:sp>
        </mc:Fallback>
      </mc:AlternateContent>
      <p:sp>
        <p:nvSpPr>
          <p:cNvPr id="1198" name="Circle"/>
          <p:cNvSpPr/>
          <p:nvPr/>
        </p:nvSpPr>
        <p:spPr>
          <a:xfrm>
            <a:off x="10474089" y="7494709"/>
            <a:ext cx="203201" cy="203201"/>
          </a:xfrm>
          <a:prstGeom prst="ellipse">
            <a:avLst/>
          </a:prstGeom>
          <a:solidFill>
            <a:srgbClr val="FFFFFF"/>
          </a:solidFill>
          <a:ln w="12700">
            <a:miter lim="400000"/>
          </a:ln>
          <a:effectLst>
            <a:outerShdw blurRad="63500" dist="25400" dir="3228796" rotWithShape="0">
              <a:srgbClr val="000000"/>
            </a:outerShdw>
          </a:effectLst>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1199" name="Circle"/>
          <p:cNvSpPr/>
          <p:nvPr/>
        </p:nvSpPr>
        <p:spPr>
          <a:xfrm>
            <a:off x="14791393" y="3899472"/>
            <a:ext cx="203201" cy="203201"/>
          </a:xfrm>
          <a:prstGeom prst="ellipse">
            <a:avLst/>
          </a:prstGeom>
          <a:solidFill>
            <a:srgbClr val="FFFFFF"/>
          </a:solidFill>
          <a:ln w="12700">
            <a:miter lim="400000"/>
          </a:ln>
          <a:effectLst>
            <a:outerShdw blurRad="63500" dist="25400" dir="3228796" rotWithShape="0">
              <a:srgbClr val="000000"/>
            </a:outerShdw>
          </a:effectLst>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1200" name="Circle"/>
          <p:cNvSpPr/>
          <p:nvPr/>
        </p:nvSpPr>
        <p:spPr>
          <a:xfrm>
            <a:off x="11407109" y="6705010"/>
            <a:ext cx="203201" cy="203201"/>
          </a:xfrm>
          <a:prstGeom prst="ellipse">
            <a:avLst/>
          </a:prstGeom>
          <a:solidFill>
            <a:srgbClr val="FFFFFF"/>
          </a:solidFill>
          <a:ln w="12700">
            <a:miter lim="400000"/>
          </a:ln>
          <a:effectLst>
            <a:outerShdw blurRad="63500" dist="25400" dir="3228796" rotWithShape="0">
              <a:srgbClr val="000000"/>
            </a:outerShdw>
          </a:effectLst>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1201" name="Circle"/>
          <p:cNvSpPr/>
          <p:nvPr/>
        </p:nvSpPr>
        <p:spPr>
          <a:xfrm>
            <a:off x="13116617" y="5271791"/>
            <a:ext cx="203201" cy="203201"/>
          </a:xfrm>
          <a:prstGeom prst="ellipse">
            <a:avLst/>
          </a:prstGeom>
          <a:solidFill>
            <a:srgbClr val="FFFFFF"/>
          </a:solidFill>
          <a:ln w="12700">
            <a:miter lim="400000"/>
          </a:ln>
          <a:effectLst>
            <a:outerShdw blurRad="63500" dist="25400" dir="3228796" rotWithShape="0">
              <a:srgbClr val="000000"/>
            </a:outerShdw>
          </a:effectLst>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1202" name="Circle"/>
          <p:cNvSpPr/>
          <p:nvPr/>
        </p:nvSpPr>
        <p:spPr>
          <a:xfrm>
            <a:off x="13988738" y="4551814"/>
            <a:ext cx="203201" cy="203201"/>
          </a:xfrm>
          <a:prstGeom prst="ellipse">
            <a:avLst/>
          </a:prstGeom>
          <a:solidFill>
            <a:srgbClr val="FFFFFF"/>
          </a:solidFill>
          <a:ln w="12700">
            <a:miter lim="400000"/>
          </a:ln>
          <a:effectLst>
            <a:outerShdw blurRad="63500" dist="25400" dir="3228796" rotWithShape="0">
              <a:srgbClr val="000000"/>
            </a:outerShdw>
          </a:effectLst>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mc:AlternateContent xmlns:mc="http://schemas.openxmlformats.org/markup-compatibility/2006" xmlns:a14="http://schemas.microsoft.com/office/drawing/2010/main">
        <mc:Choice Requires="a14">
          <p:sp>
            <p:nvSpPr>
              <p:cNvPr id="1203" name="Equation"/>
              <p:cNvSpPr txBox="1"/>
              <p:nvPr/>
            </p:nvSpPr>
            <p:spPr>
              <a:xfrm>
                <a:off x="10118230" y="7170756"/>
                <a:ext cx="246180" cy="404369"/>
              </a:xfrm>
              <a:prstGeom prst="rect">
                <a:avLst/>
              </a:prstGeom>
              <a:ln w="12700">
                <a:miter lim="400000"/>
              </a:ln>
            </p:spPr>
            <p:txBody>
              <a:bodyPr wrap="none" lIns="0" tIns="0" rIns="0" bIns="0">
                <a:spAutoFit/>
              </a:bodyPr>
              <a:lstStyle/>
              <a:p>
                <a:pPr algn="l" defTabSz="914400" latinLnBrk="1">
                  <a:defRPr sz="1800" b="0"/>
                </a:pPr>
                <a14:m>
                  <m:oMathPara xmlns:m="http://schemas.openxmlformats.org/officeDocument/2006/math">
                    <m:oMathParaPr>
                      <m:jc m:val="centerGroup"/>
                    </m:oMathParaPr>
                    <m:oMath xmlns:m="http://schemas.openxmlformats.org/officeDocument/2006/math">
                      <m:sSub>
                        <m:sSubPr>
                          <m:ctrlPr>
                            <a:rPr sz="4000" i="1">
                              <a:solidFill>
                                <a:srgbClr val="000000"/>
                              </a:solidFill>
                              <a:latin typeface="Cambria Math" panose="02040503050406030204" pitchFamily="18" charset="0"/>
                            </a:rPr>
                          </m:ctrlPr>
                        </m:sSubPr>
                        <m:e>
                          <m:r>
                            <a:rPr sz="4000" i="1">
                              <a:solidFill>
                                <a:srgbClr val="000000"/>
                              </a:solidFill>
                              <a:latin typeface="Cambria Math" panose="02040503050406030204" pitchFamily="18" charset="0"/>
                            </a:rPr>
                            <m:t>𝑡</m:t>
                          </m:r>
                        </m:e>
                        <m:sub>
                          <m:r>
                            <a:rPr sz="4000" i="1">
                              <a:solidFill>
                                <a:srgbClr val="000000"/>
                              </a:solidFill>
                              <a:latin typeface="Cambria Math" panose="02040503050406030204" pitchFamily="18" charset="0"/>
                            </a:rPr>
                            <m:t>1</m:t>
                          </m:r>
                        </m:sub>
                      </m:sSub>
                    </m:oMath>
                  </m:oMathPara>
                </a14:m>
                <a:endParaRPr sz="4000"/>
              </a:p>
            </p:txBody>
          </p:sp>
        </mc:Choice>
        <mc:Fallback xmlns="">
          <p:sp>
            <p:nvSpPr>
              <p:cNvPr id="1203" name="Equation"/>
              <p:cNvSpPr txBox="1">
                <a:spLocks noRot="1" noChangeAspect="1" noMove="1" noResize="1" noEditPoints="1" noAdjustHandles="1" noChangeArrowheads="1" noChangeShapeType="1" noTextEdit="1"/>
              </p:cNvSpPr>
              <p:nvPr/>
            </p:nvSpPr>
            <p:spPr>
              <a:xfrm>
                <a:off x="10118230" y="7170756"/>
                <a:ext cx="246180" cy="404369"/>
              </a:xfrm>
              <a:prstGeom prst="rect">
                <a:avLst/>
              </a:prstGeom>
              <a:blipFill>
                <a:blip r:embed="rId5"/>
                <a:stretch>
                  <a:fillRect r="-52500" b="-47761"/>
                </a:stretch>
              </a:blipFill>
              <a:ln w="12700">
                <a:miter lim="400000"/>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04" name="Equation"/>
              <p:cNvSpPr txBox="1"/>
              <p:nvPr/>
            </p:nvSpPr>
            <p:spPr>
              <a:xfrm>
                <a:off x="15077985" y="4018037"/>
                <a:ext cx="656746" cy="408678"/>
              </a:xfrm>
              <a:prstGeom prst="rect">
                <a:avLst/>
              </a:prstGeom>
              <a:ln w="12700">
                <a:miter lim="400000"/>
              </a:ln>
            </p:spPr>
            <p:txBody>
              <a:bodyPr wrap="none" lIns="0" tIns="0" rIns="0" bIns="0">
                <a:spAutoFit/>
              </a:bodyPr>
              <a:lstStyle/>
              <a:p>
                <a:pPr algn="l" defTabSz="914400" latinLnBrk="1">
                  <a:defRPr sz="1800" b="0"/>
                </a:pPr>
                <a14:m>
                  <m:oMathPara xmlns:m="http://schemas.openxmlformats.org/officeDocument/2006/math">
                    <m:oMathParaPr>
                      <m:jc m:val="centerGroup"/>
                    </m:oMathParaPr>
                    <m:oMath xmlns:m="http://schemas.openxmlformats.org/officeDocument/2006/math">
                      <m:sSub>
                        <m:sSubPr>
                          <m:ctrlPr>
                            <a:rPr sz="3900" i="1">
                              <a:solidFill>
                                <a:srgbClr val="000000"/>
                              </a:solidFill>
                              <a:latin typeface="Cambria Math" panose="02040503050406030204" pitchFamily="18" charset="0"/>
                            </a:rPr>
                          </m:ctrlPr>
                        </m:sSubPr>
                        <m:e>
                          <m:r>
                            <a:rPr sz="3900" i="1">
                              <a:solidFill>
                                <a:srgbClr val="000000"/>
                              </a:solidFill>
                              <a:latin typeface="Cambria Math" panose="02040503050406030204" pitchFamily="18" charset="0"/>
                            </a:rPr>
                            <m:t>𝑡</m:t>
                          </m:r>
                        </m:e>
                        <m:sub>
                          <m:r>
                            <a:rPr sz="3900" i="1">
                              <a:solidFill>
                                <a:srgbClr val="000000"/>
                              </a:solidFill>
                              <a:latin typeface="Cambria Math" panose="02040503050406030204" pitchFamily="18" charset="0"/>
                            </a:rPr>
                            <m:t>𝑛</m:t>
                          </m:r>
                          <m:r>
                            <a:rPr sz="3900" i="1">
                              <a:solidFill>
                                <a:srgbClr val="000000"/>
                              </a:solidFill>
                              <a:latin typeface="Cambria Math" panose="02040503050406030204" pitchFamily="18" charset="0"/>
                            </a:rPr>
                            <m:t>+1</m:t>
                          </m:r>
                        </m:sub>
                      </m:sSub>
                    </m:oMath>
                  </m:oMathPara>
                </a14:m>
                <a:endParaRPr sz="3900"/>
              </a:p>
            </p:txBody>
          </p:sp>
        </mc:Choice>
        <mc:Fallback xmlns="">
          <p:sp>
            <p:nvSpPr>
              <p:cNvPr id="1204" name="Equation"/>
              <p:cNvSpPr txBox="1">
                <a:spLocks noRot="1" noChangeAspect="1" noMove="1" noResize="1" noEditPoints="1" noAdjustHandles="1" noChangeArrowheads="1" noChangeShapeType="1" noTextEdit="1"/>
              </p:cNvSpPr>
              <p:nvPr/>
            </p:nvSpPr>
            <p:spPr>
              <a:xfrm>
                <a:off x="15077985" y="4018037"/>
                <a:ext cx="656746" cy="408678"/>
              </a:xfrm>
              <a:prstGeom prst="rect">
                <a:avLst/>
              </a:prstGeom>
              <a:blipFill>
                <a:blip r:embed="rId6"/>
                <a:stretch>
                  <a:fillRect r="-34259" b="-44776"/>
                </a:stretch>
              </a:blipFill>
              <a:ln w="12700">
                <a:miter lim="400000"/>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05" name="Equation"/>
              <p:cNvSpPr txBox="1"/>
              <p:nvPr/>
            </p:nvSpPr>
            <p:spPr>
              <a:xfrm>
                <a:off x="12664893" y="6115988"/>
                <a:ext cx="199292" cy="408336"/>
              </a:xfrm>
              <a:prstGeom prst="rect">
                <a:avLst/>
              </a:prstGeom>
              <a:ln w="12700">
                <a:miter lim="400000"/>
              </a:ln>
            </p:spPr>
            <p:txBody>
              <a:bodyPr wrap="none" lIns="0" tIns="0" rIns="0" bIns="0">
                <a:spAutoFit/>
              </a:bodyPr>
              <a:lstStyle/>
              <a:p>
                <a:pPr algn="l" defTabSz="914400" latinLnBrk="1">
                  <a:defRPr sz="1800" b="0"/>
                </a:pPr>
                <a14:m>
                  <m:oMathPara xmlns:m="http://schemas.openxmlformats.org/officeDocument/2006/math">
                    <m:oMathParaPr>
                      <m:jc m:val="centerGroup"/>
                    </m:oMathParaPr>
                    <m:oMath xmlns:m="http://schemas.openxmlformats.org/officeDocument/2006/math">
                      <m:sSub>
                        <m:sSubPr>
                          <m:ctrlPr>
                            <a:rPr sz="4000" i="1">
                              <a:solidFill>
                                <a:srgbClr val="000000"/>
                              </a:solidFill>
                              <a:latin typeface="Cambria Math" panose="02040503050406030204" pitchFamily="18" charset="0"/>
                            </a:rPr>
                          </m:ctrlPr>
                        </m:sSubPr>
                        <m:e>
                          <m:r>
                            <a:rPr sz="4000" i="1">
                              <a:solidFill>
                                <a:srgbClr val="000000"/>
                              </a:solidFill>
                              <a:latin typeface="Cambria Math" panose="02040503050406030204" pitchFamily="18" charset="0"/>
                            </a:rPr>
                            <m:t>𝑡</m:t>
                          </m:r>
                        </m:e>
                        <m:sub>
                          <m:r>
                            <a:rPr sz="4000" i="1">
                              <a:solidFill>
                                <a:srgbClr val="000000"/>
                              </a:solidFill>
                              <a:latin typeface="Cambria Math" panose="02040503050406030204" pitchFamily="18" charset="0"/>
                            </a:rPr>
                            <m:t>𝑖</m:t>
                          </m:r>
                        </m:sub>
                      </m:sSub>
                    </m:oMath>
                  </m:oMathPara>
                </a14:m>
                <a:endParaRPr sz="4000"/>
              </a:p>
            </p:txBody>
          </p:sp>
        </mc:Choice>
        <mc:Fallback xmlns="">
          <p:sp>
            <p:nvSpPr>
              <p:cNvPr id="1205" name="Equation"/>
              <p:cNvSpPr txBox="1">
                <a:spLocks noRot="1" noChangeAspect="1" noMove="1" noResize="1" noEditPoints="1" noAdjustHandles="1" noChangeArrowheads="1" noChangeShapeType="1" noTextEdit="1"/>
              </p:cNvSpPr>
              <p:nvPr/>
            </p:nvSpPr>
            <p:spPr>
              <a:xfrm>
                <a:off x="12664893" y="6115988"/>
                <a:ext cx="199292" cy="408336"/>
              </a:xfrm>
              <a:prstGeom prst="rect">
                <a:avLst/>
              </a:prstGeom>
              <a:blipFill>
                <a:blip r:embed="rId7"/>
                <a:stretch>
                  <a:fillRect r="-62500" b="-47761"/>
                </a:stretch>
              </a:blipFill>
              <a:ln w="12700">
                <a:miter lim="400000"/>
              </a:ln>
            </p:spPr>
            <p:txBody>
              <a:bodyPr/>
              <a:lstStyle/>
              <a:p>
                <a:r>
                  <a:rPr lang="en-US">
                    <a:noFill/>
                  </a:rPr>
                  <a:t> </a:t>
                </a:r>
              </a:p>
            </p:txBody>
          </p:sp>
        </mc:Fallback>
      </mc:AlternateContent>
    </p:spTree>
  </p:cSld>
  <p:clrMapOvr>
    <a:masterClrMapping/>
  </p:clrMapOvr>
  <p:transition spd="med"/>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9" name="Approximating the nested integral"/>
          <p:cNvSpPr txBox="1">
            <a:spLocks noGrp="1"/>
          </p:cNvSpPr>
          <p:nvPr>
            <p:ph type="title"/>
          </p:nvPr>
        </p:nvSpPr>
        <p:spPr>
          <a:prstGeom prst="rect">
            <a:avLst/>
          </a:prstGeom>
        </p:spPr>
        <p:txBody>
          <a:bodyPr/>
          <a:lstStyle/>
          <a:p>
            <a:r>
              <a:t>Approximating the nested integral</a:t>
            </a:r>
          </a:p>
        </p:txBody>
      </p:sp>
      <mc:AlternateContent xmlns:mc="http://schemas.openxmlformats.org/markup-compatibility/2006" xmlns:a14="http://schemas.microsoft.com/office/drawing/2010/main">
        <mc:Choice Requires="a14">
          <p:sp>
            <p:nvSpPr>
              <p:cNvPr id="1211" name="We use quadrature to approximate the nested integral,…"/>
              <p:cNvSpPr txBox="1"/>
              <p:nvPr/>
            </p:nvSpPr>
            <p:spPr>
              <a:xfrm>
                <a:off x="4152900" y="10517084"/>
                <a:ext cx="16078200" cy="2460213"/>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lIns="71437" tIns="71437" rIns="71437" bIns="71437">
                <a:spAutoFit/>
              </a:bodyPr>
              <a:lstStyle/>
              <a:p>
                <a:pPr algn="l" defTabSz="821531">
                  <a:defRPr sz="4200" b="0">
                    <a:latin typeface="Avenir Book"/>
                    <a:ea typeface="Avenir Book"/>
                    <a:cs typeface="Avenir Book"/>
                    <a:sym typeface="Avenir Book"/>
                  </a:defRPr>
                </a:pPr>
                <a:r>
                  <a:t>We use quadrature to approximate the nested integral, </a:t>
                </a:r>
              </a:p>
              <a:p>
                <a:pPr algn="l" defTabSz="821531">
                  <a:defRPr sz="4200" b="0">
                    <a:latin typeface="Avenir Book"/>
                    <a:ea typeface="Avenir Book"/>
                    <a:cs typeface="Avenir Book"/>
                    <a:sym typeface="Avenir Book"/>
                  </a:defRPr>
                </a:pPr>
                <a:r>
                  <a:t>splitting the ray up into </a:t>
                </a:r>
                <a14:m>
                  <m:oMath xmlns:m="http://schemas.openxmlformats.org/officeDocument/2006/math">
                    <m:r>
                      <a:rPr sz="4950" i="1">
                        <a:solidFill>
                          <a:srgbClr val="000000"/>
                        </a:solidFill>
                        <a:latin typeface="Cambria Math" panose="02040503050406030204" pitchFamily="18" charset="0"/>
                      </a:rPr>
                      <m:t>𝑛</m:t>
                    </m:r>
                  </m:oMath>
                </a14:m>
                <a:r>
                  <a:t> segments with endpoints </a:t>
                </a:r>
                <a14:m>
                  <m:oMath xmlns:m="http://schemas.openxmlformats.org/officeDocument/2006/math">
                    <m:r>
                      <a:rPr sz="4750" i="1">
                        <a:solidFill>
                          <a:srgbClr val="000000"/>
                        </a:solidFill>
                        <a:latin typeface="Cambria Math" panose="02040503050406030204" pitchFamily="18" charset="0"/>
                      </a:rPr>
                      <m:t>{</m:t>
                    </m:r>
                    <m:sSub>
                      <m:sSubPr>
                        <m:ctrlPr>
                          <a:rPr sz="4750" i="1">
                            <a:solidFill>
                              <a:srgbClr val="000000"/>
                            </a:solidFill>
                            <a:latin typeface="Cambria Math" panose="02040503050406030204" pitchFamily="18" charset="0"/>
                          </a:rPr>
                        </m:ctrlPr>
                      </m:sSubPr>
                      <m:e>
                        <m:r>
                          <a:rPr sz="4750" i="1">
                            <a:solidFill>
                              <a:srgbClr val="000000"/>
                            </a:solidFill>
                            <a:latin typeface="Cambria Math" panose="02040503050406030204" pitchFamily="18" charset="0"/>
                          </a:rPr>
                          <m:t>𝑡</m:t>
                        </m:r>
                      </m:e>
                      <m:sub>
                        <m:r>
                          <a:rPr sz="4750" i="1">
                            <a:solidFill>
                              <a:srgbClr val="000000"/>
                            </a:solidFill>
                            <a:latin typeface="Cambria Math" panose="02040503050406030204" pitchFamily="18" charset="0"/>
                          </a:rPr>
                          <m:t>1</m:t>
                        </m:r>
                      </m:sub>
                    </m:sSub>
                    <m:r>
                      <a:rPr sz="4750" i="1">
                        <a:solidFill>
                          <a:srgbClr val="000000"/>
                        </a:solidFill>
                        <a:latin typeface="Cambria Math" panose="02040503050406030204" pitchFamily="18" charset="0"/>
                      </a:rPr>
                      <m:t>,</m:t>
                    </m:r>
                    <m:sSub>
                      <m:sSubPr>
                        <m:ctrlPr>
                          <a:rPr sz="4750" i="1">
                            <a:solidFill>
                              <a:srgbClr val="000000"/>
                            </a:solidFill>
                            <a:latin typeface="Cambria Math" panose="02040503050406030204" pitchFamily="18" charset="0"/>
                          </a:rPr>
                        </m:ctrlPr>
                      </m:sSubPr>
                      <m:e>
                        <m:r>
                          <a:rPr sz="4750" i="1">
                            <a:solidFill>
                              <a:srgbClr val="000000"/>
                            </a:solidFill>
                            <a:latin typeface="Cambria Math" panose="02040503050406030204" pitchFamily="18" charset="0"/>
                          </a:rPr>
                          <m:t>𝑡</m:t>
                        </m:r>
                      </m:e>
                      <m:sub>
                        <m:r>
                          <a:rPr sz="4750" i="1">
                            <a:solidFill>
                              <a:srgbClr val="000000"/>
                            </a:solidFill>
                            <a:latin typeface="Cambria Math" panose="02040503050406030204" pitchFamily="18" charset="0"/>
                          </a:rPr>
                          <m:t>2</m:t>
                        </m:r>
                      </m:sub>
                    </m:sSub>
                    <m:r>
                      <a:rPr sz="4750" i="1">
                        <a:solidFill>
                          <a:srgbClr val="000000"/>
                        </a:solidFill>
                        <a:latin typeface="Cambria Math" panose="02040503050406030204" pitchFamily="18" charset="0"/>
                      </a:rPr>
                      <m:t>,…,</m:t>
                    </m:r>
                    <m:sSub>
                      <m:sSubPr>
                        <m:ctrlPr>
                          <a:rPr sz="4750" i="1">
                            <a:solidFill>
                              <a:srgbClr val="000000"/>
                            </a:solidFill>
                            <a:latin typeface="Cambria Math" panose="02040503050406030204" pitchFamily="18" charset="0"/>
                          </a:rPr>
                        </m:ctrlPr>
                      </m:sSubPr>
                      <m:e>
                        <m:r>
                          <a:rPr sz="4750" i="1">
                            <a:solidFill>
                              <a:srgbClr val="000000"/>
                            </a:solidFill>
                            <a:latin typeface="Cambria Math" panose="02040503050406030204" pitchFamily="18" charset="0"/>
                          </a:rPr>
                          <m:t>𝑡</m:t>
                        </m:r>
                      </m:e>
                      <m:sub>
                        <m:r>
                          <a:rPr sz="4750" i="1">
                            <a:solidFill>
                              <a:srgbClr val="000000"/>
                            </a:solidFill>
                            <a:latin typeface="Cambria Math" panose="02040503050406030204" pitchFamily="18" charset="0"/>
                          </a:rPr>
                          <m:t>𝑛</m:t>
                        </m:r>
                        <m:r>
                          <a:rPr sz="4750" i="1">
                            <a:solidFill>
                              <a:srgbClr val="000000"/>
                            </a:solidFill>
                            <a:latin typeface="Cambria Math" panose="02040503050406030204" pitchFamily="18" charset="0"/>
                          </a:rPr>
                          <m:t>+1</m:t>
                        </m:r>
                      </m:sub>
                    </m:sSub>
                    <m:r>
                      <a:rPr sz="4750" i="1">
                        <a:solidFill>
                          <a:srgbClr val="000000"/>
                        </a:solidFill>
                        <a:latin typeface="Cambria Math" panose="02040503050406030204" pitchFamily="18" charset="0"/>
                      </a:rPr>
                      <m:t>}</m:t>
                    </m:r>
                  </m:oMath>
                </a14:m>
                <a:endParaRPr/>
              </a:p>
              <a:p>
                <a:pPr algn="l" defTabSz="821531">
                  <a:defRPr sz="4200" b="0">
                    <a:latin typeface="Avenir Book"/>
                    <a:ea typeface="Avenir Book"/>
                    <a:cs typeface="Avenir Book"/>
                    <a:sym typeface="Avenir Book"/>
                  </a:defRPr>
                </a:pPr>
                <a:r>
                  <a:t>with lengths </a:t>
                </a:r>
                <a14:m>
                  <m:oMath xmlns:m="http://schemas.openxmlformats.org/officeDocument/2006/math">
                    <m:sSub>
                      <m:sSubPr>
                        <m:ctrlPr>
                          <a:rPr sz="4600" i="1">
                            <a:solidFill>
                              <a:srgbClr val="000000"/>
                            </a:solidFill>
                            <a:latin typeface="Cambria Math" panose="02040503050406030204" pitchFamily="18" charset="0"/>
                          </a:rPr>
                        </m:ctrlPr>
                      </m:sSubPr>
                      <m:e>
                        <m:r>
                          <a:rPr sz="4600" i="1">
                            <a:solidFill>
                              <a:srgbClr val="000000"/>
                            </a:solidFill>
                            <a:latin typeface="Cambria Math" panose="02040503050406030204" pitchFamily="18" charset="0"/>
                          </a:rPr>
                          <m:t>𝛿</m:t>
                        </m:r>
                      </m:e>
                      <m:sub>
                        <m:r>
                          <a:rPr sz="4600" i="1">
                            <a:solidFill>
                              <a:srgbClr val="000000"/>
                            </a:solidFill>
                            <a:latin typeface="Cambria Math" panose="02040503050406030204" pitchFamily="18" charset="0"/>
                          </a:rPr>
                          <m:t>𝑖</m:t>
                        </m:r>
                      </m:sub>
                    </m:sSub>
                    <m:r>
                      <a:rPr sz="4600" i="1">
                        <a:solidFill>
                          <a:srgbClr val="000000"/>
                        </a:solidFill>
                        <a:latin typeface="Cambria Math" panose="02040503050406030204" pitchFamily="18" charset="0"/>
                      </a:rPr>
                      <m:t>=</m:t>
                    </m:r>
                    <m:sSub>
                      <m:sSubPr>
                        <m:ctrlPr>
                          <a:rPr sz="4600" i="1">
                            <a:solidFill>
                              <a:srgbClr val="000000"/>
                            </a:solidFill>
                            <a:latin typeface="Cambria Math" panose="02040503050406030204" pitchFamily="18" charset="0"/>
                          </a:rPr>
                        </m:ctrlPr>
                      </m:sSubPr>
                      <m:e>
                        <m:r>
                          <a:rPr sz="4600" i="1">
                            <a:solidFill>
                              <a:srgbClr val="000000"/>
                            </a:solidFill>
                            <a:latin typeface="Cambria Math" panose="02040503050406030204" pitchFamily="18" charset="0"/>
                          </a:rPr>
                          <m:t>𝑡</m:t>
                        </m:r>
                      </m:e>
                      <m:sub>
                        <m:r>
                          <a:rPr sz="4600" i="1">
                            <a:solidFill>
                              <a:srgbClr val="000000"/>
                            </a:solidFill>
                            <a:latin typeface="Cambria Math" panose="02040503050406030204" pitchFamily="18" charset="0"/>
                          </a:rPr>
                          <m:t>𝑖</m:t>
                        </m:r>
                        <m:r>
                          <a:rPr sz="4600" i="1">
                            <a:solidFill>
                              <a:srgbClr val="000000"/>
                            </a:solidFill>
                            <a:latin typeface="Cambria Math" panose="02040503050406030204" pitchFamily="18" charset="0"/>
                          </a:rPr>
                          <m:t>+1</m:t>
                        </m:r>
                      </m:sub>
                    </m:sSub>
                    <m:r>
                      <a:rPr sz="4600" i="1">
                        <a:solidFill>
                          <a:srgbClr val="000000"/>
                        </a:solidFill>
                        <a:latin typeface="Cambria Math" panose="02040503050406030204" pitchFamily="18" charset="0"/>
                      </a:rPr>
                      <m:t>−</m:t>
                    </m:r>
                    <m:sSub>
                      <m:sSubPr>
                        <m:ctrlPr>
                          <a:rPr sz="4600" i="1">
                            <a:solidFill>
                              <a:srgbClr val="000000"/>
                            </a:solidFill>
                            <a:latin typeface="Cambria Math" panose="02040503050406030204" pitchFamily="18" charset="0"/>
                          </a:rPr>
                        </m:ctrlPr>
                      </m:sSubPr>
                      <m:e>
                        <m:r>
                          <a:rPr sz="4600" i="1">
                            <a:solidFill>
                              <a:srgbClr val="000000"/>
                            </a:solidFill>
                            <a:latin typeface="Cambria Math" panose="02040503050406030204" pitchFamily="18" charset="0"/>
                          </a:rPr>
                          <m:t>𝑡</m:t>
                        </m:r>
                      </m:e>
                      <m:sub>
                        <m:r>
                          <a:rPr sz="4600" i="1">
                            <a:solidFill>
                              <a:srgbClr val="000000"/>
                            </a:solidFill>
                            <a:latin typeface="Cambria Math" panose="02040503050406030204" pitchFamily="18" charset="0"/>
                          </a:rPr>
                          <m:t>𝑖</m:t>
                        </m:r>
                      </m:sub>
                    </m:sSub>
                  </m:oMath>
                </a14:m>
                <a:endParaRPr/>
              </a:p>
            </p:txBody>
          </p:sp>
        </mc:Choice>
        <mc:Fallback xmlns="">
          <p:sp>
            <p:nvSpPr>
              <p:cNvPr id="1211" name="We use quadrature to approximate the nested integral,…"/>
              <p:cNvSpPr txBox="1">
                <a:spLocks noRot="1" noChangeAspect="1" noMove="1" noResize="1" noEditPoints="1" noAdjustHandles="1" noChangeArrowheads="1" noChangeShapeType="1" noTextEdit="1"/>
              </p:cNvSpPr>
              <p:nvPr/>
            </p:nvSpPr>
            <p:spPr>
              <a:xfrm>
                <a:off x="4152900" y="10517084"/>
                <a:ext cx="16078200" cy="2460213"/>
              </a:xfrm>
              <a:prstGeom prst="rect">
                <a:avLst/>
              </a:prstGeom>
              <a:blipFill>
                <a:blip r:embed="rId3"/>
                <a:stretch>
                  <a:fillRect l="-1592" t="-3960"/>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a:noFill/>
                  </a:rPr>
                  <a:t> </a:t>
                </a:r>
              </a:p>
            </p:txBody>
          </p:sp>
        </mc:Fallback>
      </mc:AlternateContent>
      <p:sp>
        <p:nvSpPr>
          <p:cNvPr id="1212" name="Cloud"/>
          <p:cNvSpPr/>
          <p:nvPr/>
        </p:nvSpPr>
        <p:spPr>
          <a:xfrm>
            <a:off x="10838876" y="3832631"/>
            <a:ext cx="4564026" cy="2750540"/>
          </a:xfrm>
          <a:custGeom>
            <a:avLst/>
            <a:gdLst/>
            <a:ahLst/>
            <a:cxnLst>
              <a:cxn ang="0">
                <a:pos x="wd2" y="hd2"/>
              </a:cxn>
              <a:cxn ang="5400000">
                <a:pos x="wd2" y="hd2"/>
              </a:cxn>
              <a:cxn ang="10800000">
                <a:pos x="wd2" y="hd2"/>
              </a:cxn>
              <a:cxn ang="16200000">
                <a:pos x="wd2" y="hd2"/>
              </a:cxn>
            </a:cxnLst>
            <a:rect l="0" t="0" r="r" b="b"/>
            <a:pathLst>
              <a:path w="21600" h="21600" extrusionOk="0">
                <a:moveTo>
                  <a:pt x="10603" y="0"/>
                </a:moveTo>
                <a:cubicBezTo>
                  <a:pt x="7967" y="0"/>
                  <a:pt x="5720" y="2939"/>
                  <a:pt x="4858" y="7062"/>
                </a:cubicBezTo>
                <a:cubicBezTo>
                  <a:pt x="4628" y="6992"/>
                  <a:pt x="4391" y="6953"/>
                  <a:pt x="4150" y="6953"/>
                </a:cubicBezTo>
                <a:cubicBezTo>
                  <a:pt x="1857" y="6953"/>
                  <a:pt x="0" y="10233"/>
                  <a:pt x="0" y="14278"/>
                </a:cubicBezTo>
                <a:cubicBezTo>
                  <a:pt x="0" y="18323"/>
                  <a:pt x="1857" y="21600"/>
                  <a:pt x="4150" y="21600"/>
                </a:cubicBezTo>
                <a:cubicBezTo>
                  <a:pt x="4193" y="21600"/>
                  <a:pt x="4237" y="21597"/>
                  <a:pt x="4279" y="21594"/>
                </a:cubicBezTo>
                <a:lnTo>
                  <a:pt x="10532" y="21597"/>
                </a:lnTo>
                <a:cubicBezTo>
                  <a:pt x="10555" y="21598"/>
                  <a:pt x="10579" y="21600"/>
                  <a:pt x="10603" y="21600"/>
                </a:cubicBezTo>
                <a:cubicBezTo>
                  <a:pt x="10626" y="21600"/>
                  <a:pt x="10648" y="21598"/>
                  <a:pt x="10672" y="21597"/>
                </a:cubicBezTo>
                <a:lnTo>
                  <a:pt x="18141" y="21600"/>
                </a:lnTo>
                <a:cubicBezTo>
                  <a:pt x="20051" y="21600"/>
                  <a:pt x="21600" y="18868"/>
                  <a:pt x="21600" y="15496"/>
                </a:cubicBezTo>
                <a:cubicBezTo>
                  <a:pt x="21600" y="12124"/>
                  <a:pt x="20051" y="9389"/>
                  <a:pt x="18141" y="9389"/>
                </a:cubicBezTo>
                <a:cubicBezTo>
                  <a:pt x="17627" y="9389"/>
                  <a:pt x="17139" y="9589"/>
                  <a:pt x="16701" y="9943"/>
                </a:cubicBezTo>
                <a:cubicBezTo>
                  <a:pt x="16453" y="4379"/>
                  <a:pt x="13819" y="0"/>
                  <a:pt x="10603" y="0"/>
                </a:cubicBezTo>
                <a:close/>
              </a:path>
            </a:pathLst>
          </a:custGeom>
          <a:gradFill>
            <a:gsLst>
              <a:gs pos="0">
                <a:srgbClr val="FFFFFF"/>
              </a:gs>
              <a:gs pos="35021">
                <a:srgbClr val="7FCCFF"/>
              </a:gs>
              <a:gs pos="100000">
                <a:srgbClr val="0099FF"/>
              </a:gs>
            </a:gsLst>
            <a:path>
              <a:fillToRect l="69668" t="8463" r="30331" b="91536"/>
            </a:path>
          </a:gradFill>
          <a:ln w="381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1213" name="Line"/>
          <p:cNvSpPr/>
          <p:nvPr/>
        </p:nvSpPr>
        <p:spPr>
          <a:xfrm flipV="1">
            <a:off x="9231479" y="2959794"/>
            <a:ext cx="6877301" cy="5740120"/>
          </a:xfrm>
          <a:prstGeom prst="line">
            <a:avLst/>
          </a:prstGeom>
          <a:ln w="50800">
            <a:solidFill>
              <a:srgbClr val="000000"/>
            </a:solidFill>
            <a:miter lim="400000"/>
            <a:tailEnd type="triangle"/>
          </a:ln>
          <a:effectLst>
            <a:outerShdw blurRad="63500" dist="25400" dir="3228796" rotWithShape="0">
              <a:srgbClr val="000000"/>
            </a:outerShdw>
          </a:effectLst>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1214" name="Circle"/>
          <p:cNvSpPr/>
          <p:nvPr/>
        </p:nvSpPr>
        <p:spPr>
          <a:xfrm>
            <a:off x="12241641" y="6008089"/>
            <a:ext cx="203201" cy="203201"/>
          </a:xfrm>
          <a:prstGeom prst="ellipse">
            <a:avLst/>
          </a:prstGeom>
          <a:solidFill>
            <a:srgbClr val="FFFFFF"/>
          </a:solidFill>
          <a:ln w="12700">
            <a:miter lim="400000"/>
          </a:ln>
          <a:effectLst>
            <a:outerShdw blurRad="63500" dist="25400" dir="3228796" rotWithShape="0">
              <a:srgbClr val="000000"/>
            </a:outerShdw>
          </a:effectLst>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1215" name="Video"/>
          <p:cNvSpPr/>
          <p:nvPr/>
        </p:nvSpPr>
        <p:spPr>
          <a:xfrm rot="19232115">
            <a:off x="7897894" y="8799932"/>
            <a:ext cx="1508233" cy="844563"/>
          </a:xfrm>
          <a:custGeom>
            <a:avLst/>
            <a:gdLst/>
            <a:ahLst/>
            <a:cxnLst>
              <a:cxn ang="0">
                <a:pos x="wd2" y="hd2"/>
              </a:cxn>
              <a:cxn ang="5400000">
                <a:pos x="wd2" y="hd2"/>
              </a:cxn>
              <a:cxn ang="10800000">
                <a:pos x="wd2" y="hd2"/>
              </a:cxn>
              <a:cxn ang="16200000">
                <a:pos x="wd2" y="hd2"/>
              </a:cxn>
            </a:cxnLst>
            <a:rect l="0" t="0" r="r" b="b"/>
            <a:pathLst>
              <a:path w="21600" h="21600" extrusionOk="0">
                <a:moveTo>
                  <a:pt x="1386" y="0"/>
                </a:moveTo>
                <a:cubicBezTo>
                  <a:pt x="623" y="0"/>
                  <a:pt x="0" y="1113"/>
                  <a:pt x="0" y="2475"/>
                </a:cubicBezTo>
                <a:lnTo>
                  <a:pt x="0" y="19125"/>
                </a:lnTo>
                <a:cubicBezTo>
                  <a:pt x="0" y="20487"/>
                  <a:pt x="623" y="21600"/>
                  <a:pt x="1386" y="21600"/>
                </a:cubicBezTo>
                <a:lnTo>
                  <a:pt x="15853" y="21600"/>
                </a:lnTo>
                <a:cubicBezTo>
                  <a:pt x="16616" y="21600"/>
                  <a:pt x="17239" y="20487"/>
                  <a:pt x="17239" y="19125"/>
                </a:cubicBezTo>
                <a:lnTo>
                  <a:pt x="17239" y="15008"/>
                </a:lnTo>
                <a:cubicBezTo>
                  <a:pt x="17501" y="15278"/>
                  <a:pt x="17778" y="15564"/>
                  <a:pt x="17979" y="15771"/>
                </a:cubicBezTo>
                <a:lnTo>
                  <a:pt x="21000" y="18884"/>
                </a:lnTo>
                <a:cubicBezTo>
                  <a:pt x="21330" y="19224"/>
                  <a:pt x="21600" y="18948"/>
                  <a:pt x="21600" y="18268"/>
                </a:cubicBezTo>
                <a:lnTo>
                  <a:pt x="21600" y="12039"/>
                </a:lnTo>
                <a:cubicBezTo>
                  <a:pt x="21600" y="11358"/>
                  <a:pt x="21600" y="10242"/>
                  <a:pt x="21600" y="9561"/>
                </a:cubicBezTo>
                <a:lnTo>
                  <a:pt x="21600" y="3332"/>
                </a:lnTo>
                <a:cubicBezTo>
                  <a:pt x="21600" y="2652"/>
                  <a:pt x="21330" y="2376"/>
                  <a:pt x="21000" y="2716"/>
                </a:cubicBezTo>
                <a:lnTo>
                  <a:pt x="17979" y="5829"/>
                </a:lnTo>
                <a:cubicBezTo>
                  <a:pt x="17778" y="6036"/>
                  <a:pt x="17500" y="6322"/>
                  <a:pt x="17239" y="6592"/>
                </a:cubicBezTo>
                <a:lnTo>
                  <a:pt x="17239" y="2475"/>
                </a:lnTo>
                <a:cubicBezTo>
                  <a:pt x="17239" y="1113"/>
                  <a:pt x="16616" y="0"/>
                  <a:pt x="15853" y="0"/>
                </a:cubicBezTo>
                <a:lnTo>
                  <a:pt x="1386" y="0"/>
                </a:lnTo>
                <a:close/>
              </a:path>
            </a:pathLst>
          </a:custGeom>
          <a:solidFill>
            <a:schemeClr val="accent1"/>
          </a:solidFill>
          <a:ln w="12700">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mc:AlternateContent xmlns:mc="http://schemas.openxmlformats.org/markup-compatibility/2006" xmlns:a14="http://schemas.microsoft.com/office/drawing/2010/main">
        <mc:Choice Requires="a14">
          <p:sp>
            <p:nvSpPr>
              <p:cNvPr id="1216" name="Equation"/>
              <p:cNvSpPr txBox="1"/>
              <p:nvPr/>
            </p:nvSpPr>
            <p:spPr>
              <a:xfrm>
                <a:off x="14957724" y="4269824"/>
                <a:ext cx="467475" cy="522928"/>
              </a:xfrm>
              <a:prstGeom prst="rect">
                <a:avLst/>
              </a:prstGeom>
              <a:ln w="12700">
                <a:miter lim="400000"/>
              </a:ln>
            </p:spPr>
            <p:txBody>
              <a:bodyPr wrap="none" lIns="0" tIns="0" rIns="0" bIns="0">
                <a:spAutoFit/>
              </a:bodyPr>
              <a:lstStyle/>
              <a:p>
                <a:pPr algn="l" defTabSz="914400" latinLnBrk="1">
                  <a:defRPr sz="1800" b="0"/>
                </a:pPr>
                <a14:m>
                  <m:oMathPara xmlns:m="http://schemas.openxmlformats.org/officeDocument/2006/math">
                    <m:oMathParaPr>
                      <m:jc m:val="centerGroup"/>
                    </m:oMathParaPr>
                    <m:oMath xmlns:m="http://schemas.openxmlformats.org/officeDocument/2006/math">
                      <m:sSub>
                        <m:sSubPr>
                          <m:ctrlPr>
                            <a:rPr sz="5100" i="1">
                              <a:solidFill>
                                <a:srgbClr val="FEFEFE"/>
                              </a:solidFill>
                              <a:latin typeface="Cambria Math" panose="02040503050406030204" pitchFamily="18" charset="0"/>
                            </a:rPr>
                          </m:ctrlPr>
                        </m:sSubPr>
                        <m:e>
                          <m:r>
                            <a:rPr sz="5100" i="1">
                              <a:solidFill>
                                <a:srgbClr val="FEFEFE"/>
                              </a:solidFill>
                              <a:latin typeface="Cambria Math" panose="02040503050406030204" pitchFamily="18" charset="0"/>
                            </a:rPr>
                            <m:t>𝑡</m:t>
                          </m:r>
                        </m:e>
                        <m:sub>
                          <m:r>
                            <a:rPr sz="5100" i="1">
                              <a:solidFill>
                                <a:srgbClr val="FEFEFE"/>
                              </a:solidFill>
                              <a:latin typeface="Cambria Math" panose="02040503050406030204" pitchFamily="18" charset="0"/>
                            </a:rPr>
                            <m:t>𝑁</m:t>
                          </m:r>
                        </m:sub>
                      </m:sSub>
                    </m:oMath>
                  </m:oMathPara>
                </a14:m>
                <a:endParaRPr sz="5100">
                  <a:solidFill>
                    <a:srgbClr val="FFFFFF"/>
                  </a:solidFill>
                </a:endParaRPr>
              </a:p>
            </p:txBody>
          </p:sp>
        </mc:Choice>
        <mc:Fallback xmlns="">
          <p:sp>
            <p:nvSpPr>
              <p:cNvPr id="1216" name="Equation"/>
              <p:cNvSpPr txBox="1">
                <a:spLocks noRot="1" noChangeAspect="1" noMove="1" noResize="1" noEditPoints="1" noAdjustHandles="1" noChangeArrowheads="1" noChangeShapeType="1" noTextEdit="1"/>
              </p:cNvSpPr>
              <p:nvPr/>
            </p:nvSpPr>
            <p:spPr>
              <a:xfrm>
                <a:off x="14957724" y="4269824"/>
                <a:ext cx="467475" cy="522928"/>
              </a:xfrm>
              <a:prstGeom prst="rect">
                <a:avLst/>
              </a:prstGeom>
              <a:blipFill>
                <a:blip r:embed="rId4"/>
                <a:stretch>
                  <a:fillRect r="-26316" b="-46512"/>
                </a:stretch>
              </a:blipFill>
              <a:ln w="12700">
                <a:miter lim="400000"/>
              </a:ln>
            </p:spPr>
            <p:txBody>
              <a:bodyPr/>
              <a:lstStyle/>
              <a:p>
                <a:r>
                  <a:rPr lang="en-US">
                    <a:noFill/>
                  </a:rPr>
                  <a:t> </a:t>
                </a:r>
              </a:p>
            </p:txBody>
          </p:sp>
        </mc:Fallback>
      </mc:AlternateContent>
      <p:sp>
        <p:nvSpPr>
          <p:cNvPr id="1217" name="Circle"/>
          <p:cNvSpPr/>
          <p:nvPr/>
        </p:nvSpPr>
        <p:spPr>
          <a:xfrm>
            <a:off x="10474089" y="7494709"/>
            <a:ext cx="203201" cy="203201"/>
          </a:xfrm>
          <a:prstGeom prst="ellipse">
            <a:avLst/>
          </a:prstGeom>
          <a:solidFill>
            <a:srgbClr val="FFFFFF"/>
          </a:solidFill>
          <a:ln w="12700">
            <a:miter lim="400000"/>
          </a:ln>
          <a:effectLst>
            <a:outerShdw blurRad="63500" dist="25400" dir="3228796" rotWithShape="0">
              <a:srgbClr val="000000"/>
            </a:outerShdw>
          </a:effectLst>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1218" name="Circle"/>
          <p:cNvSpPr/>
          <p:nvPr/>
        </p:nvSpPr>
        <p:spPr>
          <a:xfrm>
            <a:off x="14791393" y="3899472"/>
            <a:ext cx="203201" cy="203201"/>
          </a:xfrm>
          <a:prstGeom prst="ellipse">
            <a:avLst/>
          </a:prstGeom>
          <a:solidFill>
            <a:srgbClr val="FFFFFF"/>
          </a:solidFill>
          <a:ln w="12700">
            <a:miter lim="400000"/>
          </a:ln>
          <a:effectLst>
            <a:outerShdw blurRad="63500" dist="25400" dir="3228796" rotWithShape="0">
              <a:srgbClr val="000000"/>
            </a:outerShdw>
          </a:effectLst>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1219" name="Circle"/>
          <p:cNvSpPr/>
          <p:nvPr/>
        </p:nvSpPr>
        <p:spPr>
          <a:xfrm>
            <a:off x="11407109" y="6705010"/>
            <a:ext cx="203201" cy="203201"/>
          </a:xfrm>
          <a:prstGeom prst="ellipse">
            <a:avLst/>
          </a:prstGeom>
          <a:solidFill>
            <a:srgbClr val="FFFFFF"/>
          </a:solidFill>
          <a:ln w="12700">
            <a:miter lim="400000"/>
          </a:ln>
          <a:effectLst>
            <a:outerShdw blurRad="63500" dist="25400" dir="3228796" rotWithShape="0">
              <a:srgbClr val="000000"/>
            </a:outerShdw>
          </a:effectLst>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1220" name="Circle"/>
          <p:cNvSpPr/>
          <p:nvPr/>
        </p:nvSpPr>
        <p:spPr>
          <a:xfrm>
            <a:off x="13116617" y="5271791"/>
            <a:ext cx="203201" cy="203201"/>
          </a:xfrm>
          <a:prstGeom prst="ellipse">
            <a:avLst/>
          </a:prstGeom>
          <a:solidFill>
            <a:srgbClr val="FFFFFF"/>
          </a:solidFill>
          <a:ln w="12700">
            <a:miter lim="400000"/>
          </a:ln>
          <a:effectLst>
            <a:outerShdw blurRad="63500" dist="25400" dir="3228796" rotWithShape="0">
              <a:srgbClr val="000000"/>
            </a:outerShdw>
          </a:effectLst>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1221" name="Circle"/>
          <p:cNvSpPr/>
          <p:nvPr/>
        </p:nvSpPr>
        <p:spPr>
          <a:xfrm>
            <a:off x="13988738" y="4551814"/>
            <a:ext cx="203201" cy="203201"/>
          </a:xfrm>
          <a:prstGeom prst="ellipse">
            <a:avLst/>
          </a:prstGeom>
          <a:solidFill>
            <a:srgbClr val="FFFFFF"/>
          </a:solidFill>
          <a:ln w="12700">
            <a:miter lim="400000"/>
          </a:ln>
          <a:effectLst>
            <a:outerShdw blurRad="63500" dist="25400" dir="3228796" rotWithShape="0">
              <a:srgbClr val="000000"/>
            </a:outerShdw>
          </a:effectLst>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1222" name="Triangle"/>
          <p:cNvSpPr/>
          <p:nvPr/>
        </p:nvSpPr>
        <p:spPr>
          <a:xfrm rot="19198727">
            <a:off x="12169936" y="5391732"/>
            <a:ext cx="942641" cy="360433"/>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D5D5D5">
              <a:alpha val="84224"/>
            </a:srgbClr>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mc:AlternateContent xmlns:mc="http://schemas.openxmlformats.org/markup-compatibility/2006" xmlns:a14="http://schemas.microsoft.com/office/drawing/2010/main">
        <mc:Choice Requires="a14">
          <p:sp>
            <p:nvSpPr>
              <p:cNvPr id="1223" name="Equation"/>
              <p:cNvSpPr txBox="1"/>
              <p:nvPr/>
            </p:nvSpPr>
            <p:spPr>
              <a:xfrm>
                <a:off x="12205978" y="4897755"/>
                <a:ext cx="283917" cy="446797"/>
              </a:xfrm>
              <a:prstGeom prst="rect">
                <a:avLst/>
              </a:prstGeom>
              <a:ln w="12700">
                <a:miter lim="400000"/>
              </a:ln>
            </p:spPr>
            <p:txBody>
              <a:bodyPr wrap="none" lIns="0" tIns="0" rIns="0" bIns="0">
                <a:spAutoFit/>
              </a:bodyPr>
              <a:lstStyle/>
              <a:p>
                <a:pPr algn="l" defTabSz="914400" latinLnBrk="1">
                  <a:defRPr sz="1800" b="0"/>
                </a:pPr>
                <a14:m>
                  <m:oMathPara xmlns:m="http://schemas.openxmlformats.org/officeDocument/2006/math">
                    <m:oMathParaPr>
                      <m:jc m:val="centerGroup"/>
                    </m:oMathParaPr>
                    <m:oMath xmlns:m="http://schemas.openxmlformats.org/officeDocument/2006/math">
                      <m:sSub>
                        <m:sSubPr>
                          <m:ctrlPr>
                            <a:rPr sz="3800" i="1">
                              <a:solidFill>
                                <a:srgbClr val="000000"/>
                              </a:solidFill>
                              <a:latin typeface="Cambria Math" panose="02040503050406030204" pitchFamily="18" charset="0"/>
                            </a:rPr>
                          </m:ctrlPr>
                        </m:sSubPr>
                        <m:e>
                          <m:r>
                            <a:rPr sz="3800" i="1">
                              <a:solidFill>
                                <a:srgbClr val="000000"/>
                              </a:solidFill>
                              <a:latin typeface="Cambria Math" panose="02040503050406030204" pitchFamily="18" charset="0"/>
                            </a:rPr>
                            <m:t>𝛿</m:t>
                          </m:r>
                        </m:e>
                        <m:sub>
                          <m:r>
                            <a:rPr sz="3800" i="1">
                              <a:solidFill>
                                <a:srgbClr val="000000"/>
                              </a:solidFill>
                              <a:latin typeface="Cambria Math" panose="02040503050406030204" pitchFamily="18" charset="0"/>
                            </a:rPr>
                            <m:t>𝑖</m:t>
                          </m:r>
                        </m:sub>
                      </m:sSub>
                    </m:oMath>
                  </m:oMathPara>
                </a14:m>
                <a:endParaRPr sz="3800"/>
              </a:p>
            </p:txBody>
          </p:sp>
        </mc:Choice>
        <mc:Fallback xmlns="">
          <p:sp>
            <p:nvSpPr>
              <p:cNvPr id="1223" name="Equation"/>
              <p:cNvSpPr txBox="1">
                <a:spLocks noRot="1" noChangeAspect="1" noMove="1" noResize="1" noEditPoints="1" noAdjustHandles="1" noChangeArrowheads="1" noChangeShapeType="1" noTextEdit="1"/>
              </p:cNvSpPr>
              <p:nvPr/>
            </p:nvSpPr>
            <p:spPr>
              <a:xfrm>
                <a:off x="12205978" y="4897755"/>
                <a:ext cx="283917" cy="446797"/>
              </a:xfrm>
              <a:prstGeom prst="rect">
                <a:avLst/>
              </a:prstGeom>
              <a:blipFill>
                <a:blip r:embed="rId5"/>
                <a:stretch>
                  <a:fillRect r="-25532" b="-27027"/>
                </a:stretch>
              </a:blipFill>
              <a:ln w="12700">
                <a:miter lim="400000"/>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24" name="Equation"/>
              <p:cNvSpPr txBox="1"/>
              <p:nvPr/>
            </p:nvSpPr>
            <p:spPr>
              <a:xfrm>
                <a:off x="10118230" y="7170756"/>
                <a:ext cx="246180" cy="404369"/>
              </a:xfrm>
              <a:prstGeom prst="rect">
                <a:avLst/>
              </a:prstGeom>
              <a:ln w="12700">
                <a:miter lim="400000"/>
              </a:ln>
            </p:spPr>
            <p:txBody>
              <a:bodyPr wrap="none" lIns="0" tIns="0" rIns="0" bIns="0">
                <a:spAutoFit/>
              </a:bodyPr>
              <a:lstStyle/>
              <a:p>
                <a:pPr algn="l" defTabSz="914400" latinLnBrk="1">
                  <a:defRPr sz="1800" b="0"/>
                </a:pPr>
                <a14:m>
                  <m:oMathPara xmlns:m="http://schemas.openxmlformats.org/officeDocument/2006/math">
                    <m:oMathParaPr>
                      <m:jc m:val="centerGroup"/>
                    </m:oMathParaPr>
                    <m:oMath xmlns:m="http://schemas.openxmlformats.org/officeDocument/2006/math">
                      <m:sSub>
                        <m:sSubPr>
                          <m:ctrlPr>
                            <a:rPr sz="4000" i="1">
                              <a:solidFill>
                                <a:srgbClr val="000000"/>
                              </a:solidFill>
                              <a:latin typeface="Cambria Math" panose="02040503050406030204" pitchFamily="18" charset="0"/>
                            </a:rPr>
                          </m:ctrlPr>
                        </m:sSubPr>
                        <m:e>
                          <m:r>
                            <a:rPr sz="4000" i="1">
                              <a:solidFill>
                                <a:srgbClr val="000000"/>
                              </a:solidFill>
                              <a:latin typeface="Cambria Math" panose="02040503050406030204" pitchFamily="18" charset="0"/>
                            </a:rPr>
                            <m:t>𝑡</m:t>
                          </m:r>
                        </m:e>
                        <m:sub>
                          <m:r>
                            <a:rPr sz="4000" i="1">
                              <a:solidFill>
                                <a:srgbClr val="000000"/>
                              </a:solidFill>
                              <a:latin typeface="Cambria Math" panose="02040503050406030204" pitchFamily="18" charset="0"/>
                            </a:rPr>
                            <m:t>1</m:t>
                          </m:r>
                        </m:sub>
                      </m:sSub>
                    </m:oMath>
                  </m:oMathPara>
                </a14:m>
                <a:endParaRPr sz="4000"/>
              </a:p>
            </p:txBody>
          </p:sp>
        </mc:Choice>
        <mc:Fallback xmlns="">
          <p:sp>
            <p:nvSpPr>
              <p:cNvPr id="1224" name="Equation"/>
              <p:cNvSpPr txBox="1">
                <a:spLocks noRot="1" noChangeAspect="1" noMove="1" noResize="1" noEditPoints="1" noAdjustHandles="1" noChangeArrowheads="1" noChangeShapeType="1" noTextEdit="1"/>
              </p:cNvSpPr>
              <p:nvPr/>
            </p:nvSpPr>
            <p:spPr>
              <a:xfrm>
                <a:off x="10118230" y="7170756"/>
                <a:ext cx="246180" cy="404369"/>
              </a:xfrm>
              <a:prstGeom prst="rect">
                <a:avLst/>
              </a:prstGeom>
              <a:blipFill>
                <a:blip r:embed="rId6"/>
                <a:stretch>
                  <a:fillRect r="-52500" b="-47761"/>
                </a:stretch>
              </a:blipFill>
              <a:ln w="12700">
                <a:miter lim="400000"/>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25" name="Equation"/>
              <p:cNvSpPr txBox="1"/>
              <p:nvPr/>
            </p:nvSpPr>
            <p:spPr>
              <a:xfrm>
                <a:off x="15077985" y="4018037"/>
                <a:ext cx="656746" cy="408678"/>
              </a:xfrm>
              <a:prstGeom prst="rect">
                <a:avLst/>
              </a:prstGeom>
              <a:ln w="12700">
                <a:miter lim="400000"/>
              </a:ln>
            </p:spPr>
            <p:txBody>
              <a:bodyPr wrap="none" lIns="0" tIns="0" rIns="0" bIns="0">
                <a:spAutoFit/>
              </a:bodyPr>
              <a:lstStyle/>
              <a:p>
                <a:pPr algn="l" defTabSz="914400" latinLnBrk="1">
                  <a:defRPr sz="1800" b="0"/>
                </a:pPr>
                <a14:m>
                  <m:oMathPara xmlns:m="http://schemas.openxmlformats.org/officeDocument/2006/math">
                    <m:oMathParaPr>
                      <m:jc m:val="centerGroup"/>
                    </m:oMathParaPr>
                    <m:oMath xmlns:m="http://schemas.openxmlformats.org/officeDocument/2006/math">
                      <m:sSub>
                        <m:sSubPr>
                          <m:ctrlPr>
                            <a:rPr sz="3900" i="1">
                              <a:solidFill>
                                <a:srgbClr val="000000"/>
                              </a:solidFill>
                              <a:latin typeface="Cambria Math" panose="02040503050406030204" pitchFamily="18" charset="0"/>
                            </a:rPr>
                          </m:ctrlPr>
                        </m:sSubPr>
                        <m:e>
                          <m:r>
                            <a:rPr sz="3900" i="1">
                              <a:solidFill>
                                <a:srgbClr val="000000"/>
                              </a:solidFill>
                              <a:latin typeface="Cambria Math" panose="02040503050406030204" pitchFamily="18" charset="0"/>
                            </a:rPr>
                            <m:t>𝑡</m:t>
                          </m:r>
                        </m:e>
                        <m:sub>
                          <m:r>
                            <a:rPr sz="3900" i="1">
                              <a:solidFill>
                                <a:srgbClr val="000000"/>
                              </a:solidFill>
                              <a:latin typeface="Cambria Math" panose="02040503050406030204" pitchFamily="18" charset="0"/>
                            </a:rPr>
                            <m:t>𝑛</m:t>
                          </m:r>
                          <m:r>
                            <a:rPr sz="3900" i="1">
                              <a:solidFill>
                                <a:srgbClr val="000000"/>
                              </a:solidFill>
                              <a:latin typeface="Cambria Math" panose="02040503050406030204" pitchFamily="18" charset="0"/>
                            </a:rPr>
                            <m:t>+1</m:t>
                          </m:r>
                        </m:sub>
                      </m:sSub>
                    </m:oMath>
                  </m:oMathPara>
                </a14:m>
                <a:endParaRPr sz="3900"/>
              </a:p>
            </p:txBody>
          </p:sp>
        </mc:Choice>
        <mc:Fallback xmlns="">
          <p:sp>
            <p:nvSpPr>
              <p:cNvPr id="1225" name="Equation"/>
              <p:cNvSpPr txBox="1">
                <a:spLocks noRot="1" noChangeAspect="1" noMove="1" noResize="1" noEditPoints="1" noAdjustHandles="1" noChangeArrowheads="1" noChangeShapeType="1" noTextEdit="1"/>
              </p:cNvSpPr>
              <p:nvPr/>
            </p:nvSpPr>
            <p:spPr>
              <a:xfrm>
                <a:off x="15077985" y="4018037"/>
                <a:ext cx="656746" cy="408678"/>
              </a:xfrm>
              <a:prstGeom prst="rect">
                <a:avLst/>
              </a:prstGeom>
              <a:blipFill>
                <a:blip r:embed="rId7"/>
                <a:stretch>
                  <a:fillRect r="-34259" b="-44776"/>
                </a:stretch>
              </a:blipFill>
              <a:ln w="12700">
                <a:miter lim="400000"/>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26" name="Equation"/>
              <p:cNvSpPr txBox="1"/>
              <p:nvPr/>
            </p:nvSpPr>
            <p:spPr>
              <a:xfrm>
                <a:off x="12664893" y="6115988"/>
                <a:ext cx="199292" cy="408336"/>
              </a:xfrm>
              <a:prstGeom prst="rect">
                <a:avLst/>
              </a:prstGeom>
              <a:ln w="12700">
                <a:miter lim="400000"/>
              </a:ln>
            </p:spPr>
            <p:txBody>
              <a:bodyPr wrap="none" lIns="0" tIns="0" rIns="0" bIns="0">
                <a:spAutoFit/>
              </a:bodyPr>
              <a:lstStyle/>
              <a:p>
                <a:pPr algn="l" defTabSz="914400" latinLnBrk="1">
                  <a:defRPr sz="1800" b="0"/>
                </a:pPr>
                <a14:m>
                  <m:oMathPara xmlns:m="http://schemas.openxmlformats.org/officeDocument/2006/math">
                    <m:oMathParaPr>
                      <m:jc m:val="centerGroup"/>
                    </m:oMathParaPr>
                    <m:oMath xmlns:m="http://schemas.openxmlformats.org/officeDocument/2006/math">
                      <m:sSub>
                        <m:sSubPr>
                          <m:ctrlPr>
                            <a:rPr sz="4000" i="1">
                              <a:solidFill>
                                <a:srgbClr val="000000"/>
                              </a:solidFill>
                              <a:latin typeface="Cambria Math" panose="02040503050406030204" pitchFamily="18" charset="0"/>
                            </a:rPr>
                          </m:ctrlPr>
                        </m:sSubPr>
                        <m:e>
                          <m:r>
                            <a:rPr sz="4000" i="1">
                              <a:solidFill>
                                <a:srgbClr val="000000"/>
                              </a:solidFill>
                              <a:latin typeface="Cambria Math" panose="02040503050406030204" pitchFamily="18" charset="0"/>
                            </a:rPr>
                            <m:t>𝑡</m:t>
                          </m:r>
                        </m:e>
                        <m:sub>
                          <m:r>
                            <a:rPr sz="4000" i="1">
                              <a:solidFill>
                                <a:srgbClr val="000000"/>
                              </a:solidFill>
                              <a:latin typeface="Cambria Math" panose="02040503050406030204" pitchFamily="18" charset="0"/>
                            </a:rPr>
                            <m:t>𝑖</m:t>
                          </m:r>
                        </m:sub>
                      </m:sSub>
                    </m:oMath>
                  </m:oMathPara>
                </a14:m>
                <a:endParaRPr sz="4000"/>
              </a:p>
            </p:txBody>
          </p:sp>
        </mc:Choice>
        <mc:Fallback xmlns="">
          <p:sp>
            <p:nvSpPr>
              <p:cNvPr id="1226" name="Equation"/>
              <p:cNvSpPr txBox="1">
                <a:spLocks noRot="1" noChangeAspect="1" noMove="1" noResize="1" noEditPoints="1" noAdjustHandles="1" noChangeArrowheads="1" noChangeShapeType="1" noTextEdit="1"/>
              </p:cNvSpPr>
              <p:nvPr/>
            </p:nvSpPr>
            <p:spPr>
              <a:xfrm>
                <a:off x="12664893" y="6115988"/>
                <a:ext cx="199292" cy="408336"/>
              </a:xfrm>
              <a:prstGeom prst="rect">
                <a:avLst/>
              </a:prstGeom>
              <a:blipFill>
                <a:blip r:embed="rId8"/>
                <a:stretch>
                  <a:fillRect r="-62500" b="-47761"/>
                </a:stretch>
              </a:blipFill>
              <a:ln w="12700">
                <a:miter lim="400000"/>
              </a:ln>
            </p:spPr>
            <p:txBody>
              <a:bodyPr/>
              <a:lstStyle/>
              <a:p>
                <a:r>
                  <a:rPr lang="en-US">
                    <a:noFill/>
                  </a:rPr>
                  <a:t> </a:t>
                </a:r>
              </a:p>
            </p:txBody>
          </p:sp>
        </mc:Fallback>
      </mc:AlternateContent>
    </p:spTree>
  </p:cSld>
  <p:clrMapOvr>
    <a:masterClrMapping/>
  </p:clrMapOvr>
  <p:transition spd="med"/>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0" name="Approximating the nested integral"/>
          <p:cNvSpPr txBox="1">
            <a:spLocks noGrp="1"/>
          </p:cNvSpPr>
          <p:nvPr>
            <p:ph type="title"/>
          </p:nvPr>
        </p:nvSpPr>
        <p:spPr>
          <a:prstGeom prst="rect">
            <a:avLst/>
          </a:prstGeom>
        </p:spPr>
        <p:txBody>
          <a:bodyPr/>
          <a:lstStyle/>
          <a:p>
            <a:r>
              <a:t>Approximating the nested integral</a:t>
            </a:r>
          </a:p>
        </p:txBody>
      </p:sp>
      <p:sp>
        <p:nvSpPr>
          <p:cNvPr id="1232" name="We assume volume density and color are roughly constant within each interval"/>
          <p:cNvSpPr txBox="1"/>
          <p:nvPr/>
        </p:nvSpPr>
        <p:spPr>
          <a:xfrm>
            <a:off x="7806085" y="10491158"/>
            <a:ext cx="8771831" cy="231457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spAutoFit/>
          </a:bodyPr>
          <a:lstStyle>
            <a:lvl1pPr algn="l" defTabSz="821531">
              <a:defRPr sz="4200" b="0">
                <a:latin typeface="Avenir Book"/>
                <a:ea typeface="Avenir Book"/>
                <a:cs typeface="Avenir Book"/>
                <a:sym typeface="Avenir Book"/>
              </a:defRPr>
            </a:lvl1pPr>
          </a:lstStyle>
          <a:p>
            <a:r>
              <a:t>We assume volume density and color are roughly constant within each interval</a:t>
            </a:r>
          </a:p>
        </p:txBody>
      </p:sp>
      <p:sp>
        <p:nvSpPr>
          <p:cNvPr id="1233" name="Cloud"/>
          <p:cNvSpPr/>
          <p:nvPr/>
        </p:nvSpPr>
        <p:spPr>
          <a:xfrm>
            <a:off x="10838876" y="3832631"/>
            <a:ext cx="4564026" cy="2750540"/>
          </a:xfrm>
          <a:custGeom>
            <a:avLst/>
            <a:gdLst/>
            <a:ahLst/>
            <a:cxnLst>
              <a:cxn ang="0">
                <a:pos x="wd2" y="hd2"/>
              </a:cxn>
              <a:cxn ang="5400000">
                <a:pos x="wd2" y="hd2"/>
              </a:cxn>
              <a:cxn ang="10800000">
                <a:pos x="wd2" y="hd2"/>
              </a:cxn>
              <a:cxn ang="16200000">
                <a:pos x="wd2" y="hd2"/>
              </a:cxn>
            </a:cxnLst>
            <a:rect l="0" t="0" r="r" b="b"/>
            <a:pathLst>
              <a:path w="21600" h="21600" extrusionOk="0">
                <a:moveTo>
                  <a:pt x="10603" y="0"/>
                </a:moveTo>
                <a:cubicBezTo>
                  <a:pt x="7967" y="0"/>
                  <a:pt x="5720" y="2939"/>
                  <a:pt x="4858" y="7062"/>
                </a:cubicBezTo>
                <a:cubicBezTo>
                  <a:pt x="4628" y="6992"/>
                  <a:pt x="4391" y="6953"/>
                  <a:pt x="4150" y="6953"/>
                </a:cubicBezTo>
                <a:cubicBezTo>
                  <a:pt x="1857" y="6953"/>
                  <a:pt x="0" y="10233"/>
                  <a:pt x="0" y="14278"/>
                </a:cubicBezTo>
                <a:cubicBezTo>
                  <a:pt x="0" y="18323"/>
                  <a:pt x="1857" y="21600"/>
                  <a:pt x="4150" y="21600"/>
                </a:cubicBezTo>
                <a:cubicBezTo>
                  <a:pt x="4193" y="21600"/>
                  <a:pt x="4237" y="21597"/>
                  <a:pt x="4279" y="21594"/>
                </a:cubicBezTo>
                <a:lnTo>
                  <a:pt x="10532" y="21597"/>
                </a:lnTo>
                <a:cubicBezTo>
                  <a:pt x="10555" y="21598"/>
                  <a:pt x="10579" y="21600"/>
                  <a:pt x="10603" y="21600"/>
                </a:cubicBezTo>
                <a:cubicBezTo>
                  <a:pt x="10626" y="21600"/>
                  <a:pt x="10648" y="21598"/>
                  <a:pt x="10672" y="21597"/>
                </a:cubicBezTo>
                <a:lnTo>
                  <a:pt x="18141" y="21600"/>
                </a:lnTo>
                <a:cubicBezTo>
                  <a:pt x="20051" y="21600"/>
                  <a:pt x="21600" y="18868"/>
                  <a:pt x="21600" y="15496"/>
                </a:cubicBezTo>
                <a:cubicBezTo>
                  <a:pt x="21600" y="12124"/>
                  <a:pt x="20051" y="9389"/>
                  <a:pt x="18141" y="9389"/>
                </a:cubicBezTo>
                <a:cubicBezTo>
                  <a:pt x="17627" y="9389"/>
                  <a:pt x="17139" y="9589"/>
                  <a:pt x="16701" y="9943"/>
                </a:cubicBezTo>
                <a:cubicBezTo>
                  <a:pt x="16453" y="4379"/>
                  <a:pt x="13819" y="0"/>
                  <a:pt x="10603" y="0"/>
                </a:cubicBezTo>
                <a:close/>
              </a:path>
            </a:pathLst>
          </a:custGeom>
          <a:gradFill>
            <a:gsLst>
              <a:gs pos="0">
                <a:srgbClr val="FFFFFF"/>
              </a:gs>
              <a:gs pos="35021">
                <a:srgbClr val="7FCCFF"/>
              </a:gs>
              <a:gs pos="100000">
                <a:srgbClr val="0099FF"/>
              </a:gs>
            </a:gsLst>
            <a:path>
              <a:fillToRect l="69668" t="8463" r="30331" b="91536"/>
            </a:path>
          </a:gradFill>
          <a:ln w="381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1234" name="Line"/>
          <p:cNvSpPr/>
          <p:nvPr/>
        </p:nvSpPr>
        <p:spPr>
          <a:xfrm flipV="1">
            <a:off x="9231479" y="2959794"/>
            <a:ext cx="6877301" cy="5740120"/>
          </a:xfrm>
          <a:prstGeom prst="line">
            <a:avLst/>
          </a:prstGeom>
          <a:ln w="50800">
            <a:solidFill>
              <a:srgbClr val="000000"/>
            </a:solidFill>
            <a:miter lim="400000"/>
            <a:tailEnd type="triangle"/>
          </a:ln>
          <a:effectLst>
            <a:outerShdw blurRad="63500" dist="25400" dir="3228796" rotWithShape="0">
              <a:srgbClr val="000000"/>
            </a:outerShdw>
          </a:effectLst>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1235" name="Circle"/>
          <p:cNvSpPr/>
          <p:nvPr/>
        </p:nvSpPr>
        <p:spPr>
          <a:xfrm>
            <a:off x="12241641" y="6008089"/>
            <a:ext cx="203201" cy="203201"/>
          </a:xfrm>
          <a:prstGeom prst="ellipse">
            <a:avLst/>
          </a:prstGeom>
          <a:solidFill>
            <a:srgbClr val="FFFFFF"/>
          </a:solidFill>
          <a:ln w="12700">
            <a:miter lim="400000"/>
          </a:ln>
          <a:effectLst>
            <a:outerShdw blurRad="63500" dist="25400" dir="3228796" rotWithShape="0">
              <a:srgbClr val="000000"/>
            </a:outerShdw>
          </a:effectLst>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1236" name="Video"/>
          <p:cNvSpPr/>
          <p:nvPr/>
        </p:nvSpPr>
        <p:spPr>
          <a:xfrm rot="19232115">
            <a:off x="7897894" y="8799932"/>
            <a:ext cx="1508233" cy="844563"/>
          </a:xfrm>
          <a:custGeom>
            <a:avLst/>
            <a:gdLst/>
            <a:ahLst/>
            <a:cxnLst>
              <a:cxn ang="0">
                <a:pos x="wd2" y="hd2"/>
              </a:cxn>
              <a:cxn ang="5400000">
                <a:pos x="wd2" y="hd2"/>
              </a:cxn>
              <a:cxn ang="10800000">
                <a:pos x="wd2" y="hd2"/>
              </a:cxn>
              <a:cxn ang="16200000">
                <a:pos x="wd2" y="hd2"/>
              </a:cxn>
            </a:cxnLst>
            <a:rect l="0" t="0" r="r" b="b"/>
            <a:pathLst>
              <a:path w="21600" h="21600" extrusionOk="0">
                <a:moveTo>
                  <a:pt x="1386" y="0"/>
                </a:moveTo>
                <a:cubicBezTo>
                  <a:pt x="623" y="0"/>
                  <a:pt x="0" y="1113"/>
                  <a:pt x="0" y="2475"/>
                </a:cubicBezTo>
                <a:lnTo>
                  <a:pt x="0" y="19125"/>
                </a:lnTo>
                <a:cubicBezTo>
                  <a:pt x="0" y="20487"/>
                  <a:pt x="623" y="21600"/>
                  <a:pt x="1386" y="21600"/>
                </a:cubicBezTo>
                <a:lnTo>
                  <a:pt x="15853" y="21600"/>
                </a:lnTo>
                <a:cubicBezTo>
                  <a:pt x="16616" y="21600"/>
                  <a:pt x="17239" y="20487"/>
                  <a:pt x="17239" y="19125"/>
                </a:cubicBezTo>
                <a:lnTo>
                  <a:pt x="17239" y="15008"/>
                </a:lnTo>
                <a:cubicBezTo>
                  <a:pt x="17501" y="15278"/>
                  <a:pt x="17778" y="15564"/>
                  <a:pt x="17979" y="15771"/>
                </a:cubicBezTo>
                <a:lnTo>
                  <a:pt x="21000" y="18884"/>
                </a:lnTo>
                <a:cubicBezTo>
                  <a:pt x="21330" y="19224"/>
                  <a:pt x="21600" y="18948"/>
                  <a:pt x="21600" y="18268"/>
                </a:cubicBezTo>
                <a:lnTo>
                  <a:pt x="21600" y="12039"/>
                </a:lnTo>
                <a:cubicBezTo>
                  <a:pt x="21600" y="11358"/>
                  <a:pt x="21600" y="10242"/>
                  <a:pt x="21600" y="9561"/>
                </a:cubicBezTo>
                <a:lnTo>
                  <a:pt x="21600" y="3332"/>
                </a:lnTo>
                <a:cubicBezTo>
                  <a:pt x="21600" y="2652"/>
                  <a:pt x="21330" y="2376"/>
                  <a:pt x="21000" y="2716"/>
                </a:cubicBezTo>
                <a:lnTo>
                  <a:pt x="17979" y="5829"/>
                </a:lnTo>
                <a:cubicBezTo>
                  <a:pt x="17778" y="6036"/>
                  <a:pt x="17500" y="6322"/>
                  <a:pt x="17239" y="6592"/>
                </a:cubicBezTo>
                <a:lnTo>
                  <a:pt x="17239" y="2475"/>
                </a:lnTo>
                <a:cubicBezTo>
                  <a:pt x="17239" y="1113"/>
                  <a:pt x="16616" y="0"/>
                  <a:pt x="15853" y="0"/>
                </a:cubicBezTo>
                <a:lnTo>
                  <a:pt x="1386" y="0"/>
                </a:lnTo>
                <a:close/>
              </a:path>
            </a:pathLst>
          </a:custGeom>
          <a:solidFill>
            <a:schemeClr val="accent1"/>
          </a:solidFill>
          <a:ln w="12700">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mc:AlternateContent xmlns:mc="http://schemas.openxmlformats.org/markup-compatibility/2006" xmlns:a14="http://schemas.microsoft.com/office/drawing/2010/main">
        <mc:Choice Requires="a14">
          <p:sp>
            <p:nvSpPr>
              <p:cNvPr id="1237" name="Equation"/>
              <p:cNvSpPr txBox="1"/>
              <p:nvPr/>
            </p:nvSpPr>
            <p:spPr>
              <a:xfrm>
                <a:off x="14957724" y="4269824"/>
                <a:ext cx="467475" cy="522928"/>
              </a:xfrm>
              <a:prstGeom prst="rect">
                <a:avLst/>
              </a:prstGeom>
              <a:ln w="12700">
                <a:miter lim="400000"/>
              </a:ln>
            </p:spPr>
            <p:txBody>
              <a:bodyPr wrap="none" lIns="0" tIns="0" rIns="0" bIns="0">
                <a:spAutoFit/>
              </a:bodyPr>
              <a:lstStyle/>
              <a:p>
                <a:pPr algn="l" defTabSz="914400" latinLnBrk="1">
                  <a:defRPr sz="1800" b="0"/>
                </a:pPr>
                <a14:m>
                  <m:oMathPara xmlns:m="http://schemas.openxmlformats.org/officeDocument/2006/math">
                    <m:oMathParaPr>
                      <m:jc m:val="centerGroup"/>
                    </m:oMathParaPr>
                    <m:oMath xmlns:m="http://schemas.openxmlformats.org/officeDocument/2006/math">
                      <m:sSub>
                        <m:sSubPr>
                          <m:ctrlPr>
                            <a:rPr sz="5100" i="1">
                              <a:solidFill>
                                <a:srgbClr val="FEFEFE"/>
                              </a:solidFill>
                              <a:latin typeface="Cambria Math" panose="02040503050406030204" pitchFamily="18" charset="0"/>
                            </a:rPr>
                          </m:ctrlPr>
                        </m:sSubPr>
                        <m:e>
                          <m:r>
                            <a:rPr sz="5100" i="1">
                              <a:solidFill>
                                <a:srgbClr val="FEFEFE"/>
                              </a:solidFill>
                              <a:latin typeface="Cambria Math" panose="02040503050406030204" pitchFamily="18" charset="0"/>
                            </a:rPr>
                            <m:t>𝑡</m:t>
                          </m:r>
                        </m:e>
                        <m:sub>
                          <m:r>
                            <a:rPr sz="5100" i="1">
                              <a:solidFill>
                                <a:srgbClr val="FEFEFE"/>
                              </a:solidFill>
                              <a:latin typeface="Cambria Math" panose="02040503050406030204" pitchFamily="18" charset="0"/>
                            </a:rPr>
                            <m:t>𝑁</m:t>
                          </m:r>
                        </m:sub>
                      </m:sSub>
                    </m:oMath>
                  </m:oMathPara>
                </a14:m>
                <a:endParaRPr sz="5100">
                  <a:solidFill>
                    <a:srgbClr val="FFFFFF"/>
                  </a:solidFill>
                </a:endParaRPr>
              </a:p>
            </p:txBody>
          </p:sp>
        </mc:Choice>
        <mc:Fallback xmlns="">
          <p:sp>
            <p:nvSpPr>
              <p:cNvPr id="1237" name="Equation"/>
              <p:cNvSpPr txBox="1">
                <a:spLocks noRot="1" noChangeAspect="1" noMove="1" noResize="1" noEditPoints="1" noAdjustHandles="1" noChangeArrowheads="1" noChangeShapeType="1" noTextEdit="1"/>
              </p:cNvSpPr>
              <p:nvPr/>
            </p:nvSpPr>
            <p:spPr>
              <a:xfrm>
                <a:off x="14957724" y="4269824"/>
                <a:ext cx="467475" cy="522928"/>
              </a:xfrm>
              <a:prstGeom prst="rect">
                <a:avLst/>
              </a:prstGeom>
              <a:blipFill>
                <a:blip r:embed="rId3"/>
                <a:stretch>
                  <a:fillRect r="-26316" b="-46512"/>
                </a:stretch>
              </a:blipFill>
              <a:ln w="12700">
                <a:miter lim="400000"/>
              </a:ln>
            </p:spPr>
            <p:txBody>
              <a:bodyPr/>
              <a:lstStyle/>
              <a:p>
                <a:r>
                  <a:rPr lang="en-US">
                    <a:noFill/>
                  </a:rPr>
                  <a:t> </a:t>
                </a:r>
              </a:p>
            </p:txBody>
          </p:sp>
        </mc:Fallback>
      </mc:AlternateContent>
      <p:sp>
        <p:nvSpPr>
          <p:cNvPr id="1238" name="Circle"/>
          <p:cNvSpPr/>
          <p:nvPr/>
        </p:nvSpPr>
        <p:spPr>
          <a:xfrm>
            <a:off x="10474089" y="7494709"/>
            <a:ext cx="203201" cy="203201"/>
          </a:xfrm>
          <a:prstGeom prst="ellipse">
            <a:avLst/>
          </a:prstGeom>
          <a:solidFill>
            <a:srgbClr val="FFFFFF"/>
          </a:solidFill>
          <a:ln w="12700">
            <a:miter lim="400000"/>
          </a:ln>
          <a:effectLst>
            <a:outerShdw blurRad="63500" dist="25400" dir="3228796" rotWithShape="0">
              <a:srgbClr val="000000"/>
            </a:outerShdw>
          </a:effectLst>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1239" name="Circle"/>
          <p:cNvSpPr/>
          <p:nvPr/>
        </p:nvSpPr>
        <p:spPr>
          <a:xfrm>
            <a:off x="14791393" y="3899472"/>
            <a:ext cx="203201" cy="203201"/>
          </a:xfrm>
          <a:prstGeom prst="ellipse">
            <a:avLst/>
          </a:prstGeom>
          <a:solidFill>
            <a:srgbClr val="FFFFFF"/>
          </a:solidFill>
          <a:ln w="12700">
            <a:miter lim="400000"/>
          </a:ln>
          <a:effectLst>
            <a:outerShdw blurRad="63500" dist="25400" dir="3228796" rotWithShape="0">
              <a:srgbClr val="000000"/>
            </a:outerShdw>
          </a:effectLst>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1240" name="Circle"/>
          <p:cNvSpPr/>
          <p:nvPr/>
        </p:nvSpPr>
        <p:spPr>
          <a:xfrm>
            <a:off x="11407109" y="6705010"/>
            <a:ext cx="203201" cy="203201"/>
          </a:xfrm>
          <a:prstGeom prst="ellipse">
            <a:avLst/>
          </a:prstGeom>
          <a:solidFill>
            <a:srgbClr val="FFFFFF"/>
          </a:solidFill>
          <a:ln w="12700">
            <a:miter lim="400000"/>
          </a:ln>
          <a:effectLst>
            <a:outerShdw blurRad="63500" dist="25400" dir="3228796" rotWithShape="0">
              <a:srgbClr val="000000"/>
            </a:outerShdw>
          </a:effectLst>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1241" name="Circle"/>
          <p:cNvSpPr/>
          <p:nvPr/>
        </p:nvSpPr>
        <p:spPr>
          <a:xfrm>
            <a:off x="13116617" y="5271791"/>
            <a:ext cx="203201" cy="203201"/>
          </a:xfrm>
          <a:prstGeom prst="ellipse">
            <a:avLst/>
          </a:prstGeom>
          <a:solidFill>
            <a:srgbClr val="FFFFFF"/>
          </a:solidFill>
          <a:ln w="12700">
            <a:miter lim="400000"/>
          </a:ln>
          <a:effectLst>
            <a:outerShdw blurRad="63500" dist="25400" dir="3228796" rotWithShape="0">
              <a:srgbClr val="000000"/>
            </a:outerShdw>
          </a:effectLst>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1242" name="Circle"/>
          <p:cNvSpPr/>
          <p:nvPr/>
        </p:nvSpPr>
        <p:spPr>
          <a:xfrm>
            <a:off x="13988738" y="4551814"/>
            <a:ext cx="203201" cy="203201"/>
          </a:xfrm>
          <a:prstGeom prst="ellipse">
            <a:avLst/>
          </a:prstGeom>
          <a:solidFill>
            <a:srgbClr val="FFFFFF"/>
          </a:solidFill>
          <a:ln w="12700">
            <a:miter lim="400000"/>
          </a:ln>
          <a:effectLst>
            <a:outerShdw blurRad="63500" dist="25400" dir="3228796" rotWithShape="0">
              <a:srgbClr val="000000"/>
            </a:outerShdw>
          </a:effectLst>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1243" name="Rectangle"/>
          <p:cNvSpPr/>
          <p:nvPr/>
        </p:nvSpPr>
        <p:spPr>
          <a:xfrm rot="19196298">
            <a:off x="11506804" y="6270304"/>
            <a:ext cx="818530" cy="369187"/>
          </a:xfrm>
          <a:prstGeom prst="rect">
            <a:avLst/>
          </a:prstGeom>
          <a:solidFill>
            <a:srgbClr val="4396F9"/>
          </a:solidFill>
          <a:ln w="25400">
            <a:solidFill>
              <a:srgbClr val="000000"/>
            </a:solidFill>
            <a:miter lim="400000"/>
          </a:ln>
          <a:effectLst>
            <a:outerShdw blurRad="38100" dist="12700" dir="3228796" rotWithShape="0">
              <a:srgbClr val="000000"/>
            </a:outerShdw>
          </a:effectLst>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1244" name="Rectangle"/>
          <p:cNvSpPr/>
          <p:nvPr/>
        </p:nvSpPr>
        <p:spPr>
          <a:xfrm rot="19196298">
            <a:off x="12337788" y="5550594"/>
            <a:ext cx="868250" cy="369187"/>
          </a:xfrm>
          <a:prstGeom prst="rect">
            <a:avLst/>
          </a:prstGeom>
          <a:solidFill>
            <a:srgbClr val="5BACF9"/>
          </a:solidFill>
          <a:ln w="25400">
            <a:solidFill>
              <a:srgbClr val="000000"/>
            </a:solidFill>
            <a:miter lim="400000"/>
          </a:ln>
          <a:effectLst>
            <a:outerShdw blurRad="38100" dist="12700" dir="3228796" rotWithShape="0">
              <a:srgbClr val="000000"/>
            </a:outerShdw>
          </a:effectLst>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1245" name="Rectangle"/>
          <p:cNvSpPr/>
          <p:nvPr/>
        </p:nvSpPr>
        <p:spPr>
          <a:xfrm rot="19196298">
            <a:off x="13227226" y="4815052"/>
            <a:ext cx="838714" cy="369188"/>
          </a:xfrm>
          <a:prstGeom prst="rect">
            <a:avLst/>
          </a:prstGeom>
          <a:solidFill>
            <a:srgbClr val="94CCFA"/>
          </a:solidFill>
          <a:ln w="25400">
            <a:solidFill>
              <a:srgbClr val="000000"/>
            </a:solidFill>
            <a:miter lim="400000"/>
          </a:ln>
          <a:effectLst>
            <a:outerShdw blurRad="38100" dist="12700" dir="3228796" rotWithShape="0">
              <a:srgbClr val="000000"/>
            </a:outerShdw>
          </a:effectLst>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1246" name="Rectangle"/>
          <p:cNvSpPr/>
          <p:nvPr/>
        </p:nvSpPr>
        <p:spPr>
          <a:xfrm rot="19196298">
            <a:off x="14113825" y="4119260"/>
            <a:ext cx="720322" cy="369188"/>
          </a:xfrm>
          <a:prstGeom prst="rect">
            <a:avLst/>
          </a:prstGeom>
          <a:solidFill>
            <a:srgbClr val="E2F2FE"/>
          </a:solidFill>
          <a:ln w="25400">
            <a:solidFill>
              <a:srgbClr val="000000"/>
            </a:solidFill>
            <a:miter lim="400000"/>
          </a:ln>
          <a:effectLst>
            <a:outerShdw blurRad="38100" dist="12700" dir="3228796" rotWithShape="0">
              <a:srgbClr val="000000"/>
            </a:outerShdw>
          </a:effectLst>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1247" name="Rectangle"/>
          <p:cNvSpPr/>
          <p:nvPr/>
        </p:nvSpPr>
        <p:spPr>
          <a:xfrm rot="19196298">
            <a:off x="10580320" y="7007220"/>
            <a:ext cx="918891" cy="369187"/>
          </a:xfrm>
          <a:prstGeom prst="rect">
            <a:avLst/>
          </a:prstGeom>
          <a:solidFill>
            <a:srgbClr val="FFFFFF"/>
          </a:solidFill>
          <a:ln w="25400">
            <a:solidFill>
              <a:srgbClr val="000000"/>
            </a:solidFill>
            <a:miter lim="400000"/>
          </a:ln>
          <a:effectLst>
            <a:outerShdw blurRad="38100" dist="12700" dir="3228796" rotWithShape="0">
              <a:srgbClr val="000000"/>
            </a:outerShdw>
          </a:effectLst>
        </p:spPr>
        <p:txBody>
          <a:bodyPr lIns="0" tIns="0" rIns="0" bIns="0" anchor="ctr"/>
          <a:lstStyle/>
          <a:p>
            <a:pPr>
              <a:defRPr sz="3200" b="0">
                <a:solidFill>
                  <a:srgbClr val="FFFFFF"/>
                </a:solidFill>
                <a:latin typeface="+mn-lt"/>
                <a:ea typeface="+mn-ea"/>
                <a:cs typeface="+mn-cs"/>
                <a:sym typeface="Helvetica Neue Medium"/>
              </a:defRPr>
            </a:pPr>
            <a:endParaRPr/>
          </a:p>
        </p:txBody>
      </p:sp>
      <mc:AlternateContent xmlns:mc="http://schemas.openxmlformats.org/markup-compatibility/2006" xmlns:a14="http://schemas.microsoft.com/office/drawing/2010/main">
        <mc:Choice Requires="a14">
          <p:sp>
            <p:nvSpPr>
              <p:cNvPr id="1248" name="Equation"/>
              <p:cNvSpPr txBox="1"/>
              <p:nvPr/>
            </p:nvSpPr>
            <p:spPr>
              <a:xfrm>
                <a:off x="13241661" y="6907329"/>
                <a:ext cx="962036" cy="417659"/>
              </a:xfrm>
              <a:prstGeom prst="rect">
                <a:avLst/>
              </a:prstGeom>
              <a:ln w="12700">
                <a:miter lim="400000"/>
              </a:ln>
            </p:spPr>
            <p:txBody>
              <a:bodyPr wrap="none" lIns="0" tIns="0" rIns="0" bIns="0">
                <a:spAutoFit/>
              </a:bodyPr>
              <a:lstStyle/>
              <a:p>
                <a:pPr algn="l" defTabSz="914400" latinLnBrk="1">
                  <a:defRPr sz="1800" b="0"/>
                </a:pPr>
                <a14:m>
                  <m:oMathPara xmlns:m="http://schemas.openxmlformats.org/officeDocument/2006/math">
                    <m:oMathParaPr>
                      <m:jc m:val="centerGroup"/>
                    </m:oMathParaPr>
                    <m:oMath xmlns:m="http://schemas.openxmlformats.org/officeDocument/2006/math">
                      <m:sSub>
                        <m:sSubPr>
                          <m:ctrlPr>
                            <a:rPr sz="4500" i="1">
                              <a:solidFill>
                                <a:srgbClr val="000000"/>
                              </a:solidFill>
                              <a:latin typeface="Cambria Math" panose="02040503050406030204" pitchFamily="18" charset="0"/>
                            </a:rPr>
                          </m:ctrlPr>
                        </m:sSubPr>
                        <m:e>
                          <m:r>
                            <a:rPr sz="4500" i="1">
                              <a:solidFill>
                                <a:srgbClr val="000000"/>
                              </a:solidFill>
                              <a:latin typeface="Cambria Math" panose="02040503050406030204" pitchFamily="18" charset="0"/>
                            </a:rPr>
                            <m:t>𝐜</m:t>
                          </m:r>
                        </m:e>
                        <m:sub>
                          <m:r>
                            <a:rPr sz="4500" i="1">
                              <a:solidFill>
                                <a:srgbClr val="000000"/>
                              </a:solidFill>
                              <a:latin typeface="Cambria Math" panose="02040503050406030204" pitchFamily="18" charset="0"/>
                            </a:rPr>
                            <m:t>𝑖</m:t>
                          </m:r>
                        </m:sub>
                      </m:sSub>
                      <m:r>
                        <a:rPr sz="4500" i="1">
                          <a:solidFill>
                            <a:srgbClr val="000000"/>
                          </a:solidFill>
                          <a:latin typeface="Cambria Math" panose="02040503050406030204" pitchFamily="18" charset="0"/>
                        </a:rPr>
                        <m:t>,</m:t>
                      </m:r>
                      <m:sSub>
                        <m:sSubPr>
                          <m:ctrlPr>
                            <a:rPr sz="4500" i="1">
                              <a:solidFill>
                                <a:srgbClr val="000000"/>
                              </a:solidFill>
                              <a:latin typeface="Cambria Math" panose="02040503050406030204" pitchFamily="18" charset="0"/>
                            </a:rPr>
                          </m:ctrlPr>
                        </m:sSubPr>
                        <m:e>
                          <m:r>
                            <a:rPr sz="4500" i="1">
                              <a:solidFill>
                                <a:srgbClr val="000000"/>
                              </a:solidFill>
                              <a:latin typeface="Cambria Math" panose="02040503050406030204" pitchFamily="18" charset="0"/>
                            </a:rPr>
                            <m:t>𝜎</m:t>
                          </m:r>
                        </m:e>
                        <m:sub>
                          <m:r>
                            <a:rPr sz="4500" i="1">
                              <a:solidFill>
                                <a:srgbClr val="000000"/>
                              </a:solidFill>
                              <a:latin typeface="Cambria Math" panose="02040503050406030204" pitchFamily="18" charset="0"/>
                            </a:rPr>
                            <m:t>𝑖</m:t>
                          </m:r>
                        </m:sub>
                      </m:sSub>
                    </m:oMath>
                  </m:oMathPara>
                </a14:m>
                <a:endParaRPr sz="4500"/>
              </a:p>
            </p:txBody>
          </p:sp>
        </mc:Choice>
        <mc:Fallback xmlns="">
          <p:sp>
            <p:nvSpPr>
              <p:cNvPr id="1248" name="Equation"/>
              <p:cNvSpPr txBox="1">
                <a:spLocks noRot="1" noChangeAspect="1" noMove="1" noResize="1" noEditPoints="1" noAdjustHandles="1" noChangeArrowheads="1" noChangeShapeType="1" noTextEdit="1"/>
              </p:cNvSpPr>
              <p:nvPr/>
            </p:nvSpPr>
            <p:spPr>
              <a:xfrm>
                <a:off x="13241661" y="6907329"/>
                <a:ext cx="962036" cy="417659"/>
              </a:xfrm>
              <a:prstGeom prst="rect">
                <a:avLst/>
              </a:prstGeom>
              <a:blipFill>
                <a:blip r:embed="rId4"/>
                <a:stretch>
                  <a:fillRect r="-15190" b="-60870"/>
                </a:stretch>
              </a:blipFill>
              <a:ln w="12700">
                <a:miter lim="400000"/>
              </a:ln>
            </p:spPr>
            <p:txBody>
              <a:bodyPr/>
              <a:lstStyle/>
              <a:p>
                <a:r>
                  <a:rPr lang="en-US">
                    <a:noFill/>
                  </a:rPr>
                  <a:t> </a:t>
                </a:r>
              </a:p>
            </p:txBody>
          </p:sp>
        </mc:Fallback>
      </mc:AlternateContent>
      <p:cxnSp>
        <p:nvCxnSpPr>
          <p:cNvPr id="1249" name="Connection Line"/>
          <p:cNvCxnSpPr>
            <a:stCxn id="1248" idx="0"/>
            <a:endCxn id="1244" idx="0"/>
          </p:cNvCxnSpPr>
          <p:nvPr/>
        </p:nvCxnSpPr>
        <p:spPr>
          <a:xfrm flipH="1" flipV="1">
            <a:off x="12771912" y="5735187"/>
            <a:ext cx="950768" cy="1380972"/>
          </a:xfrm>
          <a:prstGeom prst="straightConnector1">
            <a:avLst/>
          </a:prstGeom>
          <a:ln w="50800" cap="rnd">
            <a:solidFill>
              <a:schemeClr val="accent5">
                <a:hueOff val="-82419"/>
                <a:satOff val="-9513"/>
                <a:lumOff val="-16343"/>
              </a:schemeClr>
            </a:solidFill>
            <a:miter lim="400000"/>
            <a:tailEnd type="triangle"/>
          </a:ln>
          <a:effectLst>
            <a:outerShdw blurRad="25400" dist="12700" dir="3600000" rotWithShape="0">
              <a:srgbClr val="000000">
                <a:alpha val="70000"/>
              </a:srgbClr>
            </a:outerShdw>
          </a:effectLst>
        </p:spPr>
      </p:cxnSp>
      <mc:AlternateContent xmlns:mc="http://schemas.openxmlformats.org/markup-compatibility/2006" xmlns:a14="http://schemas.microsoft.com/office/drawing/2010/main">
        <mc:Choice Requires="a14">
          <p:sp>
            <p:nvSpPr>
              <p:cNvPr id="1250" name="Equation"/>
              <p:cNvSpPr txBox="1"/>
              <p:nvPr/>
            </p:nvSpPr>
            <p:spPr>
              <a:xfrm>
                <a:off x="12664893" y="6115988"/>
                <a:ext cx="199292" cy="408336"/>
              </a:xfrm>
              <a:prstGeom prst="rect">
                <a:avLst/>
              </a:prstGeom>
              <a:ln w="12700">
                <a:miter lim="400000"/>
              </a:ln>
            </p:spPr>
            <p:txBody>
              <a:bodyPr wrap="none" lIns="0" tIns="0" rIns="0" bIns="0">
                <a:spAutoFit/>
              </a:bodyPr>
              <a:lstStyle/>
              <a:p>
                <a:pPr algn="l" defTabSz="914400" latinLnBrk="1">
                  <a:defRPr sz="1800" b="0"/>
                </a:pPr>
                <a14:m>
                  <m:oMathPara xmlns:m="http://schemas.openxmlformats.org/officeDocument/2006/math">
                    <m:oMathParaPr>
                      <m:jc m:val="centerGroup"/>
                    </m:oMathParaPr>
                    <m:oMath xmlns:m="http://schemas.openxmlformats.org/officeDocument/2006/math">
                      <m:sSub>
                        <m:sSubPr>
                          <m:ctrlPr>
                            <a:rPr sz="4000" i="1">
                              <a:solidFill>
                                <a:srgbClr val="000000"/>
                              </a:solidFill>
                              <a:latin typeface="Cambria Math" panose="02040503050406030204" pitchFamily="18" charset="0"/>
                            </a:rPr>
                          </m:ctrlPr>
                        </m:sSubPr>
                        <m:e>
                          <m:r>
                            <a:rPr sz="4000" i="1">
                              <a:solidFill>
                                <a:srgbClr val="000000"/>
                              </a:solidFill>
                              <a:latin typeface="Cambria Math" panose="02040503050406030204" pitchFamily="18" charset="0"/>
                            </a:rPr>
                            <m:t>𝑡</m:t>
                          </m:r>
                        </m:e>
                        <m:sub>
                          <m:r>
                            <a:rPr sz="4000" i="1">
                              <a:solidFill>
                                <a:srgbClr val="000000"/>
                              </a:solidFill>
                              <a:latin typeface="Cambria Math" panose="02040503050406030204" pitchFamily="18" charset="0"/>
                            </a:rPr>
                            <m:t>𝑖</m:t>
                          </m:r>
                        </m:sub>
                      </m:sSub>
                    </m:oMath>
                  </m:oMathPara>
                </a14:m>
                <a:endParaRPr sz="4000"/>
              </a:p>
            </p:txBody>
          </p:sp>
        </mc:Choice>
        <mc:Fallback xmlns="">
          <p:sp>
            <p:nvSpPr>
              <p:cNvPr id="1250" name="Equation"/>
              <p:cNvSpPr txBox="1">
                <a:spLocks noRot="1" noChangeAspect="1" noMove="1" noResize="1" noEditPoints="1" noAdjustHandles="1" noChangeArrowheads="1" noChangeShapeType="1" noTextEdit="1"/>
              </p:cNvSpPr>
              <p:nvPr/>
            </p:nvSpPr>
            <p:spPr>
              <a:xfrm>
                <a:off x="12664893" y="6115988"/>
                <a:ext cx="199292" cy="408336"/>
              </a:xfrm>
              <a:prstGeom prst="rect">
                <a:avLst/>
              </a:prstGeom>
              <a:blipFill>
                <a:blip r:embed="rId5"/>
                <a:stretch>
                  <a:fillRect r="-62500" b="-47761"/>
                </a:stretch>
              </a:blipFill>
              <a:ln w="12700">
                <a:miter lim="400000"/>
              </a:ln>
            </p:spPr>
            <p:txBody>
              <a:bodyPr/>
              <a:lstStyle/>
              <a:p>
                <a:r>
                  <a:rPr lang="en-US">
                    <a:noFill/>
                  </a:rPr>
                  <a:t> </a:t>
                </a:r>
              </a:p>
            </p:txBody>
          </p:sp>
        </mc:Fallback>
      </mc:AlternateContent>
    </p:spTree>
  </p:cSld>
  <p:clrMapOvr>
    <a:masterClrMapping/>
  </p:clrMapOvr>
  <p:transition spd="med"/>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4" name="Deriving quadrature estimate"/>
          <p:cNvSpPr txBox="1">
            <a:spLocks noGrp="1"/>
          </p:cNvSpPr>
          <p:nvPr>
            <p:ph type="title"/>
          </p:nvPr>
        </p:nvSpPr>
        <p:spPr>
          <a:prstGeom prst="rect">
            <a:avLst/>
          </a:prstGeom>
        </p:spPr>
        <p:txBody>
          <a:bodyPr/>
          <a:lstStyle/>
          <a:p>
            <a:r>
              <a:t>Deriving quadrature estimate</a:t>
            </a:r>
          </a:p>
        </p:txBody>
      </p:sp>
      <p:sp>
        <p:nvSpPr>
          <p:cNvPr id="1256" name="This allows us to break the outer integral into a sum of analytically tractable integrals"/>
          <p:cNvSpPr txBox="1"/>
          <p:nvPr/>
        </p:nvSpPr>
        <p:spPr>
          <a:xfrm>
            <a:off x="6875728" y="6951662"/>
            <a:ext cx="10632545" cy="159067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spAutoFit/>
          </a:bodyPr>
          <a:lstStyle>
            <a:lvl1pPr defTabSz="821531">
              <a:defRPr sz="4200" b="0">
                <a:latin typeface="Avenir Book"/>
                <a:ea typeface="Avenir Book"/>
                <a:cs typeface="Avenir Book"/>
                <a:sym typeface="Avenir Book"/>
              </a:defRPr>
            </a:lvl1pPr>
          </a:lstStyle>
          <a:p>
            <a:r>
              <a:t>This allows us to break the outer integral into a sum of analytically tractable integrals</a:t>
            </a:r>
          </a:p>
        </p:txBody>
      </p:sp>
      <mc:AlternateContent xmlns:mc="http://schemas.openxmlformats.org/markup-compatibility/2006" xmlns:a14="http://schemas.microsoft.com/office/drawing/2010/main">
        <mc:Choice Requires="a14">
          <p:sp>
            <p:nvSpPr>
              <p:cNvPr id="1257" name="Text"/>
              <p:cNvSpPr txBox="1"/>
              <p:nvPr/>
            </p:nvSpPr>
            <p:spPr>
              <a:xfrm>
                <a:off x="6241323" y="4844026"/>
                <a:ext cx="11901354" cy="1750588"/>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lIns="71437" tIns="71437" rIns="71437" bIns="71437">
                <a:spAutoFit/>
              </a:bodyPr>
              <a:lstStyle>
                <a:lvl1pPr defTabSz="821531">
                  <a:defRPr sz="4200" b="0">
                    <a:latin typeface="Avenir Book"/>
                    <a:ea typeface="Avenir Book"/>
                    <a:cs typeface="Avenir Book"/>
                    <a:sym typeface="Avenir Book"/>
                  </a:defRPr>
                </a:lvl1pPr>
              </a:lstStyle>
              <a:p>
                <a:pPr/>
                <a14:m>
                  <m:oMathPara xmlns:m="http://schemas.openxmlformats.org/officeDocument/2006/math">
                    <m:oMathParaPr>
                      <m:jc m:val="center"/>
                    </m:oMathParaPr>
                    <m:oMath xmlns:m="http://schemas.openxmlformats.org/officeDocument/2006/math">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𝑇</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𝑡</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𝜎</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𝑡</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𝐜</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𝑡</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𝑑𝑡</m:t>
                      </m:r>
                      <m:r>
                        <a:rPr sz="4550" i="1">
                          <a:solidFill>
                            <a:srgbClr val="000000"/>
                          </a:solidFill>
                          <a:latin typeface="Cambria Math" panose="02040503050406030204" pitchFamily="18" charset="0"/>
                        </a:rPr>
                        <m:t>≈</m:t>
                      </m:r>
                      <m:limUpp>
                        <m:limUppPr>
                          <m:ctrlPr>
                            <a:rPr sz="4550" i="1">
                              <a:solidFill>
                                <a:srgbClr val="000000"/>
                              </a:solidFill>
                              <a:latin typeface="Cambria Math" panose="02040503050406030204" pitchFamily="18" charset="0"/>
                            </a:rPr>
                          </m:ctrlPr>
                        </m:limUppPr>
                        <m:e>
                          <m:limLow>
                            <m:limLowPr>
                              <m:ctrlPr>
                                <a:rPr sz="4550" i="1">
                                  <a:solidFill>
                                    <a:srgbClr val="000000"/>
                                  </a:solidFill>
                                  <a:latin typeface="Cambria Math" panose="02040503050406030204" pitchFamily="18" charset="0"/>
                                </a:rPr>
                              </m:ctrlPr>
                            </m:limLowPr>
                            <m:e>
                              <m:r>
                                <a:rPr sz="4550" i="1">
                                  <a:solidFill>
                                    <a:srgbClr val="000000"/>
                                  </a:solidFill>
                                  <a:latin typeface="Cambria Math" panose="02040503050406030204" pitchFamily="18" charset="0"/>
                                </a:rPr>
                                <m:t>∑</m:t>
                              </m:r>
                            </m:e>
                            <m:lim>
                              <m:r>
                                <a:rPr sz="4550" i="1">
                                  <a:solidFill>
                                    <a:srgbClr val="000000"/>
                                  </a:solidFill>
                                  <a:latin typeface="Cambria Math" panose="02040503050406030204" pitchFamily="18" charset="0"/>
                                </a:rPr>
                                <m:t>𝑖</m:t>
                              </m:r>
                              <m:r>
                                <a:rPr sz="4550" i="1">
                                  <a:solidFill>
                                    <a:srgbClr val="000000"/>
                                  </a:solidFill>
                                  <a:latin typeface="Cambria Math" panose="02040503050406030204" pitchFamily="18" charset="0"/>
                                </a:rPr>
                                <m:t>=1</m:t>
                              </m:r>
                            </m:lim>
                          </m:limLow>
                        </m:e>
                        <m:lim>
                          <m:r>
                            <a:rPr sz="4550" i="1">
                              <a:solidFill>
                                <a:srgbClr val="000000"/>
                              </a:solidFill>
                              <a:latin typeface="Cambria Math" panose="02040503050406030204" pitchFamily="18" charset="0"/>
                            </a:rPr>
                            <m:t>𝑛</m:t>
                          </m:r>
                        </m:lim>
                      </m:limUpp>
                      <m:sSubSup>
                        <m:sSubSupPr>
                          <m:ctrlPr>
                            <a:rPr sz="4550" i="1">
                              <a:solidFill>
                                <a:srgbClr val="000000"/>
                              </a:solidFill>
                              <a:latin typeface="Cambria Math" panose="02040503050406030204" pitchFamily="18" charset="0"/>
                            </a:rPr>
                          </m:ctrlPr>
                        </m:sSubSupPr>
                        <m:e>
                          <m:r>
                            <a:rPr sz="4550" i="1">
                              <a:solidFill>
                                <a:srgbClr val="000000"/>
                              </a:solidFill>
                              <a:latin typeface="Cambria Math" panose="02040503050406030204" pitchFamily="18" charset="0"/>
                            </a:rPr>
                            <m:t>∫</m:t>
                          </m:r>
                        </m:e>
                        <m:sub>
                          <m:sSub>
                            <m:sSubPr>
                              <m:ctrlPr>
                                <a:rPr sz="4550" i="1">
                                  <a:solidFill>
                                    <a:srgbClr val="000000"/>
                                  </a:solidFill>
                                  <a:latin typeface="Cambria Math" panose="02040503050406030204" pitchFamily="18" charset="0"/>
                                </a:rPr>
                              </m:ctrlPr>
                            </m:sSubPr>
                            <m:e>
                              <m:r>
                                <a:rPr sz="4550" i="1">
                                  <a:solidFill>
                                    <a:srgbClr val="000000"/>
                                  </a:solidFill>
                                  <a:latin typeface="Cambria Math" panose="02040503050406030204" pitchFamily="18" charset="0"/>
                                </a:rPr>
                                <m:t>𝑡</m:t>
                              </m:r>
                            </m:e>
                            <m:sub>
                              <m:r>
                                <a:rPr sz="4550" i="1">
                                  <a:solidFill>
                                    <a:srgbClr val="000000"/>
                                  </a:solidFill>
                                  <a:latin typeface="Cambria Math" panose="02040503050406030204" pitchFamily="18" charset="0"/>
                                </a:rPr>
                                <m:t>𝑖</m:t>
                              </m:r>
                            </m:sub>
                          </m:sSub>
                        </m:sub>
                        <m:sup>
                          <m:sSub>
                            <m:sSubPr>
                              <m:ctrlPr>
                                <a:rPr sz="4550" i="1">
                                  <a:solidFill>
                                    <a:srgbClr val="000000"/>
                                  </a:solidFill>
                                  <a:latin typeface="Cambria Math" panose="02040503050406030204" pitchFamily="18" charset="0"/>
                                </a:rPr>
                              </m:ctrlPr>
                            </m:sSubPr>
                            <m:e>
                              <m:r>
                                <a:rPr sz="4550" i="1">
                                  <a:solidFill>
                                    <a:srgbClr val="000000"/>
                                  </a:solidFill>
                                  <a:latin typeface="Cambria Math" panose="02040503050406030204" pitchFamily="18" charset="0"/>
                                </a:rPr>
                                <m:t>𝑡</m:t>
                              </m:r>
                            </m:e>
                            <m:sub>
                              <m:r>
                                <a:rPr sz="4550" i="1">
                                  <a:solidFill>
                                    <a:srgbClr val="000000"/>
                                  </a:solidFill>
                                  <a:latin typeface="Cambria Math" panose="02040503050406030204" pitchFamily="18" charset="0"/>
                                </a:rPr>
                                <m:t>𝑖</m:t>
                              </m:r>
                              <m:r>
                                <a:rPr sz="4550" i="1">
                                  <a:solidFill>
                                    <a:srgbClr val="000000"/>
                                  </a:solidFill>
                                  <a:latin typeface="Cambria Math" panose="02040503050406030204" pitchFamily="18" charset="0"/>
                                </a:rPr>
                                <m:t>+1</m:t>
                              </m:r>
                            </m:sub>
                          </m:sSub>
                        </m:sup>
                      </m:sSubSup>
                      <m:r>
                        <a:rPr sz="4550" i="1">
                          <a:solidFill>
                            <a:srgbClr val="000000"/>
                          </a:solidFill>
                          <a:latin typeface="Cambria Math" panose="02040503050406030204" pitchFamily="18" charset="0"/>
                        </a:rPr>
                        <m:t>𝑇</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𝑡</m:t>
                      </m:r>
                      <m:r>
                        <a:rPr sz="4550" i="1">
                          <a:solidFill>
                            <a:srgbClr val="000000"/>
                          </a:solidFill>
                          <a:latin typeface="Cambria Math" panose="02040503050406030204" pitchFamily="18" charset="0"/>
                        </a:rPr>
                        <m:t>)</m:t>
                      </m:r>
                      <m:sSub>
                        <m:sSubPr>
                          <m:ctrlPr>
                            <a:rPr sz="4550" i="1">
                              <a:solidFill>
                                <a:srgbClr val="000000"/>
                              </a:solidFill>
                              <a:latin typeface="Cambria Math" panose="02040503050406030204" pitchFamily="18" charset="0"/>
                            </a:rPr>
                          </m:ctrlPr>
                        </m:sSubPr>
                        <m:e>
                          <m:r>
                            <a:rPr sz="4550" i="1">
                              <a:solidFill>
                                <a:srgbClr val="000000"/>
                              </a:solidFill>
                              <a:latin typeface="Cambria Math" panose="02040503050406030204" pitchFamily="18" charset="0"/>
                            </a:rPr>
                            <m:t>𝜎</m:t>
                          </m:r>
                        </m:e>
                        <m:sub>
                          <m:r>
                            <a:rPr sz="4550" i="1">
                              <a:solidFill>
                                <a:srgbClr val="000000"/>
                              </a:solidFill>
                              <a:latin typeface="Cambria Math" panose="02040503050406030204" pitchFamily="18" charset="0"/>
                            </a:rPr>
                            <m:t>𝑖</m:t>
                          </m:r>
                        </m:sub>
                      </m:sSub>
                      <m:sSub>
                        <m:sSubPr>
                          <m:ctrlPr>
                            <a:rPr sz="4550" i="1">
                              <a:solidFill>
                                <a:srgbClr val="000000"/>
                              </a:solidFill>
                              <a:latin typeface="Cambria Math" panose="02040503050406030204" pitchFamily="18" charset="0"/>
                            </a:rPr>
                          </m:ctrlPr>
                        </m:sSubPr>
                        <m:e>
                          <m:r>
                            <a:rPr sz="4550" i="1">
                              <a:solidFill>
                                <a:srgbClr val="000000"/>
                              </a:solidFill>
                              <a:latin typeface="Cambria Math" panose="02040503050406030204" pitchFamily="18" charset="0"/>
                            </a:rPr>
                            <m:t>𝐜</m:t>
                          </m:r>
                        </m:e>
                        <m:sub>
                          <m:r>
                            <a:rPr sz="4550" i="1">
                              <a:solidFill>
                                <a:srgbClr val="000000"/>
                              </a:solidFill>
                              <a:latin typeface="Cambria Math" panose="02040503050406030204" pitchFamily="18" charset="0"/>
                            </a:rPr>
                            <m:t>𝑖</m:t>
                          </m:r>
                        </m:sub>
                      </m:sSub>
                      <m:r>
                        <a:rPr sz="4550" i="1">
                          <a:solidFill>
                            <a:srgbClr val="000000"/>
                          </a:solidFill>
                          <a:latin typeface="Cambria Math" panose="02040503050406030204" pitchFamily="18" charset="0"/>
                        </a:rPr>
                        <m:t>𝑑𝑡</m:t>
                      </m:r>
                    </m:oMath>
                  </m:oMathPara>
                </a14:m>
                <a:endParaRPr/>
              </a:p>
            </p:txBody>
          </p:sp>
        </mc:Choice>
        <mc:Fallback xmlns="">
          <p:sp>
            <p:nvSpPr>
              <p:cNvPr id="1257" name="Text"/>
              <p:cNvSpPr txBox="1">
                <a:spLocks noRot="1" noChangeAspect="1" noMove="1" noResize="1" noEditPoints="1" noAdjustHandles="1" noChangeArrowheads="1" noChangeShapeType="1" noTextEdit="1"/>
              </p:cNvSpPr>
              <p:nvPr/>
            </p:nvSpPr>
            <p:spPr>
              <a:xfrm>
                <a:off x="6241323" y="4844026"/>
                <a:ext cx="11901354" cy="1750588"/>
              </a:xfrm>
              <a:prstGeom prst="rect">
                <a:avLst/>
              </a:prstGeom>
              <a:blipFill>
                <a:blip r:embed="rId2"/>
                <a:stretch>
                  <a:fillRect/>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a:noFill/>
                  </a:rPr>
                  <a:t> </a:t>
                </a:r>
              </a:p>
            </p:txBody>
          </p:sp>
        </mc:Fallback>
      </mc:AlternateContent>
      <p:sp>
        <p:nvSpPr>
          <p:cNvPr id="1258" name="Rectangle"/>
          <p:cNvSpPr/>
          <p:nvPr/>
        </p:nvSpPr>
        <p:spPr>
          <a:xfrm>
            <a:off x="5461702" y="7550308"/>
            <a:ext cx="12820580" cy="1729301"/>
          </a:xfrm>
          <a:prstGeom prst="rect">
            <a:avLst/>
          </a:prstGeom>
          <a:solidFill>
            <a:srgbClr val="FFFFFF"/>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1259" name="Rectangle"/>
          <p:cNvSpPr/>
          <p:nvPr/>
        </p:nvSpPr>
        <p:spPr>
          <a:xfrm>
            <a:off x="12240400" y="4395166"/>
            <a:ext cx="4812768" cy="2286001"/>
          </a:xfrm>
          <a:prstGeom prst="rect">
            <a:avLst/>
          </a:prstGeom>
          <a:solidFill>
            <a:srgbClr val="FFFFFF"/>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Tree>
  </p:cSld>
  <p:clrMapOvr>
    <a:masterClrMapping/>
  </p:clrMapOvr>
  <p:transition spd="med"/>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1" name="Deriving quadrature estimate"/>
          <p:cNvSpPr txBox="1">
            <a:spLocks noGrp="1"/>
          </p:cNvSpPr>
          <p:nvPr>
            <p:ph type="title"/>
          </p:nvPr>
        </p:nvSpPr>
        <p:spPr>
          <a:prstGeom prst="rect">
            <a:avLst/>
          </a:prstGeom>
        </p:spPr>
        <p:txBody>
          <a:bodyPr/>
          <a:lstStyle/>
          <a:p>
            <a:r>
              <a:t>Deriving quadrature estimate</a:t>
            </a:r>
          </a:p>
        </p:txBody>
      </p:sp>
      <mc:AlternateContent xmlns:mc="http://schemas.openxmlformats.org/markup-compatibility/2006" xmlns:a14="http://schemas.microsoft.com/office/drawing/2010/main">
        <mc:Choice Requires="a14">
          <p:sp>
            <p:nvSpPr>
              <p:cNvPr id="1263" name="Text"/>
              <p:cNvSpPr txBox="1"/>
              <p:nvPr/>
            </p:nvSpPr>
            <p:spPr>
              <a:xfrm>
                <a:off x="6241323" y="4844026"/>
                <a:ext cx="11901354" cy="1750588"/>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lIns="71437" tIns="71437" rIns="71437" bIns="71437">
                <a:spAutoFit/>
              </a:bodyPr>
              <a:lstStyle>
                <a:lvl1pPr defTabSz="821531">
                  <a:defRPr sz="4200" b="0">
                    <a:latin typeface="Avenir Book"/>
                    <a:ea typeface="Avenir Book"/>
                    <a:cs typeface="Avenir Book"/>
                    <a:sym typeface="Avenir Book"/>
                  </a:defRPr>
                </a:lvl1pPr>
              </a:lstStyle>
              <a:p>
                <a:pPr/>
                <a14:m>
                  <m:oMathPara xmlns:m="http://schemas.openxmlformats.org/officeDocument/2006/math">
                    <m:oMathParaPr>
                      <m:jc m:val="center"/>
                    </m:oMathParaPr>
                    <m:oMath xmlns:m="http://schemas.openxmlformats.org/officeDocument/2006/math">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𝑇</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𝑡</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𝜎</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𝑡</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𝐜</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𝑡</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𝑑𝑡</m:t>
                      </m:r>
                      <m:r>
                        <a:rPr sz="4550" i="1">
                          <a:solidFill>
                            <a:srgbClr val="000000"/>
                          </a:solidFill>
                          <a:latin typeface="Cambria Math" panose="02040503050406030204" pitchFamily="18" charset="0"/>
                        </a:rPr>
                        <m:t>≈</m:t>
                      </m:r>
                      <m:limUpp>
                        <m:limUppPr>
                          <m:ctrlPr>
                            <a:rPr sz="4550" i="1">
                              <a:solidFill>
                                <a:srgbClr val="000000"/>
                              </a:solidFill>
                              <a:latin typeface="Cambria Math" panose="02040503050406030204" pitchFamily="18" charset="0"/>
                            </a:rPr>
                          </m:ctrlPr>
                        </m:limUppPr>
                        <m:e>
                          <m:limLow>
                            <m:limLowPr>
                              <m:ctrlPr>
                                <a:rPr sz="4550" i="1">
                                  <a:solidFill>
                                    <a:srgbClr val="000000"/>
                                  </a:solidFill>
                                  <a:latin typeface="Cambria Math" panose="02040503050406030204" pitchFamily="18" charset="0"/>
                                </a:rPr>
                              </m:ctrlPr>
                            </m:limLowPr>
                            <m:e>
                              <m:r>
                                <a:rPr sz="4550" i="1">
                                  <a:solidFill>
                                    <a:srgbClr val="000000"/>
                                  </a:solidFill>
                                  <a:latin typeface="Cambria Math" panose="02040503050406030204" pitchFamily="18" charset="0"/>
                                </a:rPr>
                                <m:t>∑</m:t>
                              </m:r>
                            </m:e>
                            <m:lim>
                              <m:r>
                                <a:rPr sz="4550" i="1">
                                  <a:solidFill>
                                    <a:srgbClr val="000000"/>
                                  </a:solidFill>
                                  <a:latin typeface="Cambria Math" panose="02040503050406030204" pitchFamily="18" charset="0"/>
                                </a:rPr>
                                <m:t>𝑖</m:t>
                              </m:r>
                              <m:r>
                                <a:rPr sz="4550" i="1">
                                  <a:solidFill>
                                    <a:srgbClr val="000000"/>
                                  </a:solidFill>
                                  <a:latin typeface="Cambria Math" panose="02040503050406030204" pitchFamily="18" charset="0"/>
                                </a:rPr>
                                <m:t>=1</m:t>
                              </m:r>
                            </m:lim>
                          </m:limLow>
                        </m:e>
                        <m:lim>
                          <m:r>
                            <a:rPr sz="4550" i="1">
                              <a:solidFill>
                                <a:srgbClr val="000000"/>
                              </a:solidFill>
                              <a:latin typeface="Cambria Math" panose="02040503050406030204" pitchFamily="18" charset="0"/>
                            </a:rPr>
                            <m:t>𝑛</m:t>
                          </m:r>
                        </m:lim>
                      </m:limUpp>
                      <m:sSubSup>
                        <m:sSubSupPr>
                          <m:ctrlPr>
                            <a:rPr sz="4550" i="1">
                              <a:solidFill>
                                <a:srgbClr val="000000"/>
                              </a:solidFill>
                              <a:latin typeface="Cambria Math" panose="02040503050406030204" pitchFamily="18" charset="0"/>
                            </a:rPr>
                          </m:ctrlPr>
                        </m:sSubSupPr>
                        <m:e>
                          <m:r>
                            <a:rPr sz="4550" i="1">
                              <a:solidFill>
                                <a:srgbClr val="000000"/>
                              </a:solidFill>
                              <a:latin typeface="Cambria Math" panose="02040503050406030204" pitchFamily="18" charset="0"/>
                            </a:rPr>
                            <m:t>∫</m:t>
                          </m:r>
                        </m:e>
                        <m:sub>
                          <m:sSub>
                            <m:sSubPr>
                              <m:ctrlPr>
                                <a:rPr sz="4550" i="1">
                                  <a:solidFill>
                                    <a:srgbClr val="000000"/>
                                  </a:solidFill>
                                  <a:latin typeface="Cambria Math" panose="02040503050406030204" pitchFamily="18" charset="0"/>
                                </a:rPr>
                              </m:ctrlPr>
                            </m:sSubPr>
                            <m:e>
                              <m:r>
                                <a:rPr sz="4550" i="1">
                                  <a:solidFill>
                                    <a:srgbClr val="000000"/>
                                  </a:solidFill>
                                  <a:latin typeface="Cambria Math" panose="02040503050406030204" pitchFamily="18" charset="0"/>
                                </a:rPr>
                                <m:t>𝑡</m:t>
                              </m:r>
                            </m:e>
                            <m:sub>
                              <m:r>
                                <a:rPr sz="4550" i="1">
                                  <a:solidFill>
                                    <a:srgbClr val="000000"/>
                                  </a:solidFill>
                                  <a:latin typeface="Cambria Math" panose="02040503050406030204" pitchFamily="18" charset="0"/>
                                </a:rPr>
                                <m:t>𝑖</m:t>
                              </m:r>
                            </m:sub>
                          </m:sSub>
                        </m:sub>
                        <m:sup>
                          <m:sSub>
                            <m:sSubPr>
                              <m:ctrlPr>
                                <a:rPr sz="4550" i="1">
                                  <a:solidFill>
                                    <a:srgbClr val="000000"/>
                                  </a:solidFill>
                                  <a:latin typeface="Cambria Math" panose="02040503050406030204" pitchFamily="18" charset="0"/>
                                </a:rPr>
                              </m:ctrlPr>
                            </m:sSubPr>
                            <m:e>
                              <m:r>
                                <a:rPr sz="4550" i="1">
                                  <a:solidFill>
                                    <a:srgbClr val="000000"/>
                                  </a:solidFill>
                                  <a:latin typeface="Cambria Math" panose="02040503050406030204" pitchFamily="18" charset="0"/>
                                </a:rPr>
                                <m:t>𝑡</m:t>
                              </m:r>
                            </m:e>
                            <m:sub>
                              <m:r>
                                <a:rPr sz="4550" i="1">
                                  <a:solidFill>
                                    <a:srgbClr val="000000"/>
                                  </a:solidFill>
                                  <a:latin typeface="Cambria Math" panose="02040503050406030204" pitchFamily="18" charset="0"/>
                                </a:rPr>
                                <m:t>𝑖</m:t>
                              </m:r>
                              <m:r>
                                <a:rPr sz="4550" i="1">
                                  <a:solidFill>
                                    <a:srgbClr val="000000"/>
                                  </a:solidFill>
                                  <a:latin typeface="Cambria Math" panose="02040503050406030204" pitchFamily="18" charset="0"/>
                                </a:rPr>
                                <m:t>+1</m:t>
                              </m:r>
                            </m:sub>
                          </m:sSub>
                        </m:sup>
                      </m:sSubSup>
                      <m:r>
                        <a:rPr sz="4550" i="1">
                          <a:solidFill>
                            <a:srgbClr val="000000"/>
                          </a:solidFill>
                          <a:latin typeface="Cambria Math" panose="02040503050406030204" pitchFamily="18" charset="0"/>
                        </a:rPr>
                        <m:t>𝑇</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𝑡</m:t>
                      </m:r>
                      <m:r>
                        <a:rPr sz="4550" i="1">
                          <a:solidFill>
                            <a:srgbClr val="000000"/>
                          </a:solidFill>
                          <a:latin typeface="Cambria Math" panose="02040503050406030204" pitchFamily="18" charset="0"/>
                        </a:rPr>
                        <m:t>)</m:t>
                      </m:r>
                      <m:sSub>
                        <m:sSubPr>
                          <m:ctrlPr>
                            <a:rPr sz="4550" i="1">
                              <a:solidFill>
                                <a:srgbClr val="000000"/>
                              </a:solidFill>
                              <a:latin typeface="Cambria Math" panose="02040503050406030204" pitchFamily="18" charset="0"/>
                            </a:rPr>
                          </m:ctrlPr>
                        </m:sSubPr>
                        <m:e>
                          <m:r>
                            <a:rPr sz="4550" i="1">
                              <a:solidFill>
                                <a:srgbClr val="000000"/>
                              </a:solidFill>
                              <a:latin typeface="Cambria Math" panose="02040503050406030204" pitchFamily="18" charset="0"/>
                            </a:rPr>
                            <m:t>𝜎</m:t>
                          </m:r>
                        </m:e>
                        <m:sub>
                          <m:r>
                            <a:rPr sz="4550" i="1">
                              <a:solidFill>
                                <a:srgbClr val="000000"/>
                              </a:solidFill>
                              <a:latin typeface="Cambria Math" panose="02040503050406030204" pitchFamily="18" charset="0"/>
                            </a:rPr>
                            <m:t>𝑖</m:t>
                          </m:r>
                        </m:sub>
                      </m:sSub>
                      <m:sSub>
                        <m:sSubPr>
                          <m:ctrlPr>
                            <a:rPr sz="4550" i="1">
                              <a:solidFill>
                                <a:srgbClr val="000000"/>
                              </a:solidFill>
                              <a:latin typeface="Cambria Math" panose="02040503050406030204" pitchFamily="18" charset="0"/>
                            </a:rPr>
                          </m:ctrlPr>
                        </m:sSubPr>
                        <m:e>
                          <m:r>
                            <a:rPr sz="4550" i="1">
                              <a:solidFill>
                                <a:srgbClr val="000000"/>
                              </a:solidFill>
                              <a:latin typeface="Cambria Math" panose="02040503050406030204" pitchFamily="18" charset="0"/>
                            </a:rPr>
                            <m:t>𝐜</m:t>
                          </m:r>
                        </m:e>
                        <m:sub>
                          <m:r>
                            <a:rPr sz="4550" i="1">
                              <a:solidFill>
                                <a:srgbClr val="000000"/>
                              </a:solidFill>
                              <a:latin typeface="Cambria Math" panose="02040503050406030204" pitchFamily="18" charset="0"/>
                            </a:rPr>
                            <m:t>𝑖</m:t>
                          </m:r>
                        </m:sub>
                      </m:sSub>
                      <m:r>
                        <a:rPr sz="4550" i="1">
                          <a:solidFill>
                            <a:srgbClr val="000000"/>
                          </a:solidFill>
                          <a:latin typeface="Cambria Math" panose="02040503050406030204" pitchFamily="18" charset="0"/>
                        </a:rPr>
                        <m:t>𝑑𝑡</m:t>
                      </m:r>
                    </m:oMath>
                  </m:oMathPara>
                </a14:m>
                <a:endParaRPr/>
              </a:p>
            </p:txBody>
          </p:sp>
        </mc:Choice>
        <mc:Fallback xmlns="">
          <p:sp>
            <p:nvSpPr>
              <p:cNvPr id="1263" name="Text"/>
              <p:cNvSpPr txBox="1">
                <a:spLocks noRot="1" noChangeAspect="1" noMove="1" noResize="1" noEditPoints="1" noAdjustHandles="1" noChangeArrowheads="1" noChangeShapeType="1" noTextEdit="1"/>
              </p:cNvSpPr>
              <p:nvPr/>
            </p:nvSpPr>
            <p:spPr>
              <a:xfrm>
                <a:off x="6241323" y="4844026"/>
                <a:ext cx="11901354" cy="1750588"/>
              </a:xfrm>
              <a:prstGeom prst="rect">
                <a:avLst/>
              </a:prstGeom>
              <a:blipFill>
                <a:blip r:embed="rId3"/>
                <a:stretch>
                  <a:fillRect/>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a:noFill/>
                  </a:rPr>
                  <a:t> </a:t>
                </a:r>
              </a:p>
            </p:txBody>
          </p:sp>
        </mc:Fallback>
      </mc:AlternateContent>
      <p:sp>
        <p:nvSpPr>
          <p:cNvPr id="1264" name="This allows us to break the outer integral into a sum of analytically tractable integrals"/>
          <p:cNvSpPr txBox="1"/>
          <p:nvPr/>
        </p:nvSpPr>
        <p:spPr>
          <a:xfrm>
            <a:off x="6875728" y="6951662"/>
            <a:ext cx="10632545" cy="159067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spAutoFit/>
          </a:bodyPr>
          <a:lstStyle>
            <a:lvl1pPr defTabSz="821531">
              <a:defRPr sz="4200" b="0">
                <a:latin typeface="Avenir Book"/>
                <a:ea typeface="Avenir Book"/>
                <a:cs typeface="Avenir Book"/>
                <a:sym typeface="Avenir Book"/>
              </a:defRPr>
            </a:lvl1pPr>
          </a:lstStyle>
          <a:p>
            <a:r>
              <a:t>This allows us to break the outer integral into a sum of analytically tractable integrals</a:t>
            </a:r>
          </a:p>
        </p:txBody>
      </p:sp>
    </p:spTree>
  </p:cSld>
  <p:clrMapOvr>
    <a:masterClrMapping/>
  </p:clrMapOvr>
  <p:transition spd="med"/>
</p:sld>
</file>

<file path=ppt/slides/slide1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268" name="Deriving quadrature estimate"/>
          <p:cNvSpPr txBox="1">
            <a:spLocks noGrp="1"/>
          </p:cNvSpPr>
          <p:nvPr>
            <p:ph type="title"/>
          </p:nvPr>
        </p:nvSpPr>
        <p:spPr>
          <a:prstGeom prst="rect">
            <a:avLst/>
          </a:prstGeom>
        </p:spPr>
        <p:txBody>
          <a:bodyPr/>
          <a:lstStyle/>
          <a:p>
            <a:r>
              <a:t>Deriving quadrature estimate</a:t>
            </a:r>
          </a:p>
        </p:txBody>
      </p:sp>
      <p:sp>
        <p:nvSpPr>
          <p:cNvPr id="1269" name="Slide Number"/>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126</a:t>
            </a:fld>
            <a:endParaRPr/>
          </a:p>
        </p:txBody>
      </p:sp>
      <p:sp>
        <p:nvSpPr>
          <p:cNvPr id="1270" name="Caveat: piecewise constant density and color do not imply constant transmittance!"/>
          <p:cNvSpPr txBox="1"/>
          <p:nvPr/>
        </p:nvSpPr>
        <p:spPr>
          <a:xfrm>
            <a:off x="6436081" y="7092885"/>
            <a:ext cx="11511838" cy="303847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spAutoFit/>
          </a:bodyPr>
          <a:lstStyle/>
          <a:p>
            <a:pPr defTabSz="821531">
              <a:defRPr sz="4200" b="0">
                <a:latin typeface="Avenir Book"/>
                <a:ea typeface="Avenir Book"/>
                <a:cs typeface="Avenir Book"/>
                <a:sym typeface="Avenir Book"/>
              </a:defRPr>
            </a:pPr>
            <a:r>
              <a:t>Caveat: piecewise constant density and color </a:t>
            </a:r>
            <a:r>
              <a:rPr>
                <a:latin typeface="Avenir Heavy"/>
                <a:ea typeface="Avenir Heavy"/>
                <a:cs typeface="Avenir Heavy"/>
                <a:sym typeface="Avenir Heavy"/>
              </a:rPr>
              <a:t>do not</a:t>
            </a:r>
            <a:r>
              <a:t> imply constant transmittance!</a:t>
            </a:r>
          </a:p>
          <a:p>
            <a:pPr defTabSz="821531">
              <a:defRPr sz="4200" b="0">
                <a:latin typeface="Avenir Book"/>
                <a:ea typeface="Avenir Book"/>
                <a:cs typeface="Avenir Book"/>
                <a:sym typeface="Avenir Book"/>
              </a:defRPr>
            </a:pPr>
            <a:endParaRPr/>
          </a:p>
        </p:txBody>
      </p:sp>
      <mc:AlternateContent xmlns:mc="http://schemas.openxmlformats.org/markup-compatibility/2006" xmlns:a14="http://schemas.microsoft.com/office/drawing/2010/main">
        <mc:Choice Requires="a14">
          <p:sp>
            <p:nvSpPr>
              <p:cNvPr id="1271" name="Text"/>
              <p:cNvSpPr txBox="1"/>
              <p:nvPr/>
            </p:nvSpPr>
            <p:spPr>
              <a:xfrm>
                <a:off x="6241323" y="4844026"/>
                <a:ext cx="11901354" cy="1750588"/>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lIns="71437" tIns="71437" rIns="71437" bIns="71437">
                <a:spAutoFit/>
              </a:bodyPr>
              <a:lstStyle>
                <a:lvl1pPr defTabSz="821531">
                  <a:defRPr sz="4200" b="0">
                    <a:latin typeface="Avenir Book"/>
                    <a:ea typeface="Avenir Book"/>
                    <a:cs typeface="Avenir Book"/>
                    <a:sym typeface="Avenir Book"/>
                  </a:defRPr>
                </a:lvl1pPr>
              </a:lstStyle>
              <a:p>
                <a:pPr/>
                <a14:m>
                  <m:oMathPara xmlns:m="http://schemas.openxmlformats.org/officeDocument/2006/math">
                    <m:oMathParaPr>
                      <m:jc m:val="center"/>
                    </m:oMathParaPr>
                    <m:oMath xmlns:m="http://schemas.openxmlformats.org/officeDocument/2006/math">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𝑇</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𝑡</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𝜎</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𝑡</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𝐜</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𝑡</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𝑑𝑡</m:t>
                      </m:r>
                      <m:r>
                        <a:rPr sz="4550" i="1">
                          <a:solidFill>
                            <a:srgbClr val="000000"/>
                          </a:solidFill>
                          <a:latin typeface="Cambria Math" panose="02040503050406030204" pitchFamily="18" charset="0"/>
                        </a:rPr>
                        <m:t>≈</m:t>
                      </m:r>
                      <m:limUpp>
                        <m:limUppPr>
                          <m:ctrlPr>
                            <a:rPr sz="4550" i="1">
                              <a:solidFill>
                                <a:srgbClr val="000000"/>
                              </a:solidFill>
                              <a:latin typeface="Cambria Math" panose="02040503050406030204" pitchFamily="18" charset="0"/>
                            </a:rPr>
                          </m:ctrlPr>
                        </m:limUppPr>
                        <m:e>
                          <m:limLow>
                            <m:limLowPr>
                              <m:ctrlPr>
                                <a:rPr sz="4550" i="1">
                                  <a:solidFill>
                                    <a:srgbClr val="000000"/>
                                  </a:solidFill>
                                  <a:latin typeface="Cambria Math" panose="02040503050406030204" pitchFamily="18" charset="0"/>
                                </a:rPr>
                              </m:ctrlPr>
                            </m:limLowPr>
                            <m:e>
                              <m:r>
                                <a:rPr sz="4550" i="1">
                                  <a:solidFill>
                                    <a:srgbClr val="000000"/>
                                  </a:solidFill>
                                  <a:latin typeface="Cambria Math" panose="02040503050406030204" pitchFamily="18" charset="0"/>
                                </a:rPr>
                                <m:t>∑</m:t>
                              </m:r>
                            </m:e>
                            <m:lim>
                              <m:r>
                                <a:rPr sz="4550" i="1">
                                  <a:solidFill>
                                    <a:srgbClr val="000000"/>
                                  </a:solidFill>
                                  <a:latin typeface="Cambria Math" panose="02040503050406030204" pitchFamily="18" charset="0"/>
                                </a:rPr>
                                <m:t>𝑖</m:t>
                              </m:r>
                              <m:r>
                                <a:rPr sz="4550" i="1">
                                  <a:solidFill>
                                    <a:srgbClr val="000000"/>
                                  </a:solidFill>
                                  <a:latin typeface="Cambria Math" panose="02040503050406030204" pitchFamily="18" charset="0"/>
                                </a:rPr>
                                <m:t>=1</m:t>
                              </m:r>
                            </m:lim>
                          </m:limLow>
                        </m:e>
                        <m:lim>
                          <m:r>
                            <a:rPr sz="4550" i="1">
                              <a:solidFill>
                                <a:srgbClr val="000000"/>
                              </a:solidFill>
                              <a:latin typeface="Cambria Math" panose="02040503050406030204" pitchFamily="18" charset="0"/>
                            </a:rPr>
                            <m:t>𝑛</m:t>
                          </m:r>
                        </m:lim>
                      </m:limUpp>
                      <m:sSubSup>
                        <m:sSubSupPr>
                          <m:ctrlPr>
                            <a:rPr sz="4550" i="1">
                              <a:solidFill>
                                <a:srgbClr val="000000"/>
                              </a:solidFill>
                              <a:latin typeface="Cambria Math" panose="02040503050406030204" pitchFamily="18" charset="0"/>
                            </a:rPr>
                          </m:ctrlPr>
                        </m:sSubSupPr>
                        <m:e>
                          <m:r>
                            <a:rPr sz="4550" i="1">
                              <a:solidFill>
                                <a:srgbClr val="000000"/>
                              </a:solidFill>
                              <a:latin typeface="Cambria Math" panose="02040503050406030204" pitchFamily="18" charset="0"/>
                            </a:rPr>
                            <m:t>∫</m:t>
                          </m:r>
                        </m:e>
                        <m:sub>
                          <m:sSub>
                            <m:sSubPr>
                              <m:ctrlPr>
                                <a:rPr sz="4550" i="1">
                                  <a:solidFill>
                                    <a:srgbClr val="000000"/>
                                  </a:solidFill>
                                  <a:latin typeface="Cambria Math" panose="02040503050406030204" pitchFamily="18" charset="0"/>
                                </a:rPr>
                              </m:ctrlPr>
                            </m:sSubPr>
                            <m:e>
                              <m:r>
                                <a:rPr sz="4550" i="1">
                                  <a:solidFill>
                                    <a:srgbClr val="000000"/>
                                  </a:solidFill>
                                  <a:latin typeface="Cambria Math" panose="02040503050406030204" pitchFamily="18" charset="0"/>
                                </a:rPr>
                                <m:t>𝑡</m:t>
                              </m:r>
                            </m:e>
                            <m:sub>
                              <m:r>
                                <a:rPr sz="4550" i="1">
                                  <a:solidFill>
                                    <a:srgbClr val="000000"/>
                                  </a:solidFill>
                                  <a:latin typeface="Cambria Math" panose="02040503050406030204" pitchFamily="18" charset="0"/>
                                </a:rPr>
                                <m:t>𝑖</m:t>
                              </m:r>
                            </m:sub>
                          </m:sSub>
                        </m:sub>
                        <m:sup>
                          <m:sSub>
                            <m:sSubPr>
                              <m:ctrlPr>
                                <a:rPr sz="4550" i="1">
                                  <a:solidFill>
                                    <a:srgbClr val="000000"/>
                                  </a:solidFill>
                                  <a:latin typeface="Cambria Math" panose="02040503050406030204" pitchFamily="18" charset="0"/>
                                </a:rPr>
                              </m:ctrlPr>
                            </m:sSubPr>
                            <m:e>
                              <m:r>
                                <a:rPr sz="4550" i="1">
                                  <a:solidFill>
                                    <a:srgbClr val="000000"/>
                                  </a:solidFill>
                                  <a:latin typeface="Cambria Math" panose="02040503050406030204" pitchFamily="18" charset="0"/>
                                </a:rPr>
                                <m:t>𝑡</m:t>
                              </m:r>
                            </m:e>
                            <m:sub>
                              <m:r>
                                <a:rPr sz="4550" i="1">
                                  <a:solidFill>
                                    <a:srgbClr val="000000"/>
                                  </a:solidFill>
                                  <a:latin typeface="Cambria Math" panose="02040503050406030204" pitchFamily="18" charset="0"/>
                                </a:rPr>
                                <m:t>𝑖</m:t>
                              </m:r>
                              <m:r>
                                <a:rPr sz="4550" i="1">
                                  <a:solidFill>
                                    <a:srgbClr val="000000"/>
                                  </a:solidFill>
                                  <a:latin typeface="Cambria Math" panose="02040503050406030204" pitchFamily="18" charset="0"/>
                                </a:rPr>
                                <m:t>+1</m:t>
                              </m:r>
                            </m:sub>
                          </m:sSub>
                        </m:sup>
                      </m:sSubSup>
                      <m:r>
                        <a:rPr sz="4550" i="1">
                          <a:solidFill>
                            <a:srgbClr val="000000"/>
                          </a:solidFill>
                          <a:latin typeface="Cambria Math" panose="02040503050406030204" pitchFamily="18" charset="0"/>
                        </a:rPr>
                        <m:t>𝑇</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𝑡</m:t>
                      </m:r>
                      <m:r>
                        <a:rPr sz="4550" i="1">
                          <a:solidFill>
                            <a:srgbClr val="000000"/>
                          </a:solidFill>
                          <a:latin typeface="Cambria Math" panose="02040503050406030204" pitchFamily="18" charset="0"/>
                        </a:rPr>
                        <m:t>)</m:t>
                      </m:r>
                      <m:sSub>
                        <m:sSubPr>
                          <m:ctrlPr>
                            <a:rPr sz="4550" i="1">
                              <a:solidFill>
                                <a:srgbClr val="000000"/>
                              </a:solidFill>
                              <a:latin typeface="Cambria Math" panose="02040503050406030204" pitchFamily="18" charset="0"/>
                            </a:rPr>
                          </m:ctrlPr>
                        </m:sSubPr>
                        <m:e>
                          <m:r>
                            <a:rPr sz="4550" i="1">
                              <a:solidFill>
                                <a:srgbClr val="000000"/>
                              </a:solidFill>
                              <a:latin typeface="Cambria Math" panose="02040503050406030204" pitchFamily="18" charset="0"/>
                            </a:rPr>
                            <m:t>𝜎</m:t>
                          </m:r>
                        </m:e>
                        <m:sub>
                          <m:r>
                            <a:rPr sz="4550" i="1">
                              <a:solidFill>
                                <a:srgbClr val="000000"/>
                              </a:solidFill>
                              <a:latin typeface="Cambria Math" panose="02040503050406030204" pitchFamily="18" charset="0"/>
                            </a:rPr>
                            <m:t>𝑖</m:t>
                          </m:r>
                        </m:sub>
                      </m:sSub>
                      <m:sSub>
                        <m:sSubPr>
                          <m:ctrlPr>
                            <a:rPr sz="4550" i="1">
                              <a:solidFill>
                                <a:srgbClr val="000000"/>
                              </a:solidFill>
                              <a:latin typeface="Cambria Math" panose="02040503050406030204" pitchFamily="18" charset="0"/>
                            </a:rPr>
                          </m:ctrlPr>
                        </m:sSubPr>
                        <m:e>
                          <m:r>
                            <a:rPr sz="4550" i="1">
                              <a:solidFill>
                                <a:srgbClr val="000000"/>
                              </a:solidFill>
                              <a:latin typeface="Cambria Math" panose="02040503050406030204" pitchFamily="18" charset="0"/>
                            </a:rPr>
                            <m:t>𝐜</m:t>
                          </m:r>
                        </m:e>
                        <m:sub>
                          <m:r>
                            <a:rPr sz="4550" i="1">
                              <a:solidFill>
                                <a:srgbClr val="000000"/>
                              </a:solidFill>
                              <a:latin typeface="Cambria Math" panose="02040503050406030204" pitchFamily="18" charset="0"/>
                            </a:rPr>
                            <m:t>𝑖</m:t>
                          </m:r>
                        </m:sub>
                      </m:sSub>
                      <m:r>
                        <a:rPr sz="4550" i="1">
                          <a:solidFill>
                            <a:srgbClr val="000000"/>
                          </a:solidFill>
                          <a:latin typeface="Cambria Math" panose="02040503050406030204" pitchFamily="18" charset="0"/>
                        </a:rPr>
                        <m:t>𝑑𝑡</m:t>
                      </m:r>
                    </m:oMath>
                  </m:oMathPara>
                </a14:m>
                <a:endParaRPr/>
              </a:p>
            </p:txBody>
          </p:sp>
        </mc:Choice>
        <mc:Fallback xmlns="">
          <p:sp>
            <p:nvSpPr>
              <p:cNvPr id="1271" name="Text"/>
              <p:cNvSpPr txBox="1">
                <a:spLocks noRot="1" noChangeAspect="1" noMove="1" noResize="1" noEditPoints="1" noAdjustHandles="1" noChangeArrowheads="1" noChangeShapeType="1" noTextEdit="1"/>
              </p:cNvSpPr>
              <p:nvPr/>
            </p:nvSpPr>
            <p:spPr>
              <a:xfrm>
                <a:off x="6241323" y="4844026"/>
                <a:ext cx="11901354" cy="1750588"/>
              </a:xfrm>
              <a:prstGeom prst="rect">
                <a:avLst/>
              </a:prstGeom>
              <a:blipFill>
                <a:blip r:embed="rId3"/>
                <a:stretch>
                  <a:fillRect/>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a:noFill/>
                  </a:rPr>
                  <a:t> </a:t>
                </a:r>
              </a:p>
            </p:txBody>
          </p:sp>
        </mc:Fallback>
      </mc:AlternateContent>
      <p:pic>
        <p:nvPicPr>
          <p:cNvPr id="1272" name="Rounded Rectangle Rounded rectangle" descr="Rounded Rectangle Rounded rectangle"/>
          <p:cNvPicPr>
            <a:picLocks/>
          </p:cNvPicPr>
          <p:nvPr/>
        </p:nvPicPr>
        <p:blipFill>
          <a:blip r:embed="rId4"/>
          <a:stretch>
            <a:fillRect/>
          </a:stretch>
        </p:blipFill>
        <p:spPr>
          <a:xfrm>
            <a:off x="13951425" y="5189724"/>
            <a:ext cx="1195239" cy="930018"/>
          </a:xfrm>
          <a:prstGeom prst="rect">
            <a:avLst/>
          </a:prstGeom>
        </p:spPr>
      </p:pic>
    </p:spTree>
  </p:cSld>
  <p:clrMapOvr>
    <a:masterClrMapping/>
  </p:clrMapOvr>
  <p:transition spd="med"/>
</p:sld>
</file>

<file path=ppt/slides/slide1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277" name="Deriving quadrature estimate"/>
          <p:cNvSpPr txBox="1">
            <a:spLocks noGrp="1"/>
          </p:cNvSpPr>
          <p:nvPr>
            <p:ph type="title"/>
          </p:nvPr>
        </p:nvSpPr>
        <p:spPr>
          <a:prstGeom prst="rect">
            <a:avLst/>
          </a:prstGeom>
        </p:spPr>
        <p:txBody>
          <a:bodyPr/>
          <a:lstStyle/>
          <a:p>
            <a:r>
              <a:t>Deriving quadrature estimate</a:t>
            </a:r>
          </a:p>
        </p:txBody>
      </p:sp>
      <p:sp>
        <p:nvSpPr>
          <p:cNvPr id="1278" name="Slide Number"/>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127</a:t>
            </a:fld>
            <a:endParaRPr/>
          </a:p>
        </p:txBody>
      </p:sp>
      <mc:AlternateContent xmlns:mc="http://schemas.openxmlformats.org/markup-compatibility/2006" xmlns:a14="http://schemas.microsoft.com/office/drawing/2010/main">
        <mc:Choice Requires="a14">
          <p:sp>
            <p:nvSpPr>
              <p:cNvPr id="1279" name="Caveat: piecewise constant density and color do not imply constant transmittance!…"/>
              <p:cNvSpPr txBox="1"/>
              <p:nvPr/>
            </p:nvSpPr>
            <p:spPr>
              <a:xfrm>
                <a:off x="6436081" y="7092885"/>
                <a:ext cx="11511838" cy="3835195"/>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lIns="71437" tIns="71437" rIns="71437" bIns="71437">
                <a:spAutoFit/>
              </a:bodyPr>
              <a:lstStyle/>
              <a:p>
                <a:pPr defTabSz="821531">
                  <a:defRPr sz="4200" b="0">
                    <a:latin typeface="Avenir Book"/>
                    <a:ea typeface="Avenir Book"/>
                    <a:cs typeface="Avenir Book"/>
                    <a:sym typeface="Avenir Book"/>
                  </a:defRPr>
                </a:pPr>
                <a:r>
                  <a:t>Caveat: piecewise constant density and color </a:t>
                </a:r>
                <a:r>
                  <a:rPr>
                    <a:latin typeface="Avenir Heavy"/>
                    <a:ea typeface="Avenir Heavy"/>
                    <a:cs typeface="Avenir Heavy"/>
                    <a:sym typeface="Avenir Heavy"/>
                  </a:rPr>
                  <a:t>do not</a:t>
                </a:r>
                <a:r>
                  <a:t> imply constant transmittance!</a:t>
                </a:r>
              </a:p>
              <a:p>
                <a:pPr defTabSz="821531">
                  <a:defRPr sz="4200" b="0">
                    <a:latin typeface="Avenir Book"/>
                    <a:ea typeface="Avenir Book"/>
                    <a:cs typeface="Avenir Book"/>
                    <a:sym typeface="Avenir Book"/>
                  </a:defRPr>
                </a:pPr>
                <a:endParaRPr/>
              </a:p>
              <a:p>
                <a:pPr defTabSz="821531">
                  <a:defRPr sz="4200" b="0">
                    <a:latin typeface="Avenir Book"/>
                    <a:ea typeface="Avenir Book"/>
                    <a:cs typeface="Avenir Book"/>
                    <a:sym typeface="Avenir Book"/>
                  </a:defRPr>
                </a:pPr>
                <a:r>
                  <a:t>Important to account for how early part of a segment blocks later part when </a:t>
                </a:r>
                <a14:m>
                  <m:oMath xmlns:m="http://schemas.openxmlformats.org/officeDocument/2006/math">
                    <m:sSub>
                      <m:sSubPr>
                        <m:ctrlPr>
                          <a:rPr sz="4850" i="1">
                            <a:solidFill>
                              <a:srgbClr val="000000"/>
                            </a:solidFill>
                            <a:latin typeface="Cambria Math" panose="02040503050406030204" pitchFamily="18" charset="0"/>
                          </a:rPr>
                        </m:ctrlPr>
                      </m:sSubPr>
                      <m:e>
                        <m:r>
                          <a:rPr sz="4850" i="1">
                            <a:solidFill>
                              <a:srgbClr val="000000"/>
                            </a:solidFill>
                            <a:latin typeface="Cambria Math" panose="02040503050406030204" pitchFamily="18" charset="0"/>
                          </a:rPr>
                          <m:t>𝜎</m:t>
                        </m:r>
                      </m:e>
                      <m:sub>
                        <m:r>
                          <a:rPr sz="4850" i="1">
                            <a:solidFill>
                              <a:srgbClr val="000000"/>
                            </a:solidFill>
                            <a:latin typeface="Cambria Math" panose="02040503050406030204" pitchFamily="18" charset="0"/>
                          </a:rPr>
                          <m:t>𝑖</m:t>
                        </m:r>
                      </m:sub>
                    </m:sSub>
                  </m:oMath>
                </a14:m>
                <a:r>
                  <a:t> is high</a:t>
                </a:r>
              </a:p>
            </p:txBody>
          </p:sp>
        </mc:Choice>
        <mc:Fallback xmlns="">
          <p:sp>
            <p:nvSpPr>
              <p:cNvPr id="1279" name="Caveat: piecewise constant density and color do not imply constant transmittance!…"/>
              <p:cNvSpPr txBox="1">
                <a:spLocks noRot="1" noChangeAspect="1" noMove="1" noResize="1" noEditPoints="1" noAdjustHandles="1" noChangeArrowheads="1" noChangeShapeType="1" noTextEdit="1"/>
              </p:cNvSpPr>
              <p:nvPr/>
            </p:nvSpPr>
            <p:spPr>
              <a:xfrm>
                <a:off x="6436081" y="7092885"/>
                <a:ext cx="11511838" cy="3835195"/>
              </a:xfrm>
              <a:prstGeom prst="rect">
                <a:avLst/>
              </a:prstGeom>
              <a:blipFill>
                <a:blip r:embed="rId3"/>
                <a:stretch>
                  <a:fillRect t="-2703" r="-477"/>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80" name="Text"/>
              <p:cNvSpPr txBox="1"/>
              <p:nvPr/>
            </p:nvSpPr>
            <p:spPr>
              <a:xfrm>
                <a:off x="6241323" y="4844026"/>
                <a:ext cx="11901354" cy="1750588"/>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lIns="71437" tIns="71437" rIns="71437" bIns="71437">
                <a:spAutoFit/>
              </a:bodyPr>
              <a:lstStyle>
                <a:lvl1pPr defTabSz="821531">
                  <a:defRPr sz="4200" b="0">
                    <a:latin typeface="Avenir Book"/>
                    <a:ea typeface="Avenir Book"/>
                    <a:cs typeface="Avenir Book"/>
                    <a:sym typeface="Avenir Book"/>
                  </a:defRPr>
                </a:lvl1pPr>
              </a:lstStyle>
              <a:p>
                <a:pPr/>
                <a14:m>
                  <m:oMathPara xmlns:m="http://schemas.openxmlformats.org/officeDocument/2006/math">
                    <m:oMathParaPr>
                      <m:jc m:val="center"/>
                    </m:oMathParaPr>
                    <m:oMath xmlns:m="http://schemas.openxmlformats.org/officeDocument/2006/math">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𝑇</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𝑡</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𝜎</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𝑡</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𝐜</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𝑡</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𝑑𝑡</m:t>
                      </m:r>
                      <m:r>
                        <a:rPr sz="4550" i="1">
                          <a:solidFill>
                            <a:srgbClr val="000000"/>
                          </a:solidFill>
                          <a:latin typeface="Cambria Math" panose="02040503050406030204" pitchFamily="18" charset="0"/>
                        </a:rPr>
                        <m:t>≈</m:t>
                      </m:r>
                      <m:limUpp>
                        <m:limUppPr>
                          <m:ctrlPr>
                            <a:rPr sz="4550" i="1">
                              <a:solidFill>
                                <a:srgbClr val="000000"/>
                              </a:solidFill>
                              <a:latin typeface="Cambria Math" panose="02040503050406030204" pitchFamily="18" charset="0"/>
                            </a:rPr>
                          </m:ctrlPr>
                        </m:limUppPr>
                        <m:e>
                          <m:limLow>
                            <m:limLowPr>
                              <m:ctrlPr>
                                <a:rPr sz="4550" i="1">
                                  <a:solidFill>
                                    <a:srgbClr val="000000"/>
                                  </a:solidFill>
                                  <a:latin typeface="Cambria Math" panose="02040503050406030204" pitchFamily="18" charset="0"/>
                                </a:rPr>
                              </m:ctrlPr>
                            </m:limLowPr>
                            <m:e>
                              <m:r>
                                <a:rPr sz="4550" i="1">
                                  <a:solidFill>
                                    <a:srgbClr val="000000"/>
                                  </a:solidFill>
                                  <a:latin typeface="Cambria Math" panose="02040503050406030204" pitchFamily="18" charset="0"/>
                                </a:rPr>
                                <m:t>∑</m:t>
                              </m:r>
                            </m:e>
                            <m:lim>
                              <m:r>
                                <a:rPr sz="4550" i="1">
                                  <a:solidFill>
                                    <a:srgbClr val="000000"/>
                                  </a:solidFill>
                                  <a:latin typeface="Cambria Math" panose="02040503050406030204" pitchFamily="18" charset="0"/>
                                </a:rPr>
                                <m:t>𝑖</m:t>
                              </m:r>
                              <m:r>
                                <a:rPr sz="4550" i="1">
                                  <a:solidFill>
                                    <a:srgbClr val="000000"/>
                                  </a:solidFill>
                                  <a:latin typeface="Cambria Math" panose="02040503050406030204" pitchFamily="18" charset="0"/>
                                </a:rPr>
                                <m:t>=1</m:t>
                              </m:r>
                            </m:lim>
                          </m:limLow>
                        </m:e>
                        <m:lim>
                          <m:r>
                            <a:rPr sz="4550" i="1">
                              <a:solidFill>
                                <a:srgbClr val="000000"/>
                              </a:solidFill>
                              <a:latin typeface="Cambria Math" panose="02040503050406030204" pitchFamily="18" charset="0"/>
                            </a:rPr>
                            <m:t>𝑛</m:t>
                          </m:r>
                        </m:lim>
                      </m:limUpp>
                      <m:sSubSup>
                        <m:sSubSupPr>
                          <m:ctrlPr>
                            <a:rPr sz="4550" i="1">
                              <a:solidFill>
                                <a:srgbClr val="000000"/>
                              </a:solidFill>
                              <a:latin typeface="Cambria Math" panose="02040503050406030204" pitchFamily="18" charset="0"/>
                            </a:rPr>
                          </m:ctrlPr>
                        </m:sSubSupPr>
                        <m:e>
                          <m:r>
                            <a:rPr sz="4550" i="1">
                              <a:solidFill>
                                <a:srgbClr val="000000"/>
                              </a:solidFill>
                              <a:latin typeface="Cambria Math" panose="02040503050406030204" pitchFamily="18" charset="0"/>
                            </a:rPr>
                            <m:t>∫</m:t>
                          </m:r>
                        </m:e>
                        <m:sub>
                          <m:sSub>
                            <m:sSubPr>
                              <m:ctrlPr>
                                <a:rPr sz="4550" i="1">
                                  <a:solidFill>
                                    <a:srgbClr val="000000"/>
                                  </a:solidFill>
                                  <a:latin typeface="Cambria Math" panose="02040503050406030204" pitchFamily="18" charset="0"/>
                                </a:rPr>
                              </m:ctrlPr>
                            </m:sSubPr>
                            <m:e>
                              <m:r>
                                <a:rPr sz="4550" i="1">
                                  <a:solidFill>
                                    <a:srgbClr val="000000"/>
                                  </a:solidFill>
                                  <a:latin typeface="Cambria Math" panose="02040503050406030204" pitchFamily="18" charset="0"/>
                                </a:rPr>
                                <m:t>𝑡</m:t>
                              </m:r>
                            </m:e>
                            <m:sub>
                              <m:r>
                                <a:rPr sz="4550" i="1">
                                  <a:solidFill>
                                    <a:srgbClr val="000000"/>
                                  </a:solidFill>
                                  <a:latin typeface="Cambria Math" panose="02040503050406030204" pitchFamily="18" charset="0"/>
                                </a:rPr>
                                <m:t>𝑖</m:t>
                              </m:r>
                            </m:sub>
                          </m:sSub>
                        </m:sub>
                        <m:sup>
                          <m:sSub>
                            <m:sSubPr>
                              <m:ctrlPr>
                                <a:rPr sz="4550" i="1">
                                  <a:solidFill>
                                    <a:srgbClr val="000000"/>
                                  </a:solidFill>
                                  <a:latin typeface="Cambria Math" panose="02040503050406030204" pitchFamily="18" charset="0"/>
                                </a:rPr>
                              </m:ctrlPr>
                            </m:sSubPr>
                            <m:e>
                              <m:r>
                                <a:rPr sz="4550" i="1">
                                  <a:solidFill>
                                    <a:srgbClr val="000000"/>
                                  </a:solidFill>
                                  <a:latin typeface="Cambria Math" panose="02040503050406030204" pitchFamily="18" charset="0"/>
                                </a:rPr>
                                <m:t>𝑡</m:t>
                              </m:r>
                            </m:e>
                            <m:sub>
                              <m:r>
                                <a:rPr sz="4550" i="1">
                                  <a:solidFill>
                                    <a:srgbClr val="000000"/>
                                  </a:solidFill>
                                  <a:latin typeface="Cambria Math" panose="02040503050406030204" pitchFamily="18" charset="0"/>
                                </a:rPr>
                                <m:t>𝑖</m:t>
                              </m:r>
                              <m:r>
                                <a:rPr sz="4550" i="1">
                                  <a:solidFill>
                                    <a:srgbClr val="000000"/>
                                  </a:solidFill>
                                  <a:latin typeface="Cambria Math" panose="02040503050406030204" pitchFamily="18" charset="0"/>
                                </a:rPr>
                                <m:t>+1</m:t>
                              </m:r>
                            </m:sub>
                          </m:sSub>
                        </m:sup>
                      </m:sSubSup>
                      <m:r>
                        <a:rPr sz="4550" i="1">
                          <a:solidFill>
                            <a:srgbClr val="000000"/>
                          </a:solidFill>
                          <a:latin typeface="Cambria Math" panose="02040503050406030204" pitchFamily="18" charset="0"/>
                        </a:rPr>
                        <m:t>𝑇</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𝑡</m:t>
                      </m:r>
                      <m:r>
                        <a:rPr sz="4550" i="1">
                          <a:solidFill>
                            <a:srgbClr val="000000"/>
                          </a:solidFill>
                          <a:latin typeface="Cambria Math" panose="02040503050406030204" pitchFamily="18" charset="0"/>
                        </a:rPr>
                        <m:t>)</m:t>
                      </m:r>
                      <m:sSub>
                        <m:sSubPr>
                          <m:ctrlPr>
                            <a:rPr sz="4550" i="1">
                              <a:solidFill>
                                <a:srgbClr val="000000"/>
                              </a:solidFill>
                              <a:latin typeface="Cambria Math" panose="02040503050406030204" pitchFamily="18" charset="0"/>
                            </a:rPr>
                          </m:ctrlPr>
                        </m:sSubPr>
                        <m:e>
                          <m:r>
                            <a:rPr sz="4550" i="1">
                              <a:solidFill>
                                <a:srgbClr val="000000"/>
                              </a:solidFill>
                              <a:latin typeface="Cambria Math" panose="02040503050406030204" pitchFamily="18" charset="0"/>
                            </a:rPr>
                            <m:t>𝜎</m:t>
                          </m:r>
                        </m:e>
                        <m:sub>
                          <m:r>
                            <a:rPr sz="4550" i="1">
                              <a:solidFill>
                                <a:srgbClr val="000000"/>
                              </a:solidFill>
                              <a:latin typeface="Cambria Math" panose="02040503050406030204" pitchFamily="18" charset="0"/>
                            </a:rPr>
                            <m:t>𝑖</m:t>
                          </m:r>
                        </m:sub>
                      </m:sSub>
                      <m:sSub>
                        <m:sSubPr>
                          <m:ctrlPr>
                            <a:rPr sz="4550" i="1">
                              <a:solidFill>
                                <a:srgbClr val="000000"/>
                              </a:solidFill>
                              <a:latin typeface="Cambria Math" panose="02040503050406030204" pitchFamily="18" charset="0"/>
                            </a:rPr>
                          </m:ctrlPr>
                        </m:sSubPr>
                        <m:e>
                          <m:r>
                            <a:rPr sz="4550" i="1">
                              <a:solidFill>
                                <a:srgbClr val="000000"/>
                              </a:solidFill>
                              <a:latin typeface="Cambria Math" panose="02040503050406030204" pitchFamily="18" charset="0"/>
                            </a:rPr>
                            <m:t>𝐜</m:t>
                          </m:r>
                        </m:e>
                        <m:sub>
                          <m:r>
                            <a:rPr sz="4550" i="1">
                              <a:solidFill>
                                <a:srgbClr val="000000"/>
                              </a:solidFill>
                              <a:latin typeface="Cambria Math" panose="02040503050406030204" pitchFamily="18" charset="0"/>
                            </a:rPr>
                            <m:t>𝑖</m:t>
                          </m:r>
                        </m:sub>
                      </m:sSub>
                      <m:r>
                        <a:rPr sz="4550" i="1">
                          <a:solidFill>
                            <a:srgbClr val="000000"/>
                          </a:solidFill>
                          <a:latin typeface="Cambria Math" panose="02040503050406030204" pitchFamily="18" charset="0"/>
                        </a:rPr>
                        <m:t>𝑑𝑡</m:t>
                      </m:r>
                    </m:oMath>
                  </m:oMathPara>
                </a14:m>
                <a:endParaRPr/>
              </a:p>
            </p:txBody>
          </p:sp>
        </mc:Choice>
        <mc:Fallback xmlns="">
          <p:sp>
            <p:nvSpPr>
              <p:cNvPr id="1280" name="Text"/>
              <p:cNvSpPr txBox="1">
                <a:spLocks noRot="1" noChangeAspect="1" noMove="1" noResize="1" noEditPoints="1" noAdjustHandles="1" noChangeArrowheads="1" noChangeShapeType="1" noTextEdit="1"/>
              </p:cNvSpPr>
              <p:nvPr/>
            </p:nvSpPr>
            <p:spPr>
              <a:xfrm>
                <a:off x="6241323" y="4844026"/>
                <a:ext cx="11901354" cy="1750588"/>
              </a:xfrm>
              <a:prstGeom prst="rect">
                <a:avLst/>
              </a:prstGeom>
              <a:blipFill>
                <a:blip r:embed="rId4"/>
                <a:stretch>
                  <a:fillRect/>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a:noFill/>
                  </a:rPr>
                  <a:t> </a:t>
                </a:r>
              </a:p>
            </p:txBody>
          </p:sp>
        </mc:Fallback>
      </mc:AlternateContent>
      <p:pic>
        <p:nvPicPr>
          <p:cNvPr id="1281" name="Rounded Rectangle Rounded rectangle" descr="Rounded Rectangle Rounded rectangle"/>
          <p:cNvPicPr>
            <a:picLocks/>
          </p:cNvPicPr>
          <p:nvPr/>
        </p:nvPicPr>
        <p:blipFill>
          <a:blip r:embed="rId5"/>
          <a:stretch>
            <a:fillRect/>
          </a:stretch>
        </p:blipFill>
        <p:spPr>
          <a:xfrm>
            <a:off x="13951425" y="5189724"/>
            <a:ext cx="1195239" cy="930018"/>
          </a:xfrm>
          <a:prstGeom prst="rect">
            <a:avLst/>
          </a:prstGeom>
        </p:spPr>
      </p:pic>
    </p:spTree>
  </p:cSld>
  <p:clrMapOvr>
    <a:masterClrMapping/>
  </p:clrMapOvr>
  <p:transition spd="med"/>
</p:sld>
</file>

<file path=ppt/slides/slide1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1286" name="Evaluating   for piecewise constant density"/>
              <p:cNvSpPr txBox="1">
                <a:spLocks noGrp="1"/>
              </p:cNvSpPr>
              <p:nvPr>
                <p:ph type="title"/>
              </p:nvPr>
            </p:nvSpPr>
            <p:spPr>
              <a:prstGeom prst="rect">
                <a:avLst/>
              </a:prstGeom>
            </p:spPr>
            <p:txBody>
              <a:bodyPr/>
              <a:lstStyle/>
              <a:p>
                <a:r>
                  <a:t>Evaluating </a:t>
                </a:r>
                <a14:m>
                  <m:oMath xmlns:m="http://schemas.openxmlformats.org/officeDocument/2006/math">
                    <m:r>
                      <a:rPr sz="8450" i="1">
                        <a:solidFill>
                          <a:srgbClr val="000000"/>
                        </a:solidFill>
                        <a:latin typeface="Cambria Math" panose="02040503050406030204" pitchFamily="18" charset="0"/>
                      </a:rPr>
                      <m:t>𝑇</m:t>
                    </m:r>
                  </m:oMath>
                </a14:m>
                <a:r>
                  <a:t> for piecewise constant density</a:t>
                </a:r>
              </a:p>
            </p:txBody>
          </p:sp>
        </mc:Choice>
        <mc:Fallback xmlns="">
          <p:sp>
            <p:nvSpPr>
              <p:cNvPr id="1286" name="Evaluating   for piecewise constant density"/>
              <p:cNvSpPr txBox="1">
                <a:spLocks noGrp="1" noRot="1" noChangeAspect="1" noMove="1" noResize="1" noEditPoints="1" noAdjustHandles="1" noChangeArrowheads="1" noChangeShapeType="1" noTextEdit="1"/>
              </p:cNvSpPr>
              <p:nvPr>
                <p:ph type="title"/>
              </p:nvPr>
            </p:nvSpPr>
            <p:spPr>
              <a:prstGeom prst="rect">
                <a:avLst/>
              </a:prstGeom>
              <a:blipFill>
                <a:blip r:embed="rId3"/>
                <a:stretch>
                  <a:fillRect b="-3733"/>
                </a:stretch>
              </a:blipFill>
            </p:spPr>
            <p:txBody>
              <a:bodyPr/>
              <a:lstStyle/>
              <a:p>
                <a:r>
                  <a:rPr lang="en-US">
                    <a:noFill/>
                  </a:rPr>
                  <a:t> </a:t>
                </a:r>
              </a:p>
            </p:txBody>
          </p:sp>
        </mc:Fallback>
      </mc:AlternateContent>
      <p:sp>
        <p:nvSpPr>
          <p:cNvPr id="1287" name="Slide Number"/>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128</a:t>
            </a:fld>
            <a:endParaRPr/>
          </a:p>
        </p:txBody>
      </p:sp>
      <mc:AlternateContent xmlns:mc="http://schemas.openxmlformats.org/markup-compatibility/2006" xmlns:a14="http://schemas.microsoft.com/office/drawing/2010/main">
        <mc:Choice Requires="a14">
          <p:sp>
            <p:nvSpPr>
              <p:cNvPr id="1288" name="For  ,"/>
              <p:cNvSpPr txBox="1"/>
              <p:nvPr/>
            </p:nvSpPr>
            <p:spPr>
              <a:xfrm>
                <a:off x="3772107" y="4238497"/>
                <a:ext cx="16839786" cy="1936371"/>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lIns="71437" tIns="71437" rIns="71437" bIns="71437">
                <a:spAutoFit/>
              </a:bodyPr>
              <a:lstStyle/>
              <a:p>
                <a:pPr defTabSz="821531">
                  <a:defRPr sz="4200" b="0">
                    <a:latin typeface="Avenir Book"/>
                    <a:ea typeface="Avenir Book"/>
                    <a:cs typeface="Avenir Book"/>
                    <a:sym typeface="Avenir Book"/>
                  </a:defRPr>
                </a:pPr>
                <a:r>
                  <a:t>For </a:t>
                </a:r>
                <a14:m>
                  <m:oMath xmlns:m="http://schemas.openxmlformats.org/officeDocument/2006/math">
                    <m:r>
                      <a:rPr sz="4700" i="1">
                        <a:solidFill>
                          <a:srgbClr val="000000"/>
                        </a:solidFill>
                        <a:latin typeface="Cambria Math" panose="02040503050406030204" pitchFamily="18" charset="0"/>
                      </a:rPr>
                      <m:t>𝑡</m:t>
                    </m:r>
                    <m:r>
                      <a:rPr sz="4700" i="1">
                        <a:solidFill>
                          <a:srgbClr val="000000"/>
                        </a:solidFill>
                        <a:latin typeface="Cambria Math" panose="02040503050406030204" pitchFamily="18" charset="0"/>
                      </a:rPr>
                      <m:t>∈[</m:t>
                    </m:r>
                    <m:sSub>
                      <m:sSubPr>
                        <m:ctrlPr>
                          <a:rPr sz="4700" i="1">
                            <a:solidFill>
                              <a:srgbClr val="000000"/>
                            </a:solidFill>
                            <a:latin typeface="Cambria Math" panose="02040503050406030204" pitchFamily="18" charset="0"/>
                          </a:rPr>
                        </m:ctrlPr>
                      </m:sSubPr>
                      <m:e>
                        <m:r>
                          <a:rPr sz="4700" i="1">
                            <a:solidFill>
                              <a:srgbClr val="000000"/>
                            </a:solidFill>
                            <a:latin typeface="Cambria Math" panose="02040503050406030204" pitchFamily="18" charset="0"/>
                          </a:rPr>
                          <m:t>𝑡</m:t>
                        </m:r>
                      </m:e>
                      <m:sub>
                        <m:r>
                          <a:rPr sz="4700" i="1">
                            <a:solidFill>
                              <a:srgbClr val="000000"/>
                            </a:solidFill>
                            <a:latin typeface="Cambria Math" panose="02040503050406030204" pitchFamily="18" charset="0"/>
                          </a:rPr>
                          <m:t>𝑖</m:t>
                        </m:r>
                      </m:sub>
                    </m:sSub>
                    <m:r>
                      <a:rPr sz="4700" i="1">
                        <a:solidFill>
                          <a:srgbClr val="000000"/>
                        </a:solidFill>
                        <a:latin typeface="Cambria Math" panose="02040503050406030204" pitchFamily="18" charset="0"/>
                      </a:rPr>
                      <m:t>,</m:t>
                    </m:r>
                    <m:sSub>
                      <m:sSubPr>
                        <m:ctrlPr>
                          <a:rPr sz="4700" i="1">
                            <a:solidFill>
                              <a:srgbClr val="000000"/>
                            </a:solidFill>
                            <a:latin typeface="Cambria Math" panose="02040503050406030204" pitchFamily="18" charset="0"/>
                          </a:rPr>
                        </m:ctrlPr>
                      </m:sSubPr>
                      <m:e>
                        <m:r>
                          <a:rPr sz="4700" i="1">
                            <a:solidFill>
                              <a:srgbClr val="000000"/>
                            </a:solidFill>
                            <a:latin typeface="Cambria Math" panose="02040503050406030204" pitchFamily="18" charset="0"/>
                          </a:rPr>
                          <m:t>𝑡</m:t>
                        </m:r>
                      </m:e>
                      <m:sub>
                        <m:r>
                          <a:rPr sz="4700" i="1">
                            <a:solidFill>
                              <a:srgbClr val="000000"/>
                            </a:solidFill>
                            <a:latin typeface="Cambria Math" panose="02040503050406030204" pitchFamily="18" charset="0"/>
                          </a:rPr>
                          <m:t>𝑖</m:t>
                        </m:r>
                        <m:r>
                          <a:rPr sz="4700" i="1">
                            <a:solidFill>
                              <a:srgbClr val="000000"/>
                            </a:solidFill>
                            <a:latin typeface="Cambria Math" panose="02040503050406030204" pitchFamily="18" charset="0"/>
                          </a:rPr>
                          <m:t>+1</m:t>
                        </m:r>
                      </m:sub>
                    </m:sSub>
                    <m:r>
                      <a:rPr sz="4700" i="1">
                        <a:solidFill>
                          <a:srgbClr val="000000"/>
                        </a:solidFill>
                        <a:latin typeface="Cambria Math" panose="02040503050406030204" pitchFamily="18" charset="0"/>
                      </a:rPr>
                      <m:t>]</m:t>
                    </m:r>
                  </m:oMath>
                </a14:m>
                <a:r>
                  <a:t>, </a:t>
                </a:r>
                <a14:m>
                  <m:oMath xmlns:m="http://schemas.openxmlformats.org/officeDocument/2006/math">
                    <m:r>
                      <a:rPr sz="4550" i="1">
                        <a:solidFill>
                          <a:srgbClr val="000000"/>
                        </a:solidFill>
                        <a:latin typeface="Cambria Math" panose="02040503050406030204" pitchFamily="18" charset="0"/>
                      </a:rPr>
                      <m:t>𝑇</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𝑡</m:t>
                    </m:r>
                    <m:r>
                      <a:rPr sz="4550" i="1">
                        <a:solidFill>
                          <a:srgbClr val="000000"/>
                        </a:solidFill>
                        <a:latin typeface="Cambria Math" panose="02040503050406030204" pitchFamily="18" charset="0"/>
                      </a:rPr>
                      <m:t>)=</m:t>
                    </m:r>
                    <m:r>
                      <m:rPr>
                        <m:sty m:val="p"/>
                      </m:rPr>
                      <a:rPr sz="4550" i="1">
                        <a:solidFill>
                          <a:srgbClr val="000000"/>
                        </a:solidFill>
                        <a:latin typeface="Cambria Math" panose="02040503050406030204" pitchFamily="18" charset="0"/>
                      </a:rPr>
                      <m:t>exp</m:t>
                    </m:r>
                    <m:d>
                      <m:dPr>
                        <m:ctrlPr>
                          <a:rPr sz="4550" i="1">
                            <a:solidFill>
                              <a:srgbClr val="000000"/>
                            </a:solidFill>
                            <a:latin typeface="Cambria Math" panose="02040503050406030204" pitchFamily="18" charset="0"/>
                          </a:rPr>
                        </m:ctrlPr>
                      </m:dPr>
                      <m:e>
                        <m:r>
                          <a:rPr sz="4550" i="1">
                            <a:solidFill>
                              <a:srgbClr val="000000"/>
                            </a:solidFill>
                            <a:latin typeface="Cambria Math" panose="02040503050406030204" pitchFamily="18" charset="0"/>
                          </a:rPr>
                          <m:t>−</m:t>
                        </m:r>
                        <m:sSubSup>
                          <m:sSubSupPr>
                            <m:ctrlPr>
                              <a:rPr sz="4550" i="1">
                                <a:solidFill>
                                  <a:srgbClr val="000000"/>
                                </a:solidFill>
                                <a:latin typeface="Cambria Math" panose="02040503050406030204" pitchFamily="18" charset="0"/>
                              </a:rPr>
                            </m:ctrlPr>
                          </m:sSubSupPr>
                          <m:e>
                            <m:r>
                              <a:rPr sz="4550" i="1">
                                <a:solidFill>
                                  <a:srgbClr val="000000"/>
                                </a:solidFill>
                                <a:latin typeface="Cambria Math" panose="02040503050406030204" pitchFamily="18" charset="0"/>
                              </a:rPr>
                              <m:t>∫</m:t>
                            </m:r>
                          </m:e>
                          <m:sub>
                            <m:sSub>
                              <m:sSubPr>
                                <m:ctrlPr>
                                  <a:rPr sz="4550" i="1">
                                    <a:solidFill>
                                      <a:srgbClr val="000000"/>
                                    </a:solidFill>
                                    <a:latin typeface="Cambria Math" panose="02040503050406030204" pitchFamily="18" charset="0"/>
                                  </a:rPr>
                                </m:ctrlPr>
                              </m:sSubPr>
                              <m:e>
                                <m:r>
                                  <a:rPr sz="4550" i="1">
                                    <a:solidFill>
                                      <a:srgbClr val="000000"/>
                                    </a:solidFill>
                                    <a:latin typeface="Cambria Math" panose="02040503050406030204" pitchFamily="18" charset="0"/>
                                  </a:rPr>
                                  <m:t>𝑡</m:t>
                                </m:r>
                              </m:e>
                              <m:sub>
                                <m:r>
                                  <a:rPr sz="4550" i="1">
                                    <a:solidFill>
                                      <a:srgbClr val="000000"/>
                                    </a:solidFill>
                                    <a:latin typeface="Cambria Math" panose="02040503050406030204" pitchFamily="18" charset="0"/>
                                  </a:rPr>
                                  <m:t>1</m:t>
                                </m:r>
                              </m:sub>
                            </m:sSub>
                          </m:sub>
                          <m:sup>
                            <m:sSub>
                              <m:sSubPr>
                                <m:ctrlPr>
                                  <a:rPr sz="4550" i="1">
                                    <a:solidFill>
                                      <a:srgbClr val="000000"/>
                                    </a:solidFill>
                                    <a:latin typeface="Cambria Math" panose="02040503050406030204" pitchFamily="18" charset="0"/>
                                  </a:rPr>
                                </m:ctrlPr>
                              </m:sSubPr>
                              <m:e>
                                <m:r>
                                  <a:rPr sz="4550" i="1">
                                    <a:solidFill>
                                      <a:srgbClr val="000000"/>
                                    </a:solidFill>
                                    <a:latin typeface="Cambria Math" panose="02040503050406030204" pitchFamily="18" charset="0"/>
                                  </a:rPr>
                                  <m:t>𝑡</m:t>
                                </m:r>
                              </m:e>
                              <m:sub>
                                <m:r>
                                  <a:rPr sz="4550" i="1">
                                    <a:solidFill>
                                      <a:srgbClr val="000000"/>
                                    </a:solidFill>
                                    <a:latin typeface="Cambria Math" panose="02040503050406030204" pitchFamily="18" charset="0"/>
                                  </a:rPr>
                                  <m:t>𝑖</m:t>
                                </m:r>
                              </m:sub>
                            </m:sSub>
                          </m:sup>
                        </m:sSubSup>
                        <m:sSub>
                          <m:sSubPr>
                            <m:ctrlPr>
                              <a:rPr sz="4550" i="1">
                                <a:solidFill>
                                  <a:srgbClr val="000000"/>
                                </a:solidFill>
                                <a:latin typeface="Cambria Math" panose="02040503050406030204" pitchFamily="18" charset="0"/>
                              </a:rPr>
                            </m:ctrlPr>
                          </m:sSubPr>
                          <m:e>
                            <m:r>
                              <a:rPr sz="4550" i="1">
                                <a:solidFill>
                                  <a:srgbClr val="000000"/>
                                </a:solidFill>
                                <a:latin typeface="Cambria Math" panose="02040503050406030204" pitchFamily="18" charset="0"/>
                              </a:rPr>
                              <m:t>𝜎</m:t>
                            </m:r>
                          </m:e>
                          <m:sub>
                            <m:r>
                              <a:rPr sz="4550" i="1">
                                <a:solidFill>
                                  <a:srgbClr val="000000"/>
                                </a:solidFill>
                                <a:latin typeface="Cambria Math" panose="02040503050406030204" pitchFamily="18" charset="0"/>
                              </a:rPr>
                              <m:t>𝑖</m:t>
                            </m:r>
                          </m:sub>
                        </m:sSub>
                        <m:r>
                          <a:rPr sz="4550" i="1">
                            <a:solidFill>
                              <a:srgbClr val="000000"/>
                            </a:solidFill>
                            <a:latin typeface="Cambria Math" panose="02040503050406030204" pitchFamily="18" charset="0"/>
                          </a:rPr>
                          <m:t>𝑑𝑠</m:t>
                        </m:r>
                      </m:e>
                    </m:d>
                    <m:r>
                      <m:rPr>
                        <m:sty m:val="p"/>
                      </m:rPr>
                      <a:rPr sz="4550" i="1">
                        <a:solidFill>
                          <a:srgbClr val="000000"/>
                        </a:solidFill>
                        <a:latin typeface="Cambria Math" panose="02040503050406030204" pitchFamily="18" charset="0"/>
                      </a:rPr>
                      <m:t>exp</m:t>
                    </m:r>
                    <m:d>
                      <m:dPr>
                        <m:ctrlPr>
                          <a:rPr sz="4550" i="1">
                            <a:solidFill>
                              <a:srgbClr val="000000"/>
                            </a:solidFill>
                            <a:latin typeface="Cambria Math" panose="02040503050406030204" pitchFamily="18" charset="0"/>
                          </a:rPr>
                        </m:ctrlPr>
                      </m:dPr>
                      <m:e>
                        <m:r>
                          <a:rPr sz="4550" i="1">
                            <a:solidFill>
                              <a:srgbClr val="000000"/>
                            </a:solidFill>
                            <a:latin typeface="Cambria Math" panose="02040503050406030204" pitchFamily="18" charset="0"/>
                          </a:rPr>
                          <m:t>−</m:t>
                        </m:r>
                        <m:sSubSup>
                          <m:sSubSupPr>
                            <m:ctrlPr>
                              <a:rPr sz="4550" i="1">
                                <a:solidFill>
                                  <a:srgbClr val="000000"/>
                                </a:solidFill>
                                <a:latin typeface="Cambria Math" panose="02040503050406030204" pitchFamily="18" charset="0"/>
                              </a:rPr>
                            </m:ctrlPr>
                          </m:sSubSupPr>
                          <m:e>
                            <m:r>
                              <a:rPr sz="4550" i="1">
                                <a:solidFill>
                                  <a:srgbClr val="000000"/>
                                </a:solidFill>
                                <a:latin typeface="Cambria Math" panose="02040503050406030204" pitchFamily="18" charset="0"/>
                              </a:rPr>
                              <m:t>∫</m:t>
                            </m:r>
                          </m:e>
                          <m:sub>
                            <m:sSub>
                              <m:sSubPr>
                                <m:ctrlPr>
                                  <a:rPr sz="4550" i="1">
                                    <a:solidFill>
                                      <a:srgbClr val="000000"/>
                                    </a:solidFill>
                                    <a:latin typeface="Cambria Math" panose="02040503050406030204" pitchFamily="18" charset="0"/>
                                  </a:rPr>
                                </m:ctrlPr>
                              </m:sSubPr>
                              <m:e>
                                <m:r>
                                  <a:rPr sz="4550" i="1">
                                    <a:solidFill>
                                      <a:srgbClr val="000000"/>
                                    </a:solidFill>
                                    <a:latin typeface="Cambria Math" panose="02040503050406030204" pitchFamily="18" charset="0"/>
                                  </a:rPr>
                                  <m:t>𝑡</m:t>
                                </m:r>
                              </m:e>
                              <m:sub>
                                <m:r>
                                  <a:rPr sz="4550" i="1">
                                    <a:solidFill>
                                      <a:srgbClr val="000000"/>
                                    </a:solidFill>
                                    <a:latin typeface="Cambria Math" panose="02040503050406030204" pitchFamily="18" charset="0"/>
                                  </a:rPr>
                                  <m:t>𝑖</m:t>
                                </m:r>
                              </m:sub>
                            </m:sSub>
                          </m:sub>
                          <m:sup>
                            <m:r>
                              <a:rPr sz="4550" i="1">
                                <a:solidFill>
                                  <a:srgbClr val="000000"/>
                                </a:solidFill>
                                <a:latin typeface="Cambria Math" panose="02040503050406030204" pitchFamily="18" charset="0"/>
                              </a:rPr>
                              <m:t>𝑡</m:t>
                            </m:r>
                          </m:sup>
                        </m:sSubSup>
                        <m:sSub>
                          <m:sSubPr>
                            <m:ctrlPr>
                              <a:rPr sz="4550" i="1">
                                <a:solidFill>
                                  <a:srgbClr val="000000"/>
                                </a:solidFill>
                                <a:latin typeface="Cambria Math" panose="02040503050406030204" pitchFamily="18" charset="0"/>
                              </a:rPr>
                            </m:ctrlPr>
                          </m:sSubPr>
                          <m:e>
                            <m:r>
                              <a:rPr sz="4550" i="1">
                                <a:solidFill>
                                  <a:srgbClr val="000000"/>
                                </a:solidFill>
                                <a:latin typeface="Cambria Math" panose="02040503050406030204" pitchFamily="18" charset="0"/>
                              </a:rPr>
                              <m:t>𝜎</m:t>
                            </m:r>
                          </m:e>
                          <m:sub>
                            <m:r>
                              <a:rPr sz="4550" i="1">
                                <a:solidFill>
                                  <a:srgbClr val="000000"/>
                                </a:solidFill>
                                <a:latin typeface="Cambria Math" panose="02040503050406030204" pitchFamily="18" charset="0"/>
                              </a:rPr>
                              <m:t>𝑖</m:t>
                            </m:r>
                          </m:sub>
                        </m:sSub>
                        <m:r>
                          <a:rPr sz="4550" i="1">
                            <a:solidFill>
                              <a:srgbClr val="000000"/>
                            </a:solidFill>
                            <a:latin typeface="Cambria Math" panose="02040503050406030204" pitchFamily="18" charset="0"/>
                          </a:rPr>
                          <m:t>𝑑𝑠</m:t>
                        </m:r>
                      </m:e>
                    </m:d>
                  </m:oMath>
                </a14:m>
                <a:endParaRPr/>
              </a:p>
            </p:txBody>
          </p:sp>
        </mc:Choice>
        <mc:Fallback xmlns="">
          <p:sp>
            <p:nvSpPr>
              <p:cNvPr id="1288" name="For  ,"/>
              <p:cNvSpPr txBox="1">
                <a:spLocks noRot="1" noChangeAspect="1" noMove="1" noResize="1" noEditPoints="1" noAdjustHandles="1" noChangeArrowheads="1" noChangeShapeType="1" noTextEdit="1"/>
              </p:cNvSpPr>
              <p:nvPr/>
            </p:nvSpPr>
            <p:spPr>
              <a:xfrm>
                <a:off x="3772107" y="4238497"/>
                <a:ext cx="16839786" cy="1936371"/>
              </a:xfrm>
              <a:prstGeom prst="rect">
                <a:avLst/>
              </a:prstGeom>
              <a:blipFill>
                <a:blip r:embed="rId4"/>
                <a:stretch>
                  <a:fillRect/>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89" name="We need to evaluate at continuous   values that can lie partway through an interval"/>
              <p:cNvSpPr txBox="1"/>
              <p:nvPr/>
            </p:nvSpPr>
            <p:spPr>
              <a:xfrm>
                <a:off x="6791549" y="7195942"/>
                <a:ext cx="10800902" cy="1663495"/>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lIns="71437" tIns="71437" rIns="71437" bIns="71437">
                <a:spAutoFit/>
              </a:bodyPr>
              <a:lstStyle/>
              <a:p>
                <a:pPr defTabSz="821531">
                  <a:defRPr sz="4200" b="0">
                    <a:latin typeface="Avenir Book"/>
                    <a:ea typeface="Avenir Book"/>
                    <a:cs typeface="Avenir Book"/>
                    <a:sym typeface="Avenir Book"/>
                  </a:defRPr>
                </a:pPr>
                <a:r>
                  <a:t>We need to evaluate at continuous </a:t>
                </a:r>
                <a14:m>
                  <m:oMath xmlns:m="http://schemas.openxmlformats.org/officeDocument/2006/math">
                    <m:r>
                      <a:rPr sz="4900" i="1">
                        <a:solidFill>
                          <a:srgbClr val="000000"/>
                        </a:solidFill>
                        <a:latin typeface="Cambria Math" panose="02040503050406030204" pitchFamily="18" charset="0"/>
                      </a:rPr>
                      <m:t>𝑡</m:t>
                    </m:r>
                  </m:oMath>
                </a14:m>
                <a:r>
                  <a:t> values that can lie </a:t>
                </a:r>
                <a:r>
                  <a:rPr>
                    <a:latin typeface="Avenir Book Oblique"/>
                    <a:ea typeface="Avenir Book Oblique"/>
                    <a:cs typeface="Avenir Book Oblique"/>
                    <a:sym typeface="Avenir Book Oblique"/>
                  </a:rPr>
                  <a:t>partway through</a:t>
                </a:r>
                <a:r>
                  <a:t> an interval</a:t>
                </a:r>
              </a:p>
            </p:txBody>
          </p:sp>
        </mc:Choice>
        <mc:Fallback xmlns="">
          <p:sp>
            <p:nvSpPr>
              <p:cNvPr id="1289" name="We need to evaluate at continuous   values that can lie partway through an interval"/>
              <p:cNvSpPr txBox="1">
                <a:spLocks noRot="1" noChangeAspect="1" noMove="1" noResize="1" noEditPoints="1" noAdjustHandles="1" noChangeArrowheads="1" noChangeShapeType="1" noTextEdit="1"/>
              </p:cNvSpPr>
              <p:nvPr/>
            </p:nvSpPr>
            <p:spPr>
              <a:xfrm>
                <a:off x="6791549" y="7195942"/>
                <a:ext cx="10800902" cy="1663495"/>
              </a:xfrm>
              <a:prstGeom prst="rect">
                <a:avLst/>
              </a:prstGeom>
              <a:blipFill>
                <a:blip r:embed="rId5"/>
                <a:stretch>
                  <a:fillRect l="-847" t="-1465" r="-2032" b="-6593"/>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a:noFill/>
                  </a:rPr>
                  <a:t> </a:t>
                </a:r>
              </a:p>
            </p:txBody>
          </p:sp>
        </mc:Fallback>
      </mc:AlternateContent>
      <p:sp>
        <p:nvSpPr>
          <p:cNvPr id="1290" name="Rectangle"/>
          <p:cNvSpPr/>
          <p:nvPr/>
        </p:nvSpPr>
        <p:spPr>
          <a:xfrm>
            <a:off x="10961740" y="10871465"/>
            <a:ext cx="818530" cy="369187"/>
          </a:xfrm>
          <a:prstGeom prst="rect">
            <a:avLst/>
          </a:prstGeom>
          <a:solidFill>
            <a:srgbClr val="4396F9"/>
          </a:solidFill>
          <a:ln w="25400">
            <a:solidFill>
              <a:srgbClr val="000000"/>
            </a:solidFill>
            <a:miter lim="400000"/>
          </a:ln>
          <a:effectLst>
            <a:outerShdw blurRad="38100" dist="12700" dir="3228796" rotWithShape="0">
              <a:srgbClr val="000000"/>
            </a:outerShdw>
          </a:effectLst>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1291" name="Rectangle"/>
          <p:cNvSpPr/>
          <p:nvPr/>
        </p:nvSpPr>
        <p:spPr>
          <a:xfrm>
            <a:off x="11847067" y="10871465"/>
            <a:ext cx="868251" cy="369187"/>
          </a:xfrm>
          <a:prstGeom prst="rect">
            <a:avLst/>
          </a:prstGeom>
          <a:solidFill>
            <a:srgbClr val="5BACF9"/>
          </a:solidFill>
          <a:ln w="25400">
            <a:solidFill>
              <a:srgbClr val="000000"/>
            </a:solidFill>
            <a:miter lim="400000"/>
          </a:ln>
          <a:effectLst>
            <a:outerShdw blurRad="38100" dist="12700" dir="3228796" rotWithShape="0">
              <a:srgbClr val="000000"/>
            </a:outerShdw>
          </a:effectLst>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1292" name="Rectangle"/>
          <p:cNvSpPr/>
          <p:nvPr/>
        </p:nvSpPr>
        <p:spPr>
          <a:xfrm>
            <a:off x="13569235" y="10871465"/>
            <a:ext cx="838714" cy="369187"/>
          </a:xfrm>
          <a:prstGeom prst="rect">
            <a:avLst/>
          </a:prstGeom>
          <a:solidFill>
            <a:srgbClr val="94CCFA"/>
          </a:solidFill>
          <a:ln w="25400">
            <a:solidFill>
              <a:srgbClr val="000000"/>
            </a:solidFill>
            <a:miter lim="400000"/>
          </a:ln>
          <a:effectLst>
            <a:outerShdw blurRad="38100" dist="12700" dir="3228796" rotWithShape="0">
              <a:srgbClr val="000000"/>
            </a:outerShdw>
          </a:effectLst>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1293" name="Rectangle"/>
          <p:cNvSpPr/>
          <p:nvPr/>
        </p:nvSpPr>
        <p:spPr>
          <a:xfrm>
            <a:off x="12782115" y="10871465"/>
            <a:ext cx="720322" cy="369187"/>
          </a:xfrm>
          <a:prstGeom prst="rect">
            <a:avLst/>
          </a:prstGeom>
          <a:solidFill>
            <a:srgbClr val="E2F2FE"/>
          </a:solidFill>
          <a:ln w="25400">
            <a:solidFill>
              <a:srgbClr val="000000"/>
            </a:solidFill>
            <a:miter lim="400000"/>
          </a:ln>
          <a:effectLst>
            <a:outerShdw blurRad="38100" dist="12700" dir="3228796" rotWithShape="0">
              <a:srgbClr val="000000"/>
            </a:outerShdw>
          </a:effectLst>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1294" name="Rectangle"/>
          <p:cNvSpPr/>
          <p:nvPr/>
        </p:nvSpPr>
        <p:spPr>
          <a:xfrm>
            <a:off x="9976051" y="10871465"/>
            <a:ext cx="918892" cy="369187"/>
          </a:xfrm>
          <a:prstGeom prst="rect">
            <a:avLst/>
          </a:prstGeom>
          <a:solidFill>
            <a:srgbClr val="FFFFFF"/>
          </a:solidFill>
          <a:ln w="25400">
            <a:solidFill>
              <a:srgbClr val="000000"/>
            </a:solidFill>
            <a:miter lim="400000"/>
          </a:ln>
          <a:effectLst>
            <a:outerShdw blurRad="38100" dist="12700" dir="3228796" rotWithShape="0">
              <a:srgbClr val="000000"/>
            </a:outerShdw>
          </a:effectLst>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1295" name="Line"/>
          <p:cNvSpPr/>
          <p:nvPr/>
        </p:nvSpPr>
        <p:spPr>
          <a:xfrm flipV="1">
            <a:off x="13259082" y="10377214"/>
            <a:ext cx="1" cy="1261219"/>
          </a:xfrm>
          <a:prstGeom prst="line">
            <a:avLst/>
          </a:prstGeom>
          <a:ln w="25400">
            <a:solidFill>
              <a:srgbClr val="000000"/>
            </a:solidFill>
            <a:miter lim="400000"/>
          </a:ln>
        </p:spPr>
        <p:txBody>
          <a:bodyPr lIns="50800" tIns="50800" rIns="50800" bIns="50800" anchor="ctr"/>
          <a:lstStyle/>
          <a:p>
            <a:endParaRPr/>
          </a:p>
        </p:txBody>
      </p:sp>
      <p:sp>
        <p:nvSpPr>
          <p:cNvPr id="1296" name="Rectangle"/>
          <p:cNvSpPr/>
          <p:nvPr/>
        </p:nvSpPr>
        <p:spPr>
          <a:xfrm>
            <a:off x="13280547" y="10388512"/>
            <a:ext cx="1986794" cy="1335094"/>
          </a:xfrm>
          <a:prstGeom prst="rect">
            <a:avLst/>
          </a:prstGeom>
          <a:solidFill>
            <a:srgbClr val="FFFFFF">
              <a:alpha val="75000"/>
            </a:srgbClr>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mc:AlternateContent xmlns:mc="http://schemas.openxmlformats.org/markup-compatibility/2006" xmlns:a14="http://schemas.microsoft.com/office/drawing/2010/main">
        <mc:Choice Requires="a14">
          <p:sp>
            <p:nvSpPr>
              <p:cNvPr id="1297" name="Equation"/>
              <p:cNvSpPr txBox="1"/>
              <p:nvPr/>
            </p:nvSpPr>
            <p:spPr>
              <a:xfrm>
                <a:off x="13159437" y="11720827"/>
                <a:ext cx="131065" cy="282957"/>
              </a:xfrm>
              <a:prstGeom prst="rect">
                <a:avLst/>
              </a:prstGeom>
              <a:ln w="12700">
                <a:miter lim="400000"/>
              </a:ln>
            </p:spPr>
            <p:txBody>
              <a:bodyPr wrap="none" lIns="0" tIns="0" rIns="0" bIns="0">
                <a:spAutoFit/>
              </a:bodyPr>
              <a:lstStyle/>
              <a:p>
                <a:pPr algn="l" defTabSz="914400" latinLnBrk="1">
                  <a:defRPr sz="1800" b="0"/>
                </a:pPr>
                <a14:m>
                  <m:oMathPara xmlns:m="http://schemas.openxmlformats.org/officeDocument/2006/math">
                    <m:oMathParaPr>
                      <m:jc m:val="centerGroup"/>
                    </m:oMathParaPr>
                    <m:oMath xmlns:m="http://schemas.openxmlformats.org/officeDocument/2006/math">
                      <m:r>
                        <a:rPr sz="4000" i="1">
                          <a:solidFill>
                            <a:srgbClr val="000000"/>
                          </a:solidFill>
                          <a:latin typeface="Cambria Math" panose="02040503050406030204" pitchFamily="18" charset="0"/>
                        </a:rPr>
                        <m:t>𝑡</m:t>
                      </m:r>
                    </m:oMath>
                  </m:oMathPara>
                </a14:m>
                <a:endParaRPr sz="4000"/>
              </a:p>
            </p:txBody>
          </p:sp>
        </mc:Choice>
        <mc:Fallback xmlns="">
          <p:sp>
            <p:nvSpPr>
              <p:cNvPr id="1297" name="Equation"/>
              <p:cNvSpPr txBox="1">
                <a:spLocks noRot="1" noChangeAspect="1" noMove="1" noResize="1" noEditPoints="1" noAdjustHandles="1" noChangeArrowheads="1" noChangeShapeType="1" noTextEdit="1"/>
              </p:cNvSpPr>
              <p:nvPr/>
            </p:nvSpPr>
            <p:spPr>
              <a:xfrm>
                <a:off x="13159437" y="11720827"/>
                <a:ext cx="131065" cy="282957"/>
              </a:xfrm>
              <a:prstGeom prst="rect">
                <a:avLst/>
              </a:prstGeom>
              <a:blipFill>
                <a:blip r:embed="rId6"/>
                <a:stretch>
                  <a:fillRect r="-52381" b="-78261"/>
                </a:stretch>
              </a:blipFill>
              <a:ln w="12700">
                <a:miter lim="400000"/>
              </a:ln>
            </p:spPr>
            <p:txBody>
              <a:bodyPr/>
              <a:lstStyle/>
              <a:p>
                <a:r>
                  <a:rPr lang="en-US">
                    <a:noFill/>
                  </a:rPr>
                  <a:t> </a:t>
                </a:r>
              </a:p>
            </p:txBody>
          </p:sp>
        </mc:Fallback>
      </mc:AlternateContent>
    </p:spTree>
  </p:cSld>
  <p:clrMapOvr>
    <a:masterClrMapping/>
  </p:clrMapOvr>
  <p:transition spd="med"/>
</p:sld>
</file>

<file path=ppt/slides/slide1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301" name="Slide Number"/>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129</a:t>
            </a:fld>
            <a:endParaRPr/>
          </a:p>
        </p:txBody>
      </p:sp>
      <mc:AlternateContent xmlns:mc="http://schemas.openxmlformats.org/markup-compatibility/2006" xmlns:a14="http://schemas.microsoft.com/office/drawing/2010/main">
        <mc:Choice Requires="a14">
          <p:sp>
            <p:nvSpPr>
              <p:cNvPr id="1302" name="Equation"/>
              <p:cNvSpPr txBox="1"/>
              <p:nvPr/>
            </p:nvSpPr>
            <p:spPr>
              <a:xfrm>
                <a:off x="8937494" y="7599012"/>
                <a:ext cx="4451332" cy="2044566"/>
              </a:xfrm>
              <a:prstGeom prst="rect">
                <a:avLst/>
              </a:prstGeom>
              <a:ln w="12700">
                <a:miter lim="400000"/>
              </a:ln>
            </p:spPr>
            <p:txBody>
              <a:bodyPr wrap="none" lIns="0" tIns="0" rIns="0" bIns="0">
                <a:spAutoFit/>
              </a:bodyPr>
              <a:lstStyle/>
              <a:p>
                <a:pPr algn="l" defTabSz="914400" latinLnBrk="1">
                  <a:defRPr sz="1800" b="0"/>
                </a:pPr>
                <a14:m>
                  <m:oMathPara xmlns:m="http://schemas.openxmlformats.org/officeDocument/2006/math">
                    <m:oMathParaPr>
                      <m:jc m:val="centerGroup"/>
                    </m:oMathParaPr>
                    <m:oMath xmlns:m="http://schemas.openxmlformats.org/officeDocument/2006/math">
                      <m:r>
                        <m:rPr>
                          <m:sty m:val="p"/>
                        </m:rPr>
                        <a:rPr sz="4300" i="1">
                          <a:solidFill>
                            <a:srgbClr val="000000"/>
                          </a:solidFill>
                          <a:latin typeface="Cambria Math" panose="02040503050406030204" pitchFamily="18" charset="0"/>
                        </a:rPr>
                        <m:t>exp</m:t>
                      </m:r>
                      <m:d>
                        <m:dPr>
                          <m:ctrlPr>
                            <a:rPr sz="4300" i="1">
                              <a:solidFill>
                                <a:srgbClr val="000000"/>
                              </a:solidFill>
                              <a:latin typeface="Cambria Math" panose="02040503050406030204" pitchFamily="18" charset="0"/>
                            </a:rPr>
                          </m:ctrlPr>
                        </m:dPr>
                        <m:e>
                          <m:r>
                            <a:rPr sz="4300" i="1">
                              <a:solidFill>
                                <a:srgbClr val="000000"/>
                              </a:solidFill>
                              <a:latin typeface="Cambria Math" panose="02040503050406030204" pitchFamily="18" charset="0"/>
                            </a:rPr>
                            <m:t>−</m:t>
                          </m:r>
                          <m:limUpp>
                            <m:limUppPr>
                              <m:ctrlPr>
                                <a:rPr sz="4300" i="1">
                                  <a:solidFill>
                                    <a:srgbClr val="000000"/>
                                  </a:solidFill>
                                  <a:latin typeface="Cambria Math" panose="02040503050406030204" pitchFamily="18" charset="0"/>
                                </a:rPr>
                              </m:ctrlPr>
                            </m:limUppPr>
                            <m:e>
                              <m:limLow>
                                <m:limLowPr>
                                  <m:ctrlPr>
                                    <a:rPr sz="4300" i="1">
                                      <a:solidFill>
                                        <a:srgbClr val="000000"/>
                                      </a:solidFill>
                                      <a:latin typeface="Cambria Math" panose="02040503050406030204" pitchFamily="18" charset="0"/>
                                    </a:rPr>
                                  </m:ctrlPr>
                                </m:limLowPr>
                                <m:e>
                                  <m:r>
                                    <a:rPr sz="4300" i="1">
                                      <a:solidFill>
                                        <a:srgbClr val="000000"/>
                                      </a:solidFill>
                                      <a:latin typeface="Cambria Math" panose="02040503050406030204" pitchFamily="18" charset="0"/>
                                    </a:rPr>
                                    <m:t>∑</m:t>
                                  </m:r>
                                </m:e>
                                <m:lim>
                                  <m:r>
                                    <a:rPr sz="4300" i="1">
                                      <a:solidFill>
                                        <a:srgbClr val="000000"/>
                                      </a:solidFill>
                                      <a:latin typeface="Cambria Math" panose="02040503050406030204" pitchFamily="18" charset="0"/>
                                    </a:rPr>
                                    <m:t>𝑗</m:t>
                                  </m:r>
                                  <m:r>
                                    <a:rPr sz="4300" i="1">
                                      <a:solidFill>
                                        <a:srgbClr val="000000"/>
                                      </a:solidFill>
                                      <a:latin typeface="Cambria Math" panose="02040503050406030204" pitchFamily="18" charset="0"/>
                                    </a:rPr>
                                    <m:t>=1</m:t>
                                  </m:r>
                                </m:lim>
                              </m:limLow>
                            </m:e>
                            <m:lim>
                              <m:r>
                                <a:rPr sz="4300" i="1">
                                  <a:solidFill>
                                    <a:srgbClr val="000000"/>
                                  </a:solidFill>
                                  <a:latin typeface="Cambria Math" panose="02040503050406030204" pitchFamily="18" charset="0"/>
                                </a:rPr>
                                <m:t>𝑖</m:t>
                              </m:r>
                              <m:r>
                                <a:rPr sz="4300" i="1">
                                  <a:solidFill>
                                    <a:srgbClr val="000000"/>
                                  </a:solidFill>
                                  <a:latin typeface="Cambria Math" panose="02040503050406030204" pitchFamily="18" charset="0"/>
                                </a:rPr>
                                <m:t>−1</m:t>
                              </m:r>
                            </m:lim>
                          </m:limUpp>
                          <m:sSub>
                            <m:sSubPr>
                              <m:ctrlPr>
                                <a:rPr sz="4300" i="1">
                                  <a:solidFill>
                                    <a:srgbClr val="000000"/>
                                  </a:solidFill>
                                  <a:latin typeface="Cambria Math" panose="02040503050406030204" pitchFamily="18" charset="0"/>
                                </a:rPr>
                              </m:ctrlPr>
                            </m:sSubPr>
                            <m:e>
                              <m:r>
                                <a:rPr sz="4300" i="1">
                                  <a:solidFill>
                                    <a:srgbClr val="000000"/>
                                  </a:solidFill>
                                  <a:latin typeface="Cambria Math" panose="02040503050406030204" pitchFamily="18" charset="0"/>
                                </a:rPr>
                                <m:t>𝜎</m:t>
                              </m:r>
                            </m:e>
                            <m:sub>
                              <m:r>
                                <a:rPr sz="4300" i="1">
                                  <a:solidFill>
                                    <a:srgbClr val="000000"/>
                                  </a:solidFill>
                                  <a:latin typeface="Cambria Math" panose="02040503050406030204" pitchFamily="18" charset="0"/>
                                </a:rPr>
                                <m:t>𝑗</m:t>
                              </m:r>
                            </m:sub>
                          </m:sSub>
                          <m:sSub>
                            <m:sSubPr>
                              <m:ctrlPr>
                                <a:rPr sz="4300" i="1">
                                  <a:solidFill>
                                    <a:srgbClr val="000000"/>
                                  </a:solidFill>
                                  <a:latin typeface="Cambria Math" panose="02040503050406030204" pitchFamily="18" charset="0"/>
                                </a:rPr>
                              </m:ctrlPr>
                            </m:sSubPr>
                            <m:e>
                              <m:r>
                                <a:rPr sz="4300" i="1">
                                  <a:solidFill>
                                    <a:srgbClr val="000000"/>
                                  </a:solidFill>
                                  <a:latin typeface="Cambria Math" panose="02040503050406030204" pitchFamily="18" charset="0"/>
                                </a:rPr>
                                <m:t>𝛿</m:t>
                              </m:r>
                            </m:e>
                            <m:sub>
                              <m:r>
                                <a:rPr sz="4300" i="1">
                                  <a:solidFill>
                                    <a:srgbClr val="000000"/>
                                  </a:solidFill>
                                  <a:latin typeface="Cambria Math" panose="02040503050406030204" pitchFamily="18" charset="0"/>
                                </a:rPr>
                                <m:t>𝑗</m:t>
                              </m:r>
                            </m:sub>
                          </m:sSub>
                        </m:e>
                      </m:d>
                      <m:r>
                        <a:rPr sz="4300" i="1">
                          <a:solidFill>
                            <a:srgbClr val="000000"/>
                          </a:solidFill>
                          <a:latin typeface="Cambria Math" panose="02040503050406030204" pitchFamily="18" charset="0"/>
                        </a:rPr>
                        <m:t>=</m:t>
                      </m:r>
                      <m:sSub>
                        <m:sSubPr>
                          <m:ctrlPr>
                            <a:rPr sz="4300" i="1">
                              <a:solidFill>
                                <a:srgbClr val="000000"/>
                              </a:solidFill>
                              <a:latin typeface="Cambria Math" panose="02040503050406030204" pitchFamily="18" charset="0"/>
                            </a:rPr>
                          </m:ctrlPr>
                        </m:sSubPr>
                        <m:e>
                          <m:r>
                            <a:rPr sz="4300" i="1">
                              <a:solidFill>
                                <a:srgbClr val="000000"/>
                              </a:solidFill>
                              <a:latin typeface="Cambria Math" panose="02040503050406030204" pitchFamily="18" charset="0"/>
                            </a:rPr>
                            <m:t>𝑇</m:t>
                          </m:r>
                        </m:e>
                        <m:sub>
                          <m:r>
                            <a:rPr sz="4300" i="1">
                              <a:solidFill>
                                <a:srgbClr val="000000"/>
                              </a:solidFill>
                              <a:latin typeface="Cambria Math" panose="02040503050406030204" pitchFamily="18" charset="0"/>
                            </a:rPr>
                            <m:t>𝑖</m:t>
                          </m:r>
                        </m:sub>
                      </m:sSub>
                    </m:oMath>
                  </m:oMathPara>
                </a14:m>
                <a:endParaRPr sz="4300"/>
              </a:p>
            </p:txBody>
          </p:sp>
        </mc:Choice>
        <mc:Fallback xmlns="">
          <p:sp>
            <p:nvSpPr>
              <p:cNvPr id="1302" name="Equation"/>
              <p:cNvSpPr txBox="1">
                <a:spLocks noRot="1" noChangeAspect="1" noMove="1" noResize="1" noEditPoints="1" noAdjustHandles="1" noChangeArrowheads="1" noChangeShapeType="1" noTextEdit="1"/>
              </p:cNvSpPr>
              <p:nvPr/>
            </p:nvSpPr>
            <p:spPr>
              <a:xfrm>
                <a:off x="8937494" y="7599012"/>
                <a:ext cx="4451332" cy="2044566"/>
              </a:xfrm>
              <a:prstGeom prst="rect">
                <a:avLst/>
              </a:prstGeom>
              <a:blipFill>
                <a:blip r:embed="rId3"/>
                <a:stretch>
                  <a:fillRect r="-5753"/>
                </a:stretch>
              </a:blipFill>
              <a:ln w="12700">
                <a:miter lim="400000"/>
              </a:ln>
            </p:spPr>
            <p:txBody>
              <a:bodyPr/>
              <a:lstStyle/>
              <a:p>
                <a:r>
                  <a:rPr lang="en-US">
                    <a:noFill/>
                  </a:rPr>
                  <a:t> </a:t>
                </a:r>
              </a:p>
            </p:txBody>
          </p:sp>
        </mc:Fallback>
      </mc:AlternateContent>
      <p:sp>
        <p:nvSpPr>
          <p:cNvPr id="1303" name="Arrow"/>
          <p:cNvSpPr/>
          <p:nvPr/>
        </p:nvSpPr>
        <p:spPr>
          <a:xfrm rot="7147094">
            <a:off x="10879879" y="6590107"/>
            <a:ext cx="1376868" cy="590243"/>
          </a:xfrm>
          <a:prstGeom prst="rightArrow">
            <a:avLst>
              <a:gd name="adj1" fmla="val 37920"/>
              <a:gd name="adj2" fmla="val 59080"/>
            </a:avLst>
          </a:prstGeom>
          <a:solidFill>
            <a:schemeClr val="accent5">
              <a:hueOff val="-82419"/>
              <a:satOff val="-9513"/>
              <a:lumOff val="-16343"/>
              <a:alpha val="50000"/>
            </a:schemeClr>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mc:AlternateContent xmlns:mc="http://schemas.openxmlformats.org/markup-compatibility/2006" xmlns:a14="http://schemas.microsoft.com/office/drawing/2010/main">
        <mc:Choice Requires="a14">
          <p:sp>
            <p:nvSpPr>
              <p:cNvPr id="1304" name="For  ,"/>
              <p:cNvSpPr txBox="1"/>
              <p:nvPr/>
            </p:nvSpPr>
            <p:spPr>
              <a:xfrm>
                <a:off x="3772107" y="4238497"/>
                <a:ext cx="16839786" cy="1936371"/>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lIns="71437" tIns="71437" rIns="71437" bIns="71437">
                <a:spAutoFit/>
              </a:bodyPr>
              <a:lstStyle/>
              <a:p>
                <a:pPr defTabSz="821531">
                  <a:defRPr sz="4200" b="0">
                    <a:latin typeface="Avenir Book"/>
                    <a:ea typeface="Avenir Book"/>
                    <a:cs typeface="Avenir Book"/>
                    <a:sym typeface="Avenir Book"/>
                  </a:defRPr>
                </a:pPr>
                <a:r>
                  <a:t>For </a:t>
                </a:r>
                <a14:m>
                  <m:oMath xmlns:m="http://schemas.openxmlformats.org/officeDocument/2006/math">
                    <m:r>
                      <a:rPr sz="4700" i="1">
                        <a:solidFill>
                          <a:srgbClr val="000000"/>
                        </a:solidFill>
                        <a:latin typeface="Cambria Math" panose="02040503050406030204" pitchFamily="18" charset="0"/>
                      </a:rPr>
                      <m:t>𝑡</m:t>
                    </m:r>
                    <m:r>
                      <a:rPr sz="4700" i="1">
                        <a:solidFill>
                          <a:srgbClr val="000000"/>
                        </a:solidFill>
                        <a:latin typeface="Cambria Math" panose="02040503050406030204" pitchFamily="18" charset="0"/>
                      </a:rPr>
                      <m:t>∈[</m:t>
                    </m:r>
                    <m:sSub>
                      <m:sSubPr>
                        <m:ctrlPr>
                          <a:rPr sz="4700" i="1">
                            <a:solidFill>
                              <a:srgbClr val="000000"/>
                            </a:solidFill>
                            <a:latin typeface="Cambria Math" panose="02040503050406030204" pitchFamily="18" charset="0"/>
                          </a:rPr>
                        </m:ctrlPr>
                      </m:sSubPr>
                      <m:e>
                        <m:r>
                          <a:rPr sz="4700" i="1">
                            <a:solidFill>
                              <a:srgbClr val="000000"/>
                            </a:solidFill>
                            <a:latin typeface="Cambria Math" panose="02040503050406030204" pitchFamily="18" charset="0"/>
                          </a:rPr>
                          <m:t>𝑡</m:t>
                        </m:r>
                      </m:e>
                      <m:sub>
                        <m:r>
                          <a:rPr sz="4700" i="1">
                            <a:solidFill>
                              <a:srgbClr val="000000"/>
                            </a:solidFill>
                            <a:latin typeface="Cambria Math" panose="02040503050406030204" pitchFamily="18" charset="0"/>
                          </a:rPr>
                          <m:t>𝑖</m:t>
                        </m:r>
                      </m:sub>
                    </m:sSub>
                    <m:r>
                      <a:rPr sz="4700" i="1">
                        <a:solidFill>
                          <a:srgbClr val="000000"/>
                        </a:solidFill>
                        <a:latin typeface="Cambria Math" panose="02040503050406030204" pitchFamily="18" charset="0"/>
                      </a:rPr>
                      <m:t>,</m:t>
                    </m:r>
                    <m:sSub>
                      <m:sSubPr>
                        <m:ctrlPr>
                          <a:rPr sz="4700" i="1">
                            <a:solidFill>
                              <a:srgbClr val="000000"/>
                            </a:solidFill>
                            <a:latin typeface="Cambria Math" panose="02040503050406030204" pitchFamily="18" charset="0"/>
                          </a:rPr>
                        </m:ctrlPr>
                      </m:sSubPr>
                      <m:e>
                        <m:r>
                          <a:rPr sz="4700" i="1">
                            <a:solidFill>
                              <a:srgbClr val="000000"/>
                            </a:solidFill>
                            <a:latin typeface="Cambria Math" panose="02040503050406030204" pitchFamily="18" charset="0"/>
                          </a:rPr>
                          <m:t>𝑡</m:t>
                        </m:r>
                      </m:e>
                      <m:sub>
                        <m:r>
                          <a:rPr sz="4700" i="1">
                            <a:solidFill>
                              <a:srgbClr val="000000"/>
                            </a:solidFill>
                            <a:latin typeface="Cambria Math" panose="02040503050406030204" pitchFamily="18" charset="0"/>
                          </a:rPr>
                          <m:t>𝑖</m:t>
                        </m:r>
                        <m:r>
                          <a:rPr sz="4700" i="1">
                            <a:solidFill>
                              <a:srgbClr val="000000"/>
                            </a:solidFill>
                            <a:latin typeface="Cambria Math" panose="02040503050406030204" pitchFamily="18" charset="0"/>
                          </a:rPr>
                          <m:t>+1</m:t>
                        </m:r>
                      </m:sub>
                    </m:sSub>
                    <m:r>
                      <a:rPr sz="4700" i="1">
                        <a:solidFill>
                          <a:srgbClr val="000000"/>
                        </a:solidFill>
                        <a:latin typeface="Cambria Math" panose="02040503050406030204" pitchFamily="18" charset="0"/>
                      </a:rPr>
                      <m:t>]</m:t>
                    </m:r>
                  </m:oMath>
                </a14:m>
                <a:r>
                  <a:t>, </a:t>
                </a:r>
                <a14:m>
                  <m:oMath xmlns:m="http://schemas.openxmlformats.org/officeDocument/2006/math">
                    <m:r>
                      <a:rPr sz="4550" i="1">
                        <a:solidFill>
                          <a:srgbClr val="000000"/>
                        </a:solidFill>
                        <a:latin typeface="Cambria Math" panose="02040503050406030204" pitchFamily="18" charset="0"/>
                      </a:rPr>
                      <m:t>𝑇</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𝑡</m:t>
                    </m:r>
                    <m:r>
                      <a:rPr sz="4550" i="1">
                        <a:solidFill>
                          <a:srgbClr val="000000"/>
                        </a:solidFill>
                        <a:latin typeface="Cambria Math" panose="02040503050406030204" pitchFamily="18" charset="0"/>
                      </a:rPr>
                      <m:t>)=</m:t>
                    </m:r>
                    <m:r>
                      <m:rPr>
                        <m:sty m:val="p"/>
                      </m:rPr>
                      <a:rPr sz="4550" i="1">
                        <a:solidFill>
                          <a:srgbClr val="000000"/>
                        </a:solidFill>
                        <a:latin typeface="Cambria Math" panose="02040503050406030204" pitchFamily="18" charset="0"/>
                      </a:rPr>
                      <m:t>exp</m:t>
                    </m:r>
                    <m:d>
                      <m:dPr>
                        <m:ctrlPr>
                          <a:rPr sz="4550" i="1">
                            <a:solidFill>
                              <a:srgbClr val="000000"/>
                            </a:solidFill>
                            <a:latin typeface="Cambria Math" panose="02040503050406030204" pitchFamily="18" charset="0"/>
                          </a:rPr>
                        </m:ctrlPr>
                      </m:dPr>
                      <m:e>
                        <m:r>
                          <a:rPr sz="4550" i="1">
                            <a:solidFill>
                              <a:srgbClr val="000000"/>
                            </a:solidFill>
                            <a:latin typeface="Cambria Math" panose="02040503050406030204" pitchFamily="18" charset="0"/>
                          </a:rPr>
                          <m:t>−</m:t>
                        </m:r>
                        <m:sSubSup>
                          <m:sSubSupPr>
                            <m:ctrlPr>
                              <a:rPr sz="4550" i="1">
                                <a:solidFill>
                                  <a:srgbClr val="000000"/>
                                </a:solidFill>
                                <a:latin typeface="Cambria Math" panose="02040503050406030204" pitchFamily="18" charset="0"/>
                              </a:rPr>
                            </m:ctrlPr>
                          </m:sSubSupPr>
                          <m:e>
                            <m:r>
                              <a:rPr sz="4550" i="1">
                                <a:solidFill>
                                  <a:srgbClr val="000000"/>
                                </a:solidFill>
                                <a:latin typeface="Cambria Math" panose="02040503050406030204" pitchFamily="18" charset="0"/>
                              </a:rPr>
                              <m:t>∫</m:t>
                            </m:r>
                          </m:e>
                          <m:sub>
                            <m:sSub>
                              <m:sSubPr>
                                <m:ctrlPr>
                                  <a:rPr sz="4550" i="1">
                                    <a:solidFill>
                                      <a:srgbClr val="000000"/>
                                    </a:solidFill>
                                    <a:latin typeface="Cambria Math" panose="02040503050406030204" pitchFamily="18" charset="0"/>
                                  </a:rPr>
                                </m:ctrlPr>
                              </m:sSubPr>
                              <m:e>
                                <m:r>
                                  <a:rPr sz="4550" i="1">
                                    <a:solidFill>
                                      <a:srgbClr val="000000"/>
                                    </a:solidFill>
                                    <a:latin typeface="Cambria Math" panose="02040503050406030204" pitchFamily="18" charset="0"/>
                                  </a:rPr>
                                  <m:t>𝑡</m:t>
                                </m:r>
                              </m:e>
                              <m:sub>
                                <m:r>
                                  <a:rPr sz="4550" i="1">
                                    <a:solidFill>
                                      <a:srgbClr val="000000"/>
                                    </a:solidFill>
                                    <a:latin typeface="Cambria Math" panose="02040503050406030204" pitchFamily="18" charset="0"/>
                                  </a:rPr>
                                  <m:t>1</m:t>
                                </m:r>
                              </m:sub>
                            </m:sSub>
                          </m:sub>
                          <m:sup>
                            <m:sSub>
                              <m:sSubPr>
                                <m:ctrlPr>
                                  <a:rPr sz="4550" i="1">
                                    <a:solidFill>
                                      <a:srgbClr val="000000"/>
                                    </a:solidFill>
                                    <a:latin typeface="Cambria Math" panose="02040503050406030204" pitchFamily="18" charset="0"/>
                                  </a:rPr>
                                </m:ctrlPr>
                              </m:sSubPr>
                              <m:e>
                                <m:r>
                                  <a:rPr sz="4550" i="1">
                                    <a:solidFill>
                                      <a:srgbClr val="000000"/>
                                    </a:solidFill>
                                    <a:latin typeface="Cambria Math" panose="02040503050406030204" pitchFamily="18" charset="0"/>
                                  </a:rPr>
                                  <m:t>𝑡</m:t>
                                </m:r>
                              </m:e>
                              <m:sub>
                                <m:r>
                                  <a:rPr sz="4550" i="1">
                                    <a:solidFill>
                                      <a:srgbClr val="000000"/>
                                    </a:solidFill>
                                    <a:latin typeface="Cambria Math" panose="02040503050406030204" pitchFamily="18" charset="0"/>
                                  </a:rPr>
                                  <m:t>𝑖</m:t>
                                </m:r>
                              </m:sub>
                            </m:sSub>
                          </m:sup>
                        </m:sSubSup>
                        <m:sSub>
                          <m:sSubPr>
                            <m:ctrlPr>
                              <a:rPr sz="4550" i="1">
                                <a:solidFill>
                                  <a:srgbClr val="000000"/>
                                </a:solidFill>
                                <a:latin typeface="Cambria Math" panose="02040503050406030204" pitchFamily="18" charset="0"/>
                              </a:rPr>
                            </m:ctrlPr>
                          </m:sSubPr>
                          <m:e>
                            <m:r>
                              <a:rPr sz="4550" i="1">
                                <a:solidFill>
                                  <a:srgbClr val="000000"/>
                                </a:solidFill>
                                <a:latin typeface="Cambria Math" panose="02040503050406030204" pitchFamily="18" charset="0"/>
                              </a:rPr>
                              <m:t>𝜎</m:t>
                            </m:r>
                          </m:e>
                          <m:sub>
                            <m:r>
                              <a:rPr sz="4550" i="1">
                                <a:solidFill>
                                  <a:srgbClr val="000000"/>
                                </a:solidFill>
                                <a:latin typeface="Cambria Math" panose="02040503050406030204" pitchFamily="18" charset="0"/>
                              </a:rPr>
                              <m:t>𝑖</m:t>
                            </m:r>
                          </m:sub>
                        </m:sSub>
                        <m:r>
                          <a:rPr sz="4550" i="1">
                            <a:solidFill>
                              <a:srgbClr val="000000"/>
                            </a:solidFill>
                            <a:latin typeface="Cambria Math" panose="02040503050406030204" pitchFamily="18" charset="0"/>
                          </a:rPr>
                          <m:t>𝑑𝑠</m:t>
                        </m:r>
                      </m:e>
                    </m:d>
                    <m:r>
                      <m:rPr>
                        <m:sty m:val="p"/>
                      </m:rPr>
                      <a:rPr sz="4550" i="1">
                        <a:solidFill>
                          <a:srgbClr val="000000"/>
                        </a:solidFill>
                        <a:latin typeface="Cambria Math" panose="02040503050406030204" pitchFamily="18" charset="0"/>
                      </a:rPr>
                      <m:t>exp</m:t>
                    </m:r>
                    <m:d>
                      <m:dPr>
                        <m:ctrlPr>
                          <a:rPr sz="4550" i="1">
                            <a:solidFill>
                              <a:srgbClr val="000000"/>
                            </a:solidFill>
                            <a:latin typeface="Cambria Math" panose="02040503050406030204" pitchFamily="18" charset="0"/>
                          </a:rPr>
                        </m:ctrlPr>
                      </m:dPr>
                      <m:e>
                        <m:r>
                          <a:rPr sz="4550" i="1">
                            <a:solidFill>
                              <a:srgbClr val="000000"/>
                            </a:solidFill>
                            <a:latin typeface="Cambria Math" panose="02040503050406030204" pitchFamily="18" charset="0"/>
                          </a:rPr>
                          <m:t>−</m:t>
                        </m:r>
                        <m:sSubSup>
                          <m:sSubSupPr>
                            <m:ctrlPr>
                              <a:rPr sz="4550" i="1">
                                <a:solidFill>
                                  <a:srgbClr val="000000"/>
                                </a:solidFill>
                                <a:latin typeface="Cambria Math" panose="02040503050406030204" pitchFamily="18" charset="0"/>
                              </a:rPr>
                            </m:ctrlPr>
                          </m:sSubSupPr>
                          <m:e>
                            <m:r>
                              <a:rPr sz="4550" i="1">
                                <a:solidFill>
                                  <a:srgbClr val="000000"/>
                                </a:solidFill>
                                <a:latin typeface="Cambria Math" panose="02040503050406030204" pitchFamily="18" charset="0"/>
                              </a:rPr>
                              <m:t>∫</m:t>
                            </m:r>
                          </m:e>
                          <m:sub>
                            <m:sSub>
                              <m:sSubPr>
                                <m:ctrlPr>
                                  <a:rPr sz="4550" i="1">
                                    <a:solidFill>
                                      <a:srgbClr val="000000"/>
                                    </a:solidFill>
                                    <a:latin typeface="Cambria Math" panose="02040503050406030204" pitchFamily="18" charset="0"/>
                                  </a:rPr>
                                </m:ctrlPr>
                              </m:sSubPr>
                              <m:e>
                                <m:r>
                                  <a:rPr sz="4550" i="1">
                                    <a:solidFill>
                                      <a:srgbClr val="000000"/>
                                    </a:solidFill>
                                    <a:latin typeface="Cambria Math" panose="02040503050406030204" pitchFamily="18" charset="0"/>
                                  </a:rPr>
                                  <m:t>𝑡</m:t>
                                </m:r>
                              </m:e>
                              <m:sub>
                                <m:r>
                                  <a:rPr sz="4550" i="1">
                                    <a:solidFill>
                                      <a:srgbClr val="000000"/>
                                    </a:solidFill>
                                    <a:latin typeface="Cambria Math" panose="02040503050406030204" pitchFamily="18" charset="0"/>
                                  </a:rPr>
                                  <m:t>𝑖</m:t>
                                </m:r>
                              </m:sub>
                            </m:sSub>
                          </m:sub>
                          <m:sup>
                            <m:r>
                              <a:rPr sz="4550" i="1">
                                <a:solidFill>
                                  <a:srgbClr val="000000"/>
                                </a:solidFill>
                                <a:latin typeface="Cambria Math" panose="02040503050406030204" pitchFamily="18" charset="0"/>
                              </a:rPr>
                              <m:t>𝑡</m:t>
                            </m:r>
                          </m:sup>
                        </m:sSubSup>
                        <m:sSub>
                          <m:sSubPr>
                            <m:ctrlPr>
                              <a:rPr sz="4550" i="1">
                                <a:solidFill>
                                  <a:srgbClr val="000000"/>
                                </a:solidFill>
                                <a:latin typeface="Cambria Math" panose="02040503050406030204" pitchFamily="18" charset="0"/>
                              </a:rPr>
                            </m:ctrlPr>
                          </m:sSubPr>
                          <m:e>
                            <m:r>
                              <a:rPr sz="4550" i="1">
                                <a:solidFill>
                                  <a:srgbClr val="000000"/>
                                </a:solidFill>
                                <a:latin typeface="Cambria Math" panose="02040503050406030204" pitchFamily="18" charset="0"/>
                              </a:rPr>
                              <m:t>𝜎</m:t>
                            </m:r>
                          </m:e>
                          <m:sub>
                            <m:r>
                              <a:rPr sz="4550" i="1">
                                <a:solidFill>
                                  <a:srgbClr val="000000"/>
                                </a:solidFill>
                                <a:latin typeface="Cambria Math" panose="02040503050406030204" pitchFamily="18" charset="0"/>
                              </a:rPr>
                              <m:t>𝑖</m:t>
                            </m:r>
                          </m:sub>
                        </m:sSub>
                        <m:r>
                          <a:rPr sz="4550" i="1">
                            <a:solidFill>
                              <a:srgbClr val="000000"/>
                            </a:solidFill>
                            <a:latin typeface="Cambria Math" panose="02040503050406030204" pitchFamily="18" charset="0"/>
                          </a:rPr>
                          <m:t>𝑑𝑠</m:t>
                        </m:r>
                      </m:e>
                    </m:d>
                  </m:oMath>
                </a14:m>
                <a:endParaRPr/>
              </a:p>
            </p:txBody>
          </p:sp>
        </mc:Choice>
        <mc:Fallback xmlns="">
          <p:sp>
            <p:nvSpPr>
              <p:cNvPr id="1304" name="For  ,"/>
              <p:cNvSpPr txBox="1">
                <a:spLocks noRot="1" noChangeAspect="1" noMove="1" noResize="1" noEditPoints="1" noAdjustHandles="1" noChangeArrowheads="1" noChangeShapeType="1" noTextEdit="1"/>
              </p:cNvSpPr>
              <p:nvPr/>
            </p:nvSpPr>
            <p:spPr>
              <a:xfrm>
                <a:off x="3772107" y="4238497"/>
                <a:ext cx="16839786" cy="1936371"/>
              </a:xfrm>
              <a:prstGeom prst="rect">
                <a:avLst/>
              </a:prstGeom>
              <a:blipFill>
                <a:blip r:embed="rId4"/>
                <a:stretch>
                  <a:fillRect/>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a:noFill/>
                  </a:rPr>
                  <a:t> </a:t>
                </a:r>
              </a:p>
            </p:txBody>
          </p:sp>
        </mc:Fallback>
      </mc:AlternateContent>
      <p:sp>
        <p:nvSpPr>
          <p:cNvPr id="1305" name="Rectangle"/>
          <p:cNvSpPr/>
          <p:nvPr/>
        </p:nvSpPr>
        <p:spPr>
          <a:xfrm>
            <a:off x="14911215" y="4136481"/>
            <a:ext cx="10370830" cy="2140403"/>
          </a:xfrm>
          <a:prstGeom prst="rect">
            <a:avLst/>
          </a:prstGeom>
          <a:solidFill>
            <a:srgbClr val="FFFFFF">
              <a:alpha val="75000"/>
            </a:srgbClr>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1306" name="Rectangle"/>
          <p:cNvSpPr/>
          <p:nvPr/>
        </p:nvSpPr>
        <p:spPr>
          <a:xfrm>
            <a:off x="-329061" y="3923104"/>
            <a:ext cx="11100457" cy="2140404"/>
          </a:xfrm>
          <a:prstGeom prst="rect">
            <a:avLst/>
          </a:prstGeom>
          <a:solidFill>
            <a:srgbClr val="FFFFFF">
              <a:alpha val="75000"/>
            </a:srgbClr>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1307" name="“How much light is blocked by all previous segments?”"/>
          <p:cNvSpPr txBox="1"/>
          <p:nvPr/>
        </p:nvSpPr>
        <p:spPr>
          <a:xfrm>
            <a:off x="13785724" y="7825957"/>
            <a:ext cx="7820379" cy="159067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spAutoFit/>
          </a:bodyPr>
          <a:lstStyle>
            <a:lvl1pPr defTabSz="821531">
              <a:defRPr sz="4200" b="0">
                <a:latin typeface="Avenir Book"/>
                <a:ea typeface="Avenir Book"/>
                <a:cs typeface="Avenir Book"/>
                <a:sym typeface="Avenir Book"/>
              </a:defRPr>
            </a:lvl1pPr>
          </a:lstStyle>
          <a:p>
            <a:r>
              <a:t>“How much light is blocked by all previous segments?”</a:t>
            </a:r>
          </a:p>
        </p:txBody>
      </p:sp>
      <mc:AlternateContent xmlns:mc="http://schemas.openxmlformats.org/markup-compatibility/2006" xmlns:a14="http://schemas.microsoft.com/office/drawing/2010/main">
        <mc:Choice Requires="a14">
          <p:sp>
            <p:nvSpPr>
              <p:cNvPr id="1308" name="Evaluating   for piecewise constant density"/>
              <p:cNvSpPr txBox="1">
                <a:spLocks noGrp="1"/>
              </p:cNvSpPr>
              <p:nvPr>
                <p:ph type="title"/>
              </p:nvPr>
            </p:nvSpPr>
            <p:spPr>
              <a:prstGeom prst="rect">
                <a:avLst/>
              </a:prstGeom>
            </p:spPr>
            <p:txBody>
              <a:bodyPr/>
              <a:lstStyle/>
              <a:p>
                <a:r>
                  <a:t>Evaluating </a:t>
                </a:r>
                <a14:m>
                  <m:oMath xmlns:m="http://schemas.openxmlformats.org/officeDocument/2006/math">
                    <m:r>
                      <a:rPr sz="8450" i="1">
                        <a:solidFill>
                          <a:srgbClr val="000000"/>
                        </a:solidFill>
                        <a:latin typeface="Cambria Math" panose="02040503050406030204" pitchFamily="18" charset="0"/>
                      </a:rPr>
                      <m:t>𝑇</m:t>
                    </m:r>
                  </m:oMath>
                </a14:m>
                <a:r>
                  <a:t> for piecewise constant density</a:t>
                </a:r>
              </a:p>
            </p:txBody>
          </p:sp>
        </mc:Choice>
        <mc:Fallback xmlns="">
          <p:sp>
            <p:nvSpPr>
              <p:cNvPr id="1308" name="Evaluating   for piecewise constant density"/>
              <p:cNvSpPr txBox="1">
                <a:spLocks noGrp="1" noRot="1" noChangeAspect="1" noMove="1" noResize="1" noEditPoints="1" noAdjustHandles="1" noChangeArrowheads="1" noChangeShapeType="1" noTextEdit="1"/>
              </p:cNvSpPr>
              <p:nvPr>
                <p:ph type="title"/>
              </p:nvPr>
            </p:nvSpPr>
            <p:spPr>
              <a:prstGeom prst="rect">
                <a:avLst/>
              </a:prstGeom>
              <a:blipFill>
                <a:blip r:embed="rId5"/>
                <a:stretch>
                  <a:fillRect b="-3733"/>
                </a:stretch>
              </a:blipFill>
            </p:spPr>
            <p:txBody>
              <a:bodyPr/>
              <a:lstStyle/>
              <a:p>
                <a:r>
                  <a:rPr lang="en-US">
                    <a:noFill/>
                  </a:rPr>
                  <a:t> </a:t>
                </a:r>
              </a:p>
            </p:txBody>
          </p:sp>
        </mc:Fallback>
      </mc:AlternateContent>
      <p:sp>
        <p:nvSpPr>
          <p:cNvPr id="1309" name="Rectangle"/>
          <p:cNvSpPr/>
          <p:nvPr/>
        </p:nvSpPr>
        <p:spPr>
          <a:xfrm>
            <a:off x="10961740" y="10871465"/>
            <a:ext cx="818530" cy="369187"/>
          </a:xfrm>
          <a:prstGeom prst="rect">
            <a:avLst/>
          </a:prstGeom>
          <a:solidFill>
            <a:srgbClr val="4396F9"/>
          </a:solidFill>
          <a:ln w="25400">
            <a:solidFill>
              <a:srgbClr val="000000"/>
            </a:solidFill>
            <a:miter lim="400000"/>
          </a:ln>
          <a:effectLst>
            <a:outerShdw blurRad="38100" dist="12700" dir="3228796" rotWithShape="0">
              <a:srgbClr val="000000"/>
            </a:outerShdw>
          </a:effectLst>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1310" name="Rectangle"/>
          <p:cNvSpPr/>
          <p:nvPr/>
        </p:nvSpPr>
        <p:spPr>
          <a:xfrm>
            <a:off x="11847067" y="10871465"/>
            <a:ext cx="868251" cy="369187"/>
          </a:xfrm>
          <a:prstGeom prst="rect">
            <a:avLst/>
          </a:prstGeom>
          <a:solidFill>
            <a:srgbClr val="5BACF9"/>
          </a:solidFill>
          <a:ln w="25400">
            <a:solidFill>
              <a:srgbClr val="000000"/>
            </a:solidFill>
            <a:miter lim="400000"/>
          </a:ln>
          <a:effectLst>
            <a:outerShdw blurRad="38100" dist="12700" dir="3228796" rotWithShape="0">
              <a:srgbClr val="000000"/>
            </a:outerShdw>
          </a:effectLst>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1311" name="Rectangle"/>
          <p:cNvSpPr/>
          <p:nvPr/>
        </p:nvSpPr>
        <p:spPr>
          <a:xfrm>
            <a:off x="13569235" y="10871465"/>
            <a:ext cx="838714" cy="369187"/>
          </a:xfrm>
          <a:prstGeom prst="rect">
            <a:avLst/>
          </a:prstGeom>
          <a:solidFill>
            <a:srgbClr val="94CCFA"/>
          </a:solidFill>
          <a:ln w="25400">
            <a:solidFill>
              <a:srgbClr val="000000"/>
            </a:solidFill>
            <a:miter lim="400000"/>
          </a:ln>
          <a:effectLst>
            <a:outerShdw blurRad="38100" dist="12700" dir="3228796" rotWithShape="0">
              <a:srgbClr val="000000"/>
            </a:outerShdw>
          </a:effectLst>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1312" name="Rectangle"/>
          <p:cNvSpPr/>
          <p:nvPr/>
        </p:nvSpPr>
        <p:spPr>
          <a:xfrm>
            <a:off x="12782115" y="10871465"/>
            <a:ext cx="720322" cy="369187"/>
          </a:xfrm>
          <a:prstGeom prst="rect">
            <a:avLst/>
          </a:prstGeom>
          <a:solidFill>
            <a:srgbClr val="E2F2FE"/>
          </a:solidFill>
          <a:ln w="25400">
            <a:solidFill>
              <a:srgbClr val="000000"/>
            </a:solidFill>
            <a:miter lim="400000"/>
          </a:ln>
          <a:effectLst>
            <a:outerShdw blurRad="38100" dist="12700" dir="3228796" rotWithShape="0">
              <a:srgbClr val="000000"/>
            </a:outerShdw>
          </a:effectLst>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1313" name="Rectangle"/>
          <p:cNvSpPr/>
          <p:nvPr/>
        </p:nvSpPr>
        <p:spPr>
          <a:xfrm>
            <a:off x="9976051" y="10871465"/>
            <a:ext cx="918892" cy="369187"/>
          </a:xfrm>
          <a:prstGeom prst="rect">
            <a:avLst/>
          </a:prstGeom>
          <a:solidFill>
            <a:srgbClr val="FFFFFF"/>
          </a:solidFill>
          <a:ln w="25400">
            <a:solidFill>
              <a:srgbClr val="000000"/>
            </a:solidFill>
            <a:miter lim="400000"/>
          </a:ln>
          <a:effectLst>
            <a:outerShdw blurRad="38100" dist="12700" dir="3228796" rotWithShape="0">
              <a:srgbClr val="000000"/>
            </a:outerShdw>
          </a:effectLst>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1314" name="Line"/>
          <p:cNvSpPr/>
          <p:nvPr/>
        </p:nvSpPr>
        <p:spPr>
          <a:xfrm flipV="1">
            <a:off x="13259082" y="10377214"/>
            <a:ext cx="1" cy="1261219"/>
          </a:xfrm>
          <a:prstGeom prst="line">
            <a:avLst/>
          </a:prstGeom>
          <a:ln w="25400">
            <a:solidFill>
              <a:srgbClr val="000000"/>
            </a:solidFill>
            <a:miter lim="400000"/>
          </a:ln>
        </p:spPr>
        <p:txBody>
          <a:bodyPr lIns="50800" tIns="50800" rIns="50800" bIns="50800" anchor="ctr"/>
          <a:lstStyle/>
          <a:p>
            <a:endParaRPr/>
          </a:p>
        </p:txBody>
      </p:sp>
      <p:sp>
        <p:nvSpPr>
          <p:cNvPr id="1315" name="Rectangle"/>
          <p:cNvSpPr/>
          <p:nvPr/>
        </p:nvSpPr>
        <p:spPr>
          <a:xfrm>
            <a:off x="13280547" y="10388512"/>
            <a:ext cx="1986794" cy="1335094"/>
          </a:xfrm>
          <a:prstGeom prst="rect">
            <a:avLst/>
          </a:prstGeom>
          <a:solidFill>
            <a:srgbClr val="FFFFFF">
              <a:alpha val="75000"/>
            </a:srgbClr>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mc:AlternateContent xmlns:mc="http://schemas.openxmlformats.org/markup-compatibility/2006" xmlns:a14="http://schemas.microsoft.com/office/drawing/2010/main">
        <mc:Choice Requires="a14">
          <p:sp>
            <p:nvSpPr>
              <p:cNvPr id="1316" name="Equation"/>
              <p:cNvSpPr txBox="1"/>
              <p:nvPr/>
            </p:nvSpPr>
            <p:spPr>
              <a:xfrm>
                <a:off x="13159437" y="11720827"/>
                <a:ext cx="131065" cy="282957"/>
              </a:xfrm>
              <a:prstGeom prst="rect">
                <a:avLst/>
              </a:prstGeom>
              <a:ln w="12700">
                <a:miter lim="400000"/>
              </a:ln>
            </p:spPr>
            <p:txBody>
              <a:bodyPr wrap="none" lIns="0" tIns="0" rIns="0" bIns="0">
                <a:spAutoFit/>
              </a:bodyPr>
              <a:lstStyle/>
              <a:p>
                <a:pPr algn="l" defTabSz="914400" latinLnBrk="1">
                  <a:defRPr sz="1800" b="0"/>
                </a:pPr>
                <a14:m>
                  <m:oMathPara xmlns:m="http://schemas.openxmlformats.org/officeDocument/2006/math">
                    <m:oMathParaPr>
                      <m:jc m:val="centerGroup"/>
                    </m:oMathParaPr>
                    <m:oMath xmlns:m="http://schemas.openxmlformats.org/officeDocument/2006/math">
                      <m:r>
                        <a:rPr sz="4000" i="1">
                          <a:solidFill>
                            <a:srgbClr val="000000"/>
                          </a:solidFill>
                          <a:latin typeface="Cambria Math" panose="02040503050406030204" pitchFamily="18" charset="0"/>
                        </a:rPr>
                        <m:t>𝑡</m:t>
                      </m:r>
                    </m:oMath>
                  </m:oMathPara>
                </a14:m>
                <a:endParaRPr sz="4000"/>
              </a:p>
            </p:txBody>
          </p:sp>
        </mc:Choice>
        <mc:Fallback xmlns="">
          <p:sp>
            <p:nvSpPr>
              <p:cNvPr id="1316" name="Equation"/>
              <p:cNvSpPr txBox="1">
                <a:spLocks noRot="1" noChangeAspect="1" noMove="1" noResize="1" noEditPoints="1" noAdjustHandles="1" noChangeArrowheads="1" noChangeShapeType="1" noTextEdit="1"/>
              </p:cNvSpPr>
              <p:nvPr/>
            </p:nvSpPr>
            <p:spPr>
              <a:xfrm>
                <a:off x="13159437" y="11720827"/>
                <a:ext cx="131065" cy="282957"/>
              </a:xfrm>
              <a:prstGeom prst="rect">
                <a:avLst/>
              </a:prstGeom>
              <a:blipFill>
                <a:blip r:embed="rId6"/>
                <a:stretch>
                  <a:fillRect r="-52381" b="-78261"/>
                </a:stretch>
              </a:blipFill>
              <a:ln w="12700">
                <a:miter lim="400000"/>
              </a:ln>
            </p:spPr>
            <p:txBody>
              <a:bodyPr/>
              <a:lstStyle/>
              <a:p>
                <a:r>
                  <a:rPr lang="en-US">
                    <a:noFill/>
                  </a:rPr>
                  <a:t> </a:t>
                </a:r>
              </a:p>
            </p:txBody>
          </p:sp>
        </mc:Fallback>
      </mc:AlternateContent>
      <p:pic>
        <p:nvPicPr>
          <p:cNvPr id="1317" name="Rounded Rectangle Rounded rectangle" descr="Rounded Rectangle Rounded rectangle"/>
          <p:cNvPicPr>
            <a:picLocks/>
          </p:cNvPicPr>
          <p:nvPr/>
        </p:nvPicPr>
        <p:blipFill>
          <a:blip r:embed="rId7"/>
          <a:stretch>
            <a:fillRect/>
          </a:stretch>
        </p:blipFill>
        <p:spPr>
          <a:xfrm>
            <a:off x="9873307" y="10615722"/>
            <a:ext cx="2969447" cy="930018"/>
          </a:xfrm>
          <a:prstGeom prst="rect">
            <a:avLst/>
          </a:prstGeom>
        </p:spPr>
      </p:pic>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856" y="5333211"/>
            <a:ext cx="21170080" cy="8382086"/>
            <a:chOff x="0" y="4397430"/>
            <a:chExt cx="17455515" cy="6911340"/>
          </a:xfrm>
        </p:grpSpPr>
        <p:pic>
          <p:nvPicPr>
            <p:cNvPr id="3" name="object 3"/>
            <p:cNvPicPr/>
            <p:nvPr/>
          </p:nvPicPr>
          <p:blipFill>
            <a:blip r:embed="rId2" cstate="print"/>
            <a:stretch>
              <a:fillRect/>
            </a:stretch>
          </p:blipFill>
          <p:spPr>
            <a:xfrm>
              <a:off x="168647" y="5326600"/>
              <a:ext cx="17286318" cy="5897532"/>
            </a:xfrm>
            <a:prstGeom prst="rect">
              <a:avLst/>
            </a:prstGeom>
          </p:spPr>
        </p:pic>
        <p:sp>
          <p:nvSpPr>
            <p:cNvPr id="4" name="object 4"/>
            <p:cNvSpPr/>
            <p:nvPr/>
          </p:nvSpPr>
          <p:spPr>
            <a:xfrm>
              <a:off x="0" y="4924980"/>
              <a:ext cx="11637645" cy="6383655"/>
            </a:xfrm>
            <a:custGeom>
              <a:avLst/>
              <a:gdLst/>
              <a:ahLst/>
              <a:cxnLst/>
              <a:rect l="l" t="t" r="r" b="b"/>
              <a:pathLst>
                <a:path w="11637645" h="6383655">
                  <a:moveTo>
                    <a:pt x="11637532" y="6383575"/>
                  </a:moveTo>
                  <a:lnTo>
                    <a:pt x="11637532" y="0"/>
                  </a:lnTo>
                  <a:lnTo>
                    <a:pt x="0" y="0"/>
                  </a:lnTo>
                  <a:lnTo>
                    <a:pt x="0" y="6383575"/>
                  </a:lnTo>
                  <a:lnTo>
                    <a:pt x="11637532" y="6383575"/>
                  </a:lnTo>
                  <a:close/>
                </a:path>
              </a:pathLst>
            </a:custGeom>
            <a:solidFill>
              <a:srgbClr val="FFFFFF"/>
            </a:solidFill>
          </p:spPr>
          <p:txBody>
            <a:bodyPr wrap="square" lIns="0" tIns="0" rIns="0" bIns="0" rtlCol="0"/>
            <a:lstStyle/>
            <a:p>
              <a:pPr defTabSz="1108984" hangingPunct="1"/>
              <a:endParaRPr sz="2183" b="0">
                <a:solidFill>
                  <a:sysClr val="windowText" lastClr="000000"/>
                </a:solidFill>
              </a:endParaRPr>
            </a:p>
          </p:txBody>
        </p:sp>
        <p:pic>
          <p:nvPicPr>
            <p:cNvPr id="5" name="object 5"/>
            <p:cNvPicPr/>
            <p:nvPr/>
          </p:nvPicPr>
          <p:blipFill>
            <a:blip r:embed="rId3" cstate="print"/>
            <a:stretch>
              <a:fillRect/>
            </a:stretch>
          </p:blipFill>
          <p:spPr>
            <a:xfrm>
              <a:off x="1677452" y="4397430"/>
              <a:ext cx="6603435" cy="4768476"/>
            </a:xfrm>
            <a:prstGeom prst="rect">
              <a:avLst/>
            </a:prstGeom>
          </p:spPr>
        </p:pic>
      </p:grpSp>
      <p:sp>
        <p:nvSpPr>
          <p:cNvPr id="6" name="object 6"/>
          <p:cNvSpPr txBox="1"/>
          <p:nvPr/>
        </p:nvSpPr>
        <p:spPr>
          <a:xfrm>
            <a:off x="12678518" y="3124270"/>
            <a:ext cx="10560781" cy="2786111"/>
          </a:xfrm>
          <a:prstGeom prst="rect">
            <a:avLst/>
          </a:prstGeom>
        </p:spPr>
        <p:txBody>
          <a:bodyPr vert="horz" wrap="square" lIns="0" tIns="14632" rIns="0" bIns="0" rtlCol="0">
            <a:spAutoFit/>
          </a:bodyPr>
          <a:lstStyle/>
          <a:p>
            <a:pPr defTabSz="1108984" hangingPunct="1">
              <a:spcBef>
                <a:spcPts val="115"/>
              </a:spcBef>
            </a:pPr>
            <a:r>
              <a:rPr sz="6003" spc="-12" dirty="0">
                <a:solidFill>
                  <a:sysClr val="windowText" lastClr="000000"/>
                </a:solidFill>
                <a:latin typeface="Arial"/>
                <a:cs typeface="Arial"/>
              </a:rPr>
              <a:t>Output:</a:t>
            </a:r>
            <a:endParaRPr sz="6003" b="0">
              <a:solidFill>
                <a:sysClr val="windowText" lastClr="000000"/>
              </a:solidFill>
              <a:latin typeface="Arial"/>
              <a:cs typeface="Arial"/>
            </a:endParaRPr>
          </a:p>
          <a:p>
            <a:pPr marL="15403" marR="6161" defTabSz="1108984" hangingPunct="1">
              <a:spcBef>
                <a:spcPts val="24"/>
              </a:spcBef>
              <a:tabLst>
                <a:tab pos="720840" algn="l"/>
                <a:tab pos="1892204" algn="l"/>
                <a:tab pos="2795565" algn="l"/>
                <a:tab pos="4136357" algn="l"/>
                <a:tab pos="4827161" algn="l"/>
                <a:tab pos="9231524" algn="l"/>
              </a:tabLst>
            </a:pPr>
            <a:r>
              <a:rPr sz="6003" b="0" spc="-61" dirty="0">
                <a:solidFill>
                  <a:sysClr val="windowText" lastClr="000000"/>
                </a:solidFill>
                <a:latin typeface="Arial"/>
                <a:cs typeface="Arial"/>
              </a:rPr>
              <a:t>A</a:t>
            </a:r>
            <a:r>
              <a:rPr sz="6003" b="0" dirty="0">
                <a:solidFill>
                  <a:sysClr val="windowText" lastClr="000000"/>
                </a:solidFill>
                <a:latin typeface="Arial"/>
                <a:cs typeface="Arial"/>
              </a:rPr>
              <a:t>	</a:t>
            </a:r>
            <a:r>
              <a:rPr sz="6003" b="0" spc="-30" dirty="0">
                <a:solidFill>
                  <a:sysClr val="windowText" lastClr="000000"/>
                </a:solidFill>
                <a:latin typeface="Arial"/>
                <a:cs typeface="Arial"/>
              </a:rPr>
              <a:t>3D</a:t>
            </a:r>
            <a:r>
              <a:rPr sz="6003" b="0" dirty="0">
                <a:solidFill>
                  <a:sysClr val="windowText" lastClr="000000"/>
                </a:solidFill>
                <a:latin typeface="Arial"/>
                <a:cs typeface="Arial"/>
              </a:rPr>
              <a:t>	</a:t>
            </a:r>
            <a:r>
              <a:rPr sz="6003" b="0" spc="-12" dirty="0">
                <a:solidFill>
                  <a:sysClr val="windowText" lastClr="000000"/>
                </a:solidFill>
                <a:latin typeface="Arial"/>
                <a:cs typeface="Arial"/>
              </a:rPr>
              <a:t>scene</a:t>
            </a:r>
            <a:r>
              <a:rPr sz="6003" b="0" dirty="0">
                <a:solidFill>
                  <a:sysClr val="windowText" lastClr="000000"/>
                </a:solidFill>
                <a:latin typeface="Arial"/>
                <a:cs typeface="Arial"/>
              </a:rPr>
              <a:t>	</a:t>
            </a:r>
            <a:r>
              <a:rPr sz="6003" b="0" spc="-12" dirty="0">
                <a:solidFill>
                  <a:sysClr val="windowText" lastClr="000000"/>
                </a:solidFill>
                <a:latin typeface="Arial"/>
                <a:cs typeface="Arial"/>
              </a:rPr>
              <a:t>representation</a:t>
            </a:r>
            <a:r>
              <a:rPr sz="6003" b="0" dirty="0">
                <a:solidFill>
                  <a:sysClr val="windowText" lastClr="000000"/>
                </a:solidFill>
                <a:latin typeface="Arial"/>
                <a:cs typeface="Arial"/>
              </a:rPr>
              <a:t>	</a:t>
            </a:r>
            <a:r>
              <a:rPr sz="6003" b="0" spc="49" dirty="0">
                <a:solidFill>
                  <a:sysClr val="windowText" lastClr="000000"/>
                </a:solidFill>
                <a:latin typeface="Arial"/>
                <a:cs typeface="Arial"/>
              </a:rPr>
              <a:t>that </a:t>
            </a:r>
            <a:r>
              <a:rPr sz="6003" b="0" spc="-12" dirty="0">
                <a:solidFill>
                  <a:sysClr val="windowText" lastClr="000000"/>
                </a:solidFill>
                <a:latin typeface="Arial"/>
                <a:cs typeface="Arial"/>
              </a:rPr>
              <a:t>renders</a:t>
            </a:r>
            <a:r>
              <a:rPr sz="6003" b="0" dirty="0">
                <a:solidFill>
                  <a:sysClr val="windowText" lastClr="000000"/>
                </a:solidFill>
                <a:latin typeface="Arial"/>
                <a:cs typeface="Arial"/>
              </a:rPr>
              <a:t>	</a:t>
            </a:r>
            <a:r>
              <a:rPr sz="6003" b="0" spc="-12" dirty="0">
                <a:solidFill>
                  <a:sysClr val="windowText" lastClr="000000"/>
                </a:solidFill>
                <a:latin typeface="Arial"/>
                <a:cs typeface="Arial"/>
              </a:rPr>
              <a:t>novel</a:t>
            </a:r>
            <a:r>
              <a:rPr sz="6003" b="0" dirty="0">
                <a:solidFill>
                  <a:sysClr val="windowText" lastClr="000000"/>
                </a:solidFill>
                <a:latin typeface="Arial"/>
                <a:cs typeface="Arial"/>
              </a:rPr>
              <a:t>	</a:t>
            </a:r>
            <a:r>
              <a:rPr sz="6003" b="0" spc="-12" dirty="0">
                <a:solidFill>
                  <a:sysClr val="windowText" lastClr="000000"/>
                </a:solidFill>
                <a:latin typeface="Arial"/>
                <a:cs typeface="Arial"/>
              </a:rPr>
              <a:t>views</a:t>
            </a:r>
            <a:endParaRPr sz="6003" b="0">
              <a:solidFill>
                <a:sysClr val="windowText" lastClr="000000"/>
              </a:solidFill>
              <a:latin typeface="Arial"/>
              <a:cs typeface="Arial"/>
            </a:endParaRPr>
          </a:p>
        </p:txBody>
      </p:sp>
      <p:sp>
        <p:nvSpPr>
          <p:cNvPr id="7" name="object 7"/>
          <p:cNvSpPr txBox="1"/>
          <p:nvPr/>
        </p:nvSpPr>
        <p:spPr>
          <a:xfrm>
            <a:off x="1183393" y="3122774"/>
            <a:ext cx="8921946" cy="1862332"/>
          </a:xfrm>
          <a:prstGeom prst="rect">
            <a:avLst/>
          </a:prstGeom>
        </p:spPr>
        <p:txBody>
          <a:bodyPr vert="horz" wrap="square" lIns="0" tIns="14632" rIns="0" bIns="0" rtlCol="0">
            <a:spAutoFit/>
          </a:bodyPr>
          <a:lstStyle/>
          <a:p>
            <a:pPr defTabSz="1108984" hangingPunct="1">
              <a:spcBef>
                <a:spcPts val="115"/>
              </a:spcBef>
            </a:pPr>
            <a:r>
              <a:rPr sz="6003" spc="-12" dirty="0">
                <a:solidFill>
                  <a:sysClr val="windowText" lastClr="000000"/>
                </a:solidFill>
                <a:latin typeface="Arial"/>
                <a:cs typeface="Arial"/>
              </a:rPr>
              <a:t>Input:</a:t>
            </a:r>
            <a:endParaRPr sz="6003" b="0">
              <a:solidFill>
                <a:sysClr val="windowText" lastClr="000000"/>
              </a:solidFill>
              <a:latin typeface="Arial"/>
              <a:cs typeface="Arial"/>
            </a:endParaRPr>
          </a:p>
          <a:p>
            <a:pPr defTabSz="1108984" hangingPunct="1">
              <a:spcBef>
                <a:spcPts val="24"/>
              </a:spcBef>
              <a:tabLst>
                <a:tab pos="705437" algn="l"/>
                <a:tab pos="1946884" algn="l"/>
                <a:tab pos="2821749" algn="l"/>
                <a:tab pos="6405925" algn="l"/>
              </a:tabLst>
            </a:pPr>
            <a:r>
              <a:rPr sz="6003" b="0" spc="-61" dirty="0">
                <a:solidFill>
                  <a:sysClr val="windowText" lastClr="000000"/>
                </a:solidFill>
                <a:latin typeface="Arial"/>
                <a:cs typeface="Arial"/>
              </a:rPr>
              <a:t>A</a:t>
            </a:r>
            <a:r>
              <a:rPr sz="6003" b="0" dirty="0">
                <a:solidFill>
                  <a:sysClr val="windowText" lastClr="000000"/>
                </a:solidFill>
                <a:latin typeface="Arial"/>
                <a:cs typeface="Arial"/>
              </a:rPr>
              <a:t>	</a:t>
            </a:r>
            <a:r>
              <a:rPr sz="6003" b="0" spc="-30" dirty="0">
                <a:solidFill>
                  <a:sysClr val="windowText" lastClr="000000"/>
                </a:solidFill>
                <a:latin typeface="Arial"/>
                <a:cs typeface="Arial"/>
              </a:rPr>
              <a:t>set</a:t>
            </a:r>
            <a:r>
              <a:rPr sz="6003" b="0" dirty="0">
                <a:solidFill>
                  <a:sysClr val="windowText" lastClr="000000"/>
                </a:solidFill>
                <a:latin typeface="Arial"/>
                <a:cs typeface="Arial"/>
              </a:rPr>
              <a:t>	</a:t>
            </a:r>
            <a:r>
              <a:rPr sz="6003" b="0" spc="67" dirty="0">
                <a:solidFill>
                  <a:sysClr val="windowText" lastClr="000000"/>
                </a:solidFill>
                <a:latin typeface="Arial"/>
                <a:cs typeface="Arial"/>
              </a:rPr>
              <a:t>of</a:t>
            </a:r>
            <a:r>
              <a:rPr sz="6003" b="0" dirty="0">
                <a:solidFill>
                  <a:sysClr val="windowText" lastClr="000000"/>
                </a:solidFill>
                <a:latin typeface="Arial"/>
                <a:cs typeface="Arial"/>
              </a:rPr>
              <a:t>	</a:t>
            </a:r>
            <a:r>
              <a:rPr sz="6003" b="0" spc="-12" dirty="0">
                <a:solidFill>
                  <a:sysClr val="windowText" lastClr="000000"/>
                </a:solidFill>
                <a:latin typeface="Arial"/>
                <a:cs typeface="Arial"/>
              </a:rPr>
              <a:t>calibrated</a:t>
            </a:r>
            <a:r>
              <a:rPr sz="6003" b="0" dirty="0">
                <a:solidFill>
                  <a:sysClr val="windowText" lastClr="000000"/>
                </a:solidFill>
                <a:latin typeface="Arial"/>
                <a:cs typeface="Arial"/>
              </a:rPr>
              <a:t>	</a:t>
            </a:r>
            <a:r>
              <a:rPr sz="6003" b="0" spc="-12" dirty="0">
                <a:solidFill>
                  <a:sysClr val="windowText" lastClr="000000"/>
                </a:solidFill>
                <a:latin typeface="Arial"/>
                <a:cs typeface="Arial"/>
              </a:rPr>
              <a:t>Images</a:t>
            </a:r>
            <a:endParaRPr sz="6003" b="0">
              <a:solidFill>
                <a:sysClr val="windowText" lastClr="000000"/>
              </a:solidFill>
              <a:latin typeface="Arial"/>
              <a:cs typeface="Arial"/>
            </a:endParaRPr>
          </a:p>
        </p:txBody>
      </p:sp>
      <p:sp>
        <p:nvSpPr>
          <p:cNvPr id="8" name="object 8"/>
          <p:cNvSpPr txBox="1">
            <a:spLocks noGrp="1"/>
          </p:cNvSpPr>
          <p:nvPr>
            <p:ph type="title"/>
          </p:nvPr>
        </p:nvSpPr>
        <p:spPr>
          <a:xfrm>
            <a:off x="456506" y="440715"/>
            <a:ext cx="28661661" cy="1976835"/>
          </a:xfrm>
          <a:prstGeom prst="rect">
            <a:avLst/>
          </a:prstGeom>
        </p:spPr>
        <p:txBody>
          <a:bodyPr vert="horz" wrap="square" lIns="0" tIns="257250" rIns="0" bIns="0" rtlCol="0">
            <a:spAutoFit/>
          </a:bodyPr>
          <a:lstStyle/>
          <a:p>
            <a:pPr marL="5479461">
              <a:spcBef>
                <a:spcPts val="164"/>
              </a:spcBef>
            </a:pPr>
            <a:r>
              <a:rPr spc="218" dirty="0"/>
              <a:t>Problem</a:t>
            </a:r>
            <a:r>
              <a:rPr spc="18" dirty="0"/>
              <a:t> </a:t>
            </a:r>
            <a:r>
              <a:rPr spc="212" dirty="0"/>
              <a:t>Statement</a:t>
            </a:r>
          </a:p>
        </p:txBody>
      </p:sp>
    </p:spTree>
    <p:extLst>
      <p:ext uri="{BB962C8B-B14F-4D97-AF65-F5344CB8AC3E}">
        <p14:creationId xmlns:p14="http://schemas.microsoft.com/office/powerpoint/2010/main" val="3882918663"/>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1322" name="Equation"/>
              <p:cNvSpPr txBox="1"/>
              <p:nvPr/>
            </p:nvSpPr>
            <p:spPr>
              <a:xfrm>
                <a:off x="16570148" y="8123624"/>
                <a:ext cx="3985572" cy="781051"/>
              </a:xfrm>
              <a:prstGeom prst="rect">
                <a:avLst/>
              </a:prstGeom>
              <a:ln w="12700">
                <a:miter lim="400000"/>
              </a:ln>
            </p:spPr>
            <p:txBody>
              <a:bodyPr wrap="none" lIns="0" tIns="0" rIns="0" bIns="0">
                <a:spAutoFit/>
              </a:bodyPr>
              <a:lstStyle/>
              <a:p>
                <a:pPr algn="l" defTabSz="914400" latinLnBrk="1">
                  <a:defRPr sz="1800" b="0"/>
                </a:pPr>
                <a14:m>
                  <m:oMathPara xmlns:m="http://schemas.openxmlformats.org/officeDocument/2006/math">
                    <m:oMathParaPr>
                      <m:jc m:val="centerGroup"/>
                    </m:oMathParaPr>
                    <m:oMath xmlns:m="http://schemas.openxmlformats.org/officeDocument/2006/math">
                      <m:r>
                        <m:rPr>
                          <m:sty m:val="p"/>
                        </m:rPr>
                        <a:rPr sz="5000" i="1">
                          <a:solidFill>
                            <a:srgbClr val="000000"/>
                          </a:solidFill>
                          <a:latin typeface="Cambria Math" panose="02040503050406030204" pitchFamily="18" charset="0"/>
                        </a:rPr>
                        <m:t>exp</m:t>
                      </m:r>
                      <m:d>
                        <m:dPr>
                          <m:ctrlPr>
                            <a:rPr sz="5000" i="1">
                              <a:solidFill>
                                <a:srgbClr val="000000"/>
                              </a:solidFill>
                              <a:latin typeface="Cambria Math" panose="02040503050406030204" pitchFamily="18" charset="0"/>
                            </a:rPr>
                          </m:ctrlPr>
                        </m:dPr>
                        <m:e>
                          <m:r>
                            <a:rPr sz="5000" i="1">
                              <a:solidFill>
                                <a:srgbClr val="000000"/>
                              </a:solidFill>
                              <a:latin typeface="Cambria Math" panose="02040503050406030204" pitchFamily="18" charset="0"/>
                            </a:rPr>
                            <m:t>−</m:t>
                          </m:r>
                          <m:sSub>
                            <m:sSubPr>
                              <m:ctrlPr>
                                <a:rPr sz="5000" i="1">
                                  <a:solidFill>
                                    <a:srgbClr val="000000"/>
                                  </a:solidFill>
                                  <a:latin typeface="Cambria Math" panose="02040503050406030204" pitchFamily="18" charset="0"/>
                                </a:rPr>
                              </m:ctrlPr>
                            </m:sSubPr>
                            <m:e>
                              <m:r>
                                <a:rPr sz="5000" i="1">
                                  <a:solidFill>
                                    <a:srgbClr val="000000"/>
                                  </a:solidFill>
                                  <a:latin typeface="Cambria Math" panose="02040503050406030204" pitchFamily="18" charset="0"/>
                                </a:rPr>
                                <m:t>𝜎</m:t>
                              </m:r>
                            </m:e>
                            <m:sub>
                              <m:r>
                                <a:rPr sz="5000" i="1">
                                  <a:solidFill>
                                    <a:srgbClr val="000000"/>
                                  </a:solidFill>
                                  <a:latin typeface="Cambria Math" panose="02040503050406030204" pitchFamily="18" charset="0"/>
                                </a:rPr>
                                <m:t>𝑖</m:t>
                              </m:r>
                            </m:sub>
                          </m:sSub>
                          <m:r>
                            <a:rPr sz="5000" i="1">
                              <a:solidFill>
                                <a:srgbClr val="000000"/>
                              </a:solidFill>
                              <a:latin typeface="Cambria Math" panose="02040503050406030204" pitchFamily="18" charset="0"/>
                            </a:rPr>
                            <m:t>(</m:t>
                          </m:r>
                          <m:r>
                            <a:rPr sz="5000" i="1">
                              <a:solidFill>
                                <a:srgbClr val="000000"/>
                              </a:solidFill>
                              <a:latin typeface="Cambria Math" panose="02040503050406030204" pitchFamily="18" charset="0"/>
                            </a:rPr>
                            <m:t>𝑡</m:t>
                          </m:r>
                          <m:r>
                            <a:rPr sz="5000" i="1">
                              <a:solidFill>
                                <a:srgbClr val="000000"/>
                              </a:solidFill>
                              <a:latin typeface="Cambria Math" panose="02040503050406030204" pitchFamily="18" charset="0"/>
                            </a:rPr>
                            <m:t>−</m:t>
                          </m:r>
                          <m:sSub>
                            <m:sSubPr>
                              <m:ctrlPr>
                                <a:rPr sz="5000" i="1">
                                  <a:solidFill>
                                    <a:srgbClr val="000000"/>
                                  </a:solidFill>
                                  <a:latin typeface="Cambria Math" panose="02040503050406030204" pitchFamily="18" charset="0"/>
                                </a:rPr>
                              </m:ctrlPr>
                            </m:sSubPr>
                            <m:e>
                              <m:r>
                                <a:rPr sz="5000" i="1">
                                  <a:solidFill>
                                    <a:srgbClr val="000000"/>
                                  </a:solidFill>
                                  <a:latin typeface="Cambria Math" panose="02040503050406030204" pitchFamily="18" charset="0"/>
                                </a:rPr>
                                <m:t>𝑡</m:t>
                              </m:r>
                            </m:e>
                            <m:sub>
                              <m:r>
                                <a:rPr sz="5000" i="1">
                                  <a:solidFill>
                                    <a:srgbClr val="000000"/>
                                  </a:solidFill>
                                  <a:latin typeface="Cambria Math" panose="02040503050406030204" pitchFamily="18" charset="0"/>
                                </a:rPr>
                                <m:t>𝑖</m:t>
                              </m:r>
                            </m:sub>
                          </m:sSub>
                          <m:r>
                            <a:rPr sz="5000" i="1">
                              <a:solidFill>
                                <a:srgbClr val="000000"/>
                              </a:solidFill>
                              <a:latin typeface="Cambria Math" panose="02040503050406030204" pitchFamily="18" charset="0"/>
                            </a:rPr>
                            <m:t>)</m:t>
                          </m:r>
                        </m:e>
                      </m:d>
                    </m:oMath>
                  </m:oMathPara>
                </a14:m>
                <a:endParaRPr sz="5000"/>
              </a:p>
            </p:txBody>
          </p:sp>
        </mc:Choice>
        <mc:Fallback xmlns="">
          <p:sp>
            <p:nvSpPr>
              <p:cNvPr id="1322" name="Equation"/>
              <p:cNvSpPr txBox="1">
                <a:spLocks noRot="1" noChangeAspect="1" noMove="1" noResize="1" noEditPoints="1" noAdjustHandles="1" noChangeArrowheads="1" noChangeShapeType="1" noTextEdit="1"/>
              </p:cNvSpPr>
              <p:nvPr/>
            </p:nvSpPr>
            <p:spPr>
              <a:xfrm>
                <a:off x="16570148" y="8123624"/>
                <a:ext cx="3985572" cy="781051"/>
              </a:xfrm>
              <a:prstGeom prst="rect">
                <a:avLst/>
              </a:prstGeom>
              <a:blipFill>
                <a:blip r:embed="rId3"/>
                <a:stretch>
                  <a:fillRect r="-11621"/>
                </a:stretch>
              </a:blipFill>
              <a:ln w="12700">
                <a:miter lim="400000"/>
              </a:ln>
            </p:spPr>
            <p:txBody>
              <a:bodyPr/>
              <a:lstStyle/>
              <a:p>
                <a:r>
                  <a:rPr lang="en-US">
                    <a:noFill/>
                  </a:rPr>
                  <a:t> </a:t>
                </a:r>
              </a:p>
            </p:txBody>
          </p:sp>
        </mc:Fallback>
      </mc:AlternateContent>
      <p:sp>
        <p:nvSpPr>
          <p:cNvPr id="1323" name="Arrow"/>
          <p:cNvSpPr/>
          <p:nvPr/>
        </p:nvSpPr>
        <p:spPr>
          <a:xfrm rot="3654000">
            <a:off x="16867164" y="6881338"/>
            <a:ext cx="1376867" cy="590243"/>
          </a:xfrm>
          <a:prstGeom prst="rightArrow">
            <a:avLst>
              <a:gd name="adj1" fmla="val 37920"/>
              <a:gd name="adj2" fmla="val 59080"/>
            </a:avLst>
          </a:prstGeom>
          <a:solidFill>
            <a:schemeClr val="accent5">
              <a:hueOff val="-82419"/>
              <a:satOff val="-9513"/>
              <a:lumOff val="-16343"/>
              <a:alpha val="50000"/>
            </a:schemeClr>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1324" name="“How much light is blocked partway through the current segment?”"/>
          <p:cNvSpPr txBox="1"/>
          <p:nvPr/>
        </p:nvSpPr>
        <p:spPr>
          <a:xfrm>
            <a:off x="7140305" y="7718811"/>
            <a:ext cx="8975492" cy="159067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spAutoFit/>
          </a:bodyPr>
          <a:lstStyle>
            <a:lvl1pPr defTabSz="821531">
              <a:defRPr sz="4200" b="0">
                <a:latin typeface="Avenir Book"/>
                <a:ea typeface="Avenir Book"/>
                <a:cs typeface="Avenir Book"/>
                <a:sym typeface="Avenir Book"/>
              </a:defRPr>
            </a:lvl1pPr>
          </a:lstStyle>
          <a:p>
            <a:r>
              <a:t>“How much light is blocked partway through the current segment?”</a:t>
            </a:r>
          </a:p>
        </p:txBody>
      </p:sp>
      <mc:AlternateContent xmlns:mc="http://schemas.openxmlformats.org/markup-compatibility/2006" xmlns:a14="http://schemas.microsoft.com/office/drawing/2010/main">
        <mc:Choice Requires="a14">
          <p:sp>
            <p:nvSpPr>
              <p:cNvPr id="1325" name="Evaluating   for piecewise constant density"/>
              <p:cNvSpPr txBox="1">
                <a:spLocks noGrp="1"/>
              </p:cNvSpPr>
              <p:nvPr>
                <p:ph type="title"/>
              </p:nvPr>
            </p:nvSpPr>
            <p:spPr>
              <a:prstGeom prst="rect">
                <a:avLst/>
              </a:prstGeom>
            </p:spPr>
            <p:txBody>
              <a:bodyPr/>
              <a:lstStyle/>
              <a:p>
                <a:r>
                  <a:t>Evaluating </a:t>
                </a:r>
                <a14:m>
                  <m:oMath xmlns:m="http://schemas.openxmlformats.org/officeDocument/2006/math">
                    <m:r>
                      <a:rPr sz="8450" i="1">
                        <a:solidFill>
                          <a:srgbClr val="000000"/>
                        </a:solidFill>
                        <a:latin typeface="Cambria Math" panose="02040503050406030204" pitchFamily="18" charset="0"/>
                      </a:rPr>
                      <m:t>𝑇</m:t>
                    </m:r>
                  </m:oMath>
                </a14:m>
                <a:r>
                  <a:t> for piecewise constant density</a:t>
                </a:r>
              </a:p>
            </p:txBody>
          </p:sp>
        </mc:Choice>
        <mc:Fallback xmlns="">
          <p:sp>
            <p:nvSpPr>
              <p:cNvPr id="1325" name="Evaluating   for piecewise constant density"/>
              <p:cNvSpPr txBox="1">
                <a:spLocks noGrp="1" noRot="1" noChangeAspect="1" noMove="1" noResize="1" noEditPoints="1" noAdjustHandles="1" noChangeArrowheads="1" noChangeShapeType="1" noTextEdit="1"/>
              </p:cNvSpPr>
              <p:nvPr>
                <p:ph type="title"/>
              </p:nvPr>
            </p:nvSpPr>
            <p:spPr>
              <a:prstGeom prst="rect">
                <a:avLst/>
              </a:prstGeom>
              <a:blipFill>
                <a:blip r:embed="rId4"/>
                <a:stretch>
                  <a:fillRect b="-37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26" name="For  ,"/>
              <p:cNvSpPr txBox="1"/>
              <p:nvPr/>
            </p:nvSpPr>
            <p:spPr>
              <a:xfrm>
                <a:off x="3772107" y="4238497"/>
                <a:ext cx="16839786" cy="1936371"/>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lIns="71437" tIns="71437" rIns="71437" bIns="71437">
                <a:spAutoFit/>
              </a:bodyPr>
              <a:lstStyle/>
              <a:p>
                <a:pPr defTabSz="821531">
                  <a:defRPr sz="4200" b="0">
                    <a:latin typeface="Avenir Book"/>
                    <a:ea typeface="Avenir Book"/>
                    <a:cs typeface="Avenir Book"/>
                    <a:sym typeface="Avenir Book"/>
                  </a:defRPr>
                </a:pPr>
                <a:r>
                  <a:t>For </a:t>
                </a:r>
                <a14:m>
                  <m:oMath xmlns:m="http://schemas.openxmlformats.org/officeDocument/2006/math">
                    <m:r>
                      <a:rPr sz="4700" i="1">
                        <a:solidFill>
                          <a:srgbClr val="000000"/>
                        </a:solidFill>
                        <a:latin typeface="Cambria Math" panose="02040503050406030204" pitchFamily="18" charset="0"/>
                      </a:rPr>
                      <m:t>𝑡</m:t>
                    </m:r>
                    <m:r>
                      <a:rPr sz="4700" i="1">
                        <a:solidFill>
                          <a:srgbClr val="000000"/>
                        </a:solidFill>
                        <a:latin typeface="Cambria Math" panose="02040503050406030204" pitchFamily="18" charset="0"/>
                      </a:rPr>
                      <m:t>∈[</m:t>
                    </m:r>
                    <m:sSub>
                      <m:sSubPr>
                        <m:ctrlPr>
                          <a:rPr sz="4700" i="1">
                            <a:solidFill>
                              <a:srgbClr val="000000"/>
                            </a:solidFill>
                            <a:latin typeface="Cambria Math" panose="02040503050406030204" pitchFamily="18" charset="0"/>
                          </a:rPr>
                        </m:ctrlPr>
                      </m:sSubPr>
                      <m:e>
                        <m:r>
                          <a:rPr sz="4700" i="1">
                            <a:solidFill>
                              <a:srgbClr val="000000"/>
                            </a:solidFill>
                            <a:latin typeface="Cambria Math" panose="02040503050406030204" pitchFamily="18" charset="0"/>
                          </a:rPr>
                          <m:t>𝑡</m:t>
                        </m:r>
                      </m:e>
                      <m:sub>
                        <m:r>
                          <a:rPr sz="4700" i="1">
                            <a:solidFill>
                              <a:srgbClr val="000000"/>
                            </a:solidFill>
                            <a:latin typeface="Cambria Math" panose="02040503050406030204" pitchFamily="18" charset="0"/>
                          </a:rPr>
                          <m:t>𝑖</m:t>
                        </m:r>
                      </m:sub>
                    </m:sSub>
                    <m:r>
                      <a:rPr sz="4700" i="1">
                        <a:solidFill>
                          <a:srgbClr val="000000"/>
                        </a:solidFill>
                        <a:latin typeface="Cambria Math" panose="02040503050406030204" pitchFamily="18" charset="0"/>
                      </a:rPr>
                      <m:t>,</m:t>
                    </m:r>
                    <m:sSub>
                      <m:sSubPr>
                        <m:ctrlPr>
                          <a:rPr sz="4700" i="1">
                            <a:solidFill>
                              <a:srgbClr val="000000"/>
                            </a:solidFill>
                            <a:latin typeface="Cambria Math" panose="02040503050406030204" pitchFamily="18" charset="0"/>
                          </a:rPr>
                        </m:ctrlPr>
                      </m:sSubPr>
                      <m:e>
                        <m:r>
                          <a:rPr sz="4700" i="1">
                            <a:solidFill>
                              <a:srgbClr val="000000"/>
                            </a:solidFill>
                            <a:latin typeface="Cambria Math" panose="02040503050406030204" pitchFamily="18" charset="0"/>
                          </a:rPr>
                          <m:t>𝑡</m:t>
                        </m:r>
                      </m:e>
                      <m:sub>
                        <m:r>
                          <a:rPr sz="4700" i="1">
                            <a:solidFill>
                              <a:srgbClr val="000000"/>
                            </a:solidFill>
                            <a:latin typeface="Cambria Math" panose="02040503050406030204" pitchFamily="18" charset="0"/>
                          </a:rPr>
                          <m:t>𝑖</m:t>
                        </m:r>
                        <m:r>
                          <a:rPr sz="4700" i="1">
                            <a:solidFill>
                              <a:srgbClr val="000000"/>
                            </a:solidFill>
                            <a:latin typeface="Cambria Math" panose="02040503050406030204" pitchFamily="18" charset="0"/>
                          </a:rPr>
                          <m:t>+1</m:t>
                        </m:r>
                      </m:sub>
                    </m:sSub>
                    <m:r>
                      <a:rPr sz="4700" i="1">
                        <a:solidFill>
                          <a:srgbClr val="000000"/>
                        </a:solidFill>
                        <a:latin typeface="Cambria Math" panose="02040503050406030204" pitchFamily="18" charset="0"/>
                      </a:rPr>
                      <m:t>]</m:t>
                    </m:r>
                  </m:oMath>
                </a14:m>
                <a:r>
                  <a:t>, </a:t>
                </a:r>
                <a14:m>
                  <m:oMath xmlns:m="http://schemas.openxmlformats.org/officeDocument/2006/math">
                    <m:r>
                      <a:rPr sz="4550" i="1">
                        <a:solidFill>
                          <a:srgbClr val="000000"/>
                        </a:solidFill>
                        <a:latin typeface="Cambria Math" panose="02040503050406030204" pitchFamily="18" charset="0"/>
                      </a:rPr>
                      <m:t>𝑇</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𝑡</m:t>
                    </m:r>
                    <m:r>
                      <a:rPr sz="4550" i="1">
                        <a:solidFill>
                          <a:srgbClr val="000000"/>
                        </a:solidFill>
                        <a:latin typeface="Cambria Math" panose="02040503050406030204" pitchFamily="18" charset="0"/>
                      </a:rPr>
                      <m:t>)=</m:t>
                    </m:r>
                    <m:r>
                      <m:rPr>
                        <m:sty m:val="p"/>
                      </m:rPr>
                      <a:rPr sz="4550" i="1">
                        <a:solidFill>
                          <a:srgbClr val="000000"/>
                        </a:solidFill>
                        <a:latin typeface="Cambria Math" panose="02040503050406030204" pitchFamily="18" charset="0"/>
                      </a:rPr>
                      <m:t>exp</m:t>
                    </m:r>
                    <m:d>
                      <m:dPr>
                        <m:ctrlPr>
                          <a:rPr sz="4550" i="1">
                            <a:solidFill>
                              <a:srgbClr val="000000"/>
                            </a:solidFill>
                            <a:latin typeface="Cambria Math" panose="02040503050406030204" pitchFamily="18" charset="0"/>
                          </a:rPr>
                        </m:ctrlPr>
                      </m:dPr>
                      <m:e>
                        <m:r>
                          <a:rPr sz="4550" i="1">
                            <a:solidFill>
                              <a:srgbClr val="000000"/>
                            </a:solidFill>
                            <a:latin typeface="Cambria Math" panose="02040503050406030204" pitchFamily="18" charset="0"/>
                          </a:rPr>
                          <m:t>−</m:t>
                        </m:r>
                        <m:sSubSup>
                          <m:sSubSupPr>
                            <m:ctrlPr>
                              <a:rPr sz="4550" i="1">
                                <a:solidFill>
                                  <a:srgbClr val="000000"/>
                                </a:solidFill>
                                <a:latin typeface="Cambria Math" panose="02040503050406030204" pitchFamily="18" charset="0"/>
                              </a:rPr>
                            </m:ctrlPr>
                          </m:sSubSupPr>
                          <m:e>
                            <m:r>
                              <a:rPr sz="4550" i="1">
                                <a:solidFill>
                                  <a:srgbClr val="000000"/>
                                </a:solidFill>
                                <a:latin typeface="Cambria Math" panose="02040503050406030204" pitchFamily="18" charset="0"/>
                              </a:rPr>
                              <m:t>∫</m:t>
                            </m:r>
                          </m:e>
                          <m:sub>
                            <m:sSub>
                              <m:sSubPr>
                                <m:ctrlPr>
                                  <a:rPr sz="4550" i="1">
                                    <a:solidFill>
                                      <a:srgbClr val="000000"/>
                                    </a:solidFill>
                                    <a:latin typeface="Cambria Math" panose="02040503050406030204" pitchFamily="18" charset="0"/>
                                  </a:rPr>
                                </m:ctrlPr>
                              </m:sSubPr>
                              <m:e>
                                <m:r>
                                  <a:rPr sz="4550" i="1">
                                    <a:solidFill>
                                      <a:srgbClr val="000000"/>
                                    </a:solidFill>
                                    <a:latin typeface="Cambria Math" panose="02040503050406030204" pitchFamily="18" charset="0"/>
                                  </a:rPr>
                                  <m:t>𝑡</m:t>
                                </m:r>
                              </m:e>
                              <m:sub>
                                <m:r>
                                  <a:rPr sz="4550" i="1">
                                    <a:solidFill>
                                      <a:srgbClr val="000000"/>
                                    </a:solidFill>
                                    <a:latin typeface="Cambria Math" panose="02040503050406030204" pitchFamily="18" charset="0"/>
                                  </a:rPr>
                                  <m:t>1</m:t>
                                </m:r>
                              </m:sub>
                            </m:sSub>
                          </m:sub>
                          <m:sup>
                            <m:sSub>
                              <m:sSubPr>
                                <m:ctrlPr>
                                  <a:rPr sz="4550" i="1">
                                    <a:solidFill>
                                      <a:srgbClr val="000000"/>
                                    </a:solidFill>
                                    <a:latin typeface="Cambria Math" panose="02040503050406030204" pitchFamily="18" charset="0"/>
                                  </a:rPr>
                                </m:ctrlPr>
                              </m:sSubPr>
                              <m:e>
                                <m:r>
                                  <a:rPr sz="4550" i="1">
                                    <a:solidFill>
                                      <a:srgbClr val="000000"/>
                                    </a:solidFill>
                                    <a:latin typeface="Cambria Math" panose="02040503050406030204" pitchFamily="18" charset="0"/>
                                  </a:rPr>
                                  <m:t>𝑡</m:t>
                                </m:r>
                              </m:e>
                              <m:sub>
                                <m:r>
                                  <a:rPr sz="4550" i="1">
                                    <a:solidFill>
                                      <a:srgbClr val="000000"/>
                                    </a:solidFill>
                                    <a:latin typeface="Cambria Math" panose="02040503050406030204" pitchFamily="18" charset="0"/>
                                  </a:rPr>
                                  <m:t>𝑖</m:t>
                                </m:r>
                              </m:sub>
                            </m:sSub>
                          </m:sup>
                        </m:sSubSup>
                        <m:sSub>
                          <m:sSubPr>
                            <m:ctrlPr>
                              <a:rPr sz="4550" i="1">
                                <a:solidFill>
                                  <a:srgbClr val="000000"/>
                                </a:solidFill>
                                <a:latin typeface="Cambria Math" panose="02040503050406030204" pitchFamily="18" charset="0"/>
                              </a:rPr>
                            </m:ctrlPr>
                          </m:sSubPr>
                          <m:e>
                            <m:r>
                              <a:rPr sz="4550" i="1">
                                <a:solidFill>
                                  <a:srgbClr val="000000"/>
                                </a:solidFill>
                                <a:latin typeface="Cambria Math" panose="02040503050406030204" pitchFamily="18" charset="0"/>
                              </a:rPr>
                              <m:t>𝜎</m:t>
                            </m:r>
                          </m:e>
                          <m:sub>
                            <m:r>
                              <a:rPr sz="4550" i="1">
                                <a:solidFill>
                                  <a:srgbClr val="000000"/>
                                </a:solidFill>
                                <a:latin typeface="Cambria Math" panose="02040503050406030204" pitchFamily="18" charset="0"/>
                              </a:rPr>
                              <m:t>𝑖</m:t>
                            </m:r>
                          </m:sub>
                        </m:sSub>
                        <m:r>
                          <a:rPr sz="4550" i="1">
                            <a:solidFill>
                              <a:srgbClr val="000000"/>
                            </a:solidFill>
                            <a:latin typeface="Cambria Math" panose="02040503050406030204" pitchFamily="18" charset="0"/>
                          </a:rPr>
                          <m:t>𝑑𝑠</m:t>
                        </m:r>
                      </m:e>
                    </m:d>
                    <m:r>
                      <m:rPr>
                        <m:sty m:val="p"/>
                      </m:rPr>
                      <a:rPr sz="4550" i="1">
                        <a:solidFill>
                          <a:srgbClr val="000000"/>
                        </a:solidFill>
                        <a:latin typeface="Cambria Math" panose="02040503050406030204" pitchFamily="18" charset="0"/>
                      </a:rPr>
                      <m:t>exp</m:t>
                    </m:r>
                    <m:d>
                      <m:dPr>
                        <m:ctrlPr>
                          <a:rPr sz="4550" i="1">
                            <a:solidFill>
                              <a:srgbClr val="000000"/>
                            </a:solidFill>
                            <a:latin typeface="Cambria Math" panose="02040503050406030204" pitchFamily="18" charset="0"/>
                          </a:rPr>
                        </m:ctrlPr>
                      </m:dPr>
                      <m:e>
                        <m:r>
                          <a:rPr sz="4550" i="1">
                            <a:solidFill>
                              <a:srgbClr val="000000"/>
                            </a:solidFill>
                            <a:latin typeface="Cambria Math" panose="02040503050406030204" pitchFamily="18" charset="0"/>
                          </a:rPr>
                          <m:t>−</m:t>
                        </m:r>
                        <m:sSubSup>
                          <m:sSubSupPr>
                            <m:ctrlPr>
                              <a:rPr sz="4550" i="1">
                                <a:solidFill>
                                  <a:srgbClr val="000000"/>
                                </a:solidFill>
                                <a:latin typeface="Cambria Math" panose="02040503050406030204" pitchFamily="18" charset="0"/>
                              </a:rPr>
                            </m:ctrlPr>
                          </m:sSubSupPr>
                          <m:e>
                            <m:r>
                              <a:rPr sz="4550" i="1">
                                <a:solidFill>
                                  <a:srgbClr val="000000"/>
                                </a:solidFill>
                                <a:latin typeface="Cambria Math" panose="02040503050406030204" pitchFamily="18" charset="0"/>
                              </a:rPr>
                              <m:t>∫</m:t>
                            </m:r>
                          </m:e>
                          <m:sub>
                            <m:sSub>
                              <m:sSubPr>
                                <m:ctrlPr>
                                  <a:rPr sz="4550" i="1">
                                    <a:solidFill>
                                      <a:srgbClr val="000000"/>
                                    </a:solidFill>
                                    <a:latin typeface="Cambria Math" panose="02040503050406030204" pitchFamily="18" charset="0"/>
                                  </a:rPr>
                                </m:ctrlPr>
                              </m:sSubPr>
                              <m:e>
                                <m:r>
                                  <a:rPr sz="4550" i="1">
                                    <a:solidFill>
                                      <a:srgbClr val="000000"/>
                                    </a:solidFill>
                                    <a:latin typeface="Cambria Math" panose="02040503050406030204" pitchFamily="18" charset="0"/>
                                  </a:rPr>
                                  <m:t>𝑡</m:t>
                                </m:r>
                              </m:e>
                              <m:sub>
                                <m:r>
                                  <a:rPr sz="4550" i="1">
                                    <a:solidFill>
                                      <a:srgbClr val="000000"/>
                                    </a:solidFill>
                                    <a:latin typeface="Cambria Math" panose="02040503050406030204" pitchFamily="18" charset="0"/>
                                  </a:rPr>
                                  <m:t>𝑖</m:t>
                                </m:r>
                              </m:sub>
                            </m:sSub>
                          </m:sub>
                          <m:sup>
                            <m:r>
                              <a:rPr sz="4550" i="1">
                                <a:solidFill>
                                  <a:srgbClr val="000000"/>
                                </a:solidFill>
                                <a:latin typeface="Cambria Math" panose="02040503050406030204" pitchFamily="18" charset="0"/>
                              </a:rPr>
                              <m:t>𝑡</m:t>
                            </m:r>
                          </m:sup>
                        </m:sSubSup>
                        <m:sSub>
                          <m:sSubPr>
                            <m:ctrlPr>
                              <a:rPr sz="4550" i="1">
                                <a:solidFill>
                                  <a:srgbClr val="000000"/>
                                </a:solidFill>
                                <a:latin typeface="Cambria Math" panose="02040503050406030204" pitchFamily="18" charset="0"/>
                              </a:rPr>
                            </m:ctrlPr>
                          </m:sSubPr>
                          <m:e>
                            <m:r>
                              <a:rPr sz="4550" i="1">
                                <a:solidFill>
                                  <a:srgbClr val="000000"/>
                                </a:solidFill>
                                <a:latin typeface="Cambria Math" panose="02040503050406030204" pitchFamily="18" charset="0"/>
                              </a:rPr>
                              <m:t>𝜎</m:t>
                            </m:r>
                          </m:e>
                          <m:sub>
                            <m:r>
                              <a:rPr sz="4550" i="1">
                                <a:solidFill>
                                  <a:srgbClr val="000000"/>
                                </a:solidFill>
                                <a:latin typeface="Cambria Math" panose="02040503050406030204" pitchFamily="18" charset="0"/>
                              </a:rPr>
                              <m:t>𝑖</m:t>
                            </m:r>
                          </m:sub>
                        </m:sSub>
                        <m:r>
                          <a:rPr sz="4550" i="1">
                            <a:solidFill>
                              <a:srgbClr val="000000"/>
                            </a:solidFill>
                            <a:latin typeface="Cambria Math" panose="02040503050406030204" pitchFamily="18" charset="0"/>
                          </a:rPr>
                          <m:t>𝑑𝑠</m:t>
                        </m:r>
                      </m:e>
                    </m:d>
                  </m:oMath>
                </a14:m>
                <a:endParaRPr/>
              </a:p>
            </p:txBody>
          </p:sp>
        </mc:Choice>
        <mc:Fallback xmlns="">
          <p:sp>
            <p:nvSpPr>
              <p:cNvPr id="1326" name="For  ,"/>
              <p:cNvSpPr txBox="1">
                <a:spLocks noRot="1" noChangeAspect="1" noMove="1" noResize="1" noEditPoints="1" noAdjustHandles="1" noChangeArrowheads="1" noChangeShapeType="1" noTextEdit="1"/>
              </p:cNvSpPr>
              <p:nvPr/>
            </p:nvSpPr>
            <p:spPr>
              <a:xfrm>
                <a:off x="3772107" y="4238497"/>
                <a:ext cx="16839786" cy="1936371"/>
              </a:xfrm>
              <a:prstGeom prst="rect">
                <a:avLst/>
              </a:prstGeom>
              <a:blipFill>
                <a:blip r:embed="rId5"/>
                <a:stretch>
                  <a:fillRect/>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a:noFill/>
                  </a:rPr>
                  <a:t> </a:t>
                </a:r>
              </a:p>
            </p:txBody>
          </p:sp>
        </mc:Fallback>
      </mc:AlternateContent>
      <p:sp>
        <p:nvSpPr>
          <p:cNvPr id="1327" name="Rectangle"/>
          <p:cNvSpPr/>
          <p:nvPr/>
        </p:nvSpPr>
        <p:spPr>
          <a:xfrm>
            <a:off x="-329061" y="3923104"/>
            <a:ext cx="15170386" cy="2140404"/>
          </a:xfrm>
          <a:prstGeom prst="rect">
            <a:avLst/>
          </a:prstGeom>
          <a:solidFill>
            <a:srgbClr val="FFFFFF">
              <a:alpha val="75000"/>
            </a:srgbClr>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1328" name="Rectangle"/>
          <p:cNvSpPr/>
          <p:nvPr/>
        </p:nvSpPr>
        <p:spPr>
          <a:xfrm>
            <a:off x="10961740" y="10871465"/>
            <a:ext cx="818530" cy="369187"/>
          </a:xfrm>
          <a:prstGeom prst="rect">
            <a:avLst/>
          </a:prstGeom>
          <a:solidFill>
            <a:srgbClr val="4396F9"/>
          </a:solidFill>
          <a:ln w="25400">
            <a:solidFill>
              <a:srgbClr val="000000"/>
            </a:solidFill>
            <a:miter lim="400000"/>
          </a:ln>
          <a:effectLst>
            <a:outerShdw blurRad="38100" dist="12700" dir="3228796" rotWithShape="0">
              <a:srgbClr val="000000"/>
            </a:outerShdw>
          </a:effectLst>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1329" name="Rectangle"/>
          <p:cNvSpPr/>
          <p:nvPr/>
        </p:nvSpPr>
        <p:spPr>
          <a:xfrm>
            <a:off x="11847067" y="10871465"/>
            <a:ext cx="868251" cy="369187"/>
          </a:xfrm>
          <a:prstGeom prst="rect">
            <a:avLst/>
          </a:prstGeom>
          <a:solidFill>
            <a:srgbClr val="5BACF9"/>
          </a:solidFill>
          <a:ln w="25400">
            <a:solidFill>
              <a:srgbClr val="000000"/>
            </a:solidFill>
            <a:miter lim="400000"/>
          </a:ln>
          <a:effectLst>
            <a:outerShdw blurRad="38100" dist="12700" dir="3228796" rotWithShape="0">
              <a:srgbClr val="000000"/>
            </a:outerShdw>
          </a:effectLst>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1330" name="Rectangle"/>
          <p:cNvSpPr/>
          <p:nvPr/>
        </p:nvSpPr>
        <p:spPr>
          <a:xfrm>
            <a:off x="13569235" y="10871465"/>
            <a:ext cx="838714" cy="369187"/>
          </a:xfrm>
          <a:prstGeom prst="rect">
            <a:avLst/>
          </a:prstGeom>
          <a:solidFill>
            <a:srgbClr val="94CCFA"/>
          </a:solidFill>
          <a:ln w="25400">
            <a:solidFill>
              <a:srgbClr val="000000"/>
            </a:solidFill>
            <a:miter lim="400000"/>
          </a:ln>
          <a:effectLst>
            <a:outerShdw blurRad="38100" dist="12700" dir="3228796" rotWithShape="0">
              <a:srgbClr val="000000"/>
            </a:outerShdw>
          </a:effectLst>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1331" name="Rectangle"/>
          <p:cNvSpPr/>
          <p:nvPr/>
        </p:nvSpPr>
        <p:spPr>
          <a:xfrm>
            <a:off x="12782115" y="10871465"/>
            <a:ext cx="720322" cy="369187"/>
          </a:xfrm>
          <a:prstGeom prst="rect">
            <a:avLst/>
          </a:prstGeom>
          <a:solidFill>
            <a:srgbClr val="E2F2FE"/>
          </a:solidFill>
          <a:ln w="25400">
            <a:solidFill>
              <a:srgbClr val="000000"/>
            </a:solidFill>
            <a:miter lim="400000"/>
          </a:ln>
          <a:effectLst>
            <a:outerShdw blurRad="38100" dist="12700" dir="3228796" rotWithShape="0">
              <a:srgbClr val="000000"/>
            </a:outerShdw>
          </a:effectLst>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1332" name="Rectangle"/>
          <p:cNvSpPr/>
          <p:nvPr/>
        </p:nvSpPr>
        <p:spPr>
          <a:xfrm>
            <a:off x="9976051" y="10871465"/>
            <a:ext cx="918892" cy="369187"/>
          </a:xfrm>
          <a:prstGeom prst="rect">
            <a:avLst/>
          </a:prstGeom>
          <a:solidFill>
            <a:srgbClr val="FFFFFF"/>
          </a:solidFill>
          <a:ln w="25400">
            <a:solidFill>
              <a:srgbClr val="000000"/>
            </a:solidFill>
            <a:miter lim="400000"/>
          </a:ln>
          <a:effectLst>
            <a:outerShdw blurRad="38100" dist="12700" dir="3228796" rotWithShape="0">
              <a:srgbClr val="000000"/>
            </a:outerShdw>
          </a:effectLst>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1333" name="Line"/>
          <p:cNvSpPr/>
          <p:nvPr/>
        </p:nvSpPr>
        <p:spPr>
          <a:xfrm flipV="1">
            <a:off x="13259082" y="10377214"/>
            <a:ext cx="1" cy="1261219"/>
          </a:xfrm>
          <a:prstGeom prst="line">
            <a:avLst/>
          </a:prstGeom>
          <a:ln w="25400">
            <a:solidFill>
              <a:srgbClr val="000000"/>
            </a:solidFill>
            <a:miter lim="400000"/>
          </a:ln>
        </p:spPr>
        <p:txBody>
          <a:bodyPr lIns="50800" tIns="50800" rIns="50800" bIns="50800" anchor="ctr"/>
          <a:lstStyle/>
          <a:p>
            <a:endParaRPr/>
          </a:p>
        </p:txBody>
      </p:sp>
      <p:sp>
        <p:nvSpPr>
          <p:cNvPr id="1334" name="Rectangle"/>
          <p:cNvSpPr/>
          <p:nvPr/>
        </p:nvSpPr>
        <p:spPr>
          <a:xfrm>
            <a:off x="13280547" y="10388512"/>
            <a:ext cx="1986794" cy="1335094"/>
          </a:xfrm>
          <a:prstGeom prst="rect">
            <a:avLst/>
          </a:prstGeom>
          <a:solidFill>
            <a:srgbClr val="FFFFFF">
              <a:alpha val="75000"/>
            </a:srgbClr>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mc:AlternateContent xmlns:mc="http://schemas.openxmlformats.org/markup-compatibility/2006" xmlns:a14="http://schemas.microsoft.com/office/drawing/2010/main">
        <mc:Choice Requires="a14">
          <p:sp>
            <p:nvSpPr>
              <p:cNvPr id="1335" name="Equation"/>
              <p:cNvSpPr txBox="1"/>
              <p:nvPr/>
            </p:nvSpPr>
            <p:spPr>
              <a:xfrm>
                <a:off x="13159437" y="11720827"/>
                <a:ext cx="131065" cy="282957"/>
              </a:xfrm>
              <a:prstGeom prst="rect">
                <a:avLst/>
              </a:prstGeom>
              <a:ln w="12700">
                <a:miter lim="400000"/>
              </a:ln>
            </p:spPr>
            <p:txBody>
              <a:bodyPr wrap="none" lIns="0" tIns="0" rIns="0" bIns="0">
                <a:spAutoFit/>
              </a:bodyPr>
              <a:lstStyle/>
              <a:p>
                <a:pPr algn="l" defTabSz="914400" latinLnBrk="1">
                  <a:defRPr sz="1800" b="0"/>
                </a:pPr>
                <a14:m>
                  <m:oMathPara xmlns:m="http://schemas.openxmlformats.org/officeDocument/2006/math">
                    <m:oMathParaPr>
                      <m:jc m:val="centerGroup"/>
                    </m:oMathParaPr>
                    <m:oMath xmlns:m="http://schemas.openxmlformats.org/officeDocument/2006/math">
                      <m:r>
                        <a:rPr sz="4000" i="1">
                          <a:solidFill>
                            <a:srgbClr val="000000"/>
                          </a:solidFill>
                          <a:latin typeface="Cambria Math" panose="02040503050406030204" pitchFamily="18" charset="0"/>
                        </a:rPr>
                        <m:t>𝑡</m:t>
                      </m:r>
                    </m:oMath>
                  </m:oMathPara>
                </a14:m>
                <a:endParaRPr sz="4000"/>
              </a:p>
            </p:txBody>
          </p:sp>
        </mc:Choice>
        <mc:Fallback xmlns="">
          <p:sp>
            <p:nvSpPr>
              <p:cNvPr id="1335" name="Equation"/>
              <p:cNvSpPr txBox="1">
                <a:spLocks noRot="1" noChangeAspect="1" noMove="1" noResize="1" noEditPoints="1" noAdjustHandles="1" noChangeArrowheads="1" noChangeShapeType="1" noTextEdit="1"/>
              </p:cNvSpPr>
              <p:nvPr/>
            </p:nvSpPr>
            <p:spPr>
              <a:xfrm>
                <a:off x="13159437" y="11720827"/>
                <a:ext cx="131065" cy="282957"/>
              </a:xfrm>
              <a:prstGeom prst="rect">
                <a:avLst/>
              </a:prstGeom>
              <a:blipFill>
                <a:blip r:embed="rId6"/>
                <a:stretch>
                  <a:fillRect r="-52381" b="-78261"/>
                </a:stretch>
              </a:blipFill>
              <a:ln w="12700">
                <a:miter lim="400000"/>
              </a:ln>
            </p:spPr>
            <p:txBody>
              <a:bodyPr/>
              <a:lstStyle/>
              <a:p>
                <a:r>
                  <a:rPr lang="en-US">
                    <a:noFill/>
                  </a:rPr>
                  <a:t> </a:t>
                </a:r>
              </a:p>
            </p:txBody>
          </p:sp>
        </mc:Fallback>
      </mc:AlternateContent>
      <p:pic>
        <p:nvPicPr>
          <p:cNvPr id="1336" name="Rounded Rectangle Rounded rectangle" descr="Rounded Rectangle Rounded rectangle"/>
          <p:cNvPicPr>
            <a:picLocks/>
          </p:cNvPicPr>
          <p:nvPr/>
        </p:nvPicPr>
        <p:blipFill>
          <a:blip r:embed="rId7"/>
          <a:stretch>
            <a:fillRect/>
          </a:stretch>
        </p:blipFill>
        <p:spPr>
          <a:xfrm>
            <a:off x="12658510" y="10615722"/>
            <a:ext cx="615739" cy="930018"/>
          </a:xfrm>
          <a:prstGeom prst="rect">
            <a:avLst/>
          </a:prstGeom>
        </p:spPr>
      </p:pic>
    </p:spTree>
  </p:cSld>
  <p:clrMapOvr>
    <a:masterClrMapping/>
  </p:clrMapOvr>
  <p:transition spd="med"/>
</p:sld>
</file>

<file path=ppt/slides/slide1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341" name="Slide Number"/>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131</a:t>
            </a:fld>
            <a:endParaRPr/>
          </a:p>
        </p:txBody>
      </p:sp>
      <mc:AlternateContent xmlns:mc="http://schemas.openxmlformats.org/markup-compatibility/2006" xmlns:a14="http://schemas.microsoft.com/office/drawing/2010/main">
        <mc:Choice Requires="a14">
          <p:sp>
            <p:nvSpPr>
              <p:cNvPr id="1342" name="Text"/>
              <p:cNvSpPr txBox="1"/>
              <p:nvPr/>
            </p:nvSpPr>
            <p:spPr>
              <a:xfrm>
                <a:off x="6241323" y="4008589"/>
                <a:ext cx="11901354" cy="1750588"/>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lIns="71437" tIns="71437" rIns="71437" bIns="71437">
                <a:spAutoFit/>
              </a:bodyPr>
              <a:lstStyle>
                <a:lvl1pPr defTabSz="821531">
                  <a:defRPr sz="4200" b="0">
                    <a:latin typeface="Avenir Book"/>
                    <a:ea typeface="Avenir Book"/>
                    <a:cs typeface="Avenir Book"/>
                    <a:sym typeface="Avenir Book"/>
                  </a:defRPr>
                </a:lvl1pPr>
              </a:lstStyle>
              <a:p>
                <a:pPr/>
                <a14:m>
                  <m:oMathPara xmlns:m="http://schemas.openxmlformats.org/officeDocument/2006/math">
                    <m:oMathParaPr>
                      <m:jc m:val="center"/>
                    </m:oMathParaPr>
                    <m:oMath xmlns:m="http://schemas.openxmlformats.org/officeDocument/2006/math">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𝑇</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𝑡</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𝜎</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𝑡</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𝐜</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𝑡</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𝑑𝑡</m:t>
                      </m:r>
                      <m:r>
                        <a:rPr sz="4550" i="1">
                          <a:solidFill>
                            <a:srgbClr val="000000"/>
                          </a:solidFill>
                          <a:latin typeface="Cambria Math" panose="02040503050406030204" pitchFamily="18" charset="0"/>
                        </a:rPr>
                        <m:t>≈</m:t>
                      </m:r>
                      <m:limUpp>
                        <m:limUppPr>
                          <m:ctrlPr>
                            <a:rPr sz="4550" i="1">
                              <a:solidFill>
                                <a:srgbClr val="000000"/>
                              </a:solidFill>
                              <a:latin typeface="Cambria Math" panose="02040503050406030204" pitchFamily="18" charset="0"/>
                            </a:rPr>
                          </m:ctrlPr>
                        </m:limUppPr>
                        <m:e>
                          <m:limLow>
                            <m:limLowPr>
                              <m:ctrlPr>
                                <a:rPr sz="4550" i="1">
                                  <a:solidFill>
                                    <a:srgbClr val="000000"/>
                                  </a:solidFill>
                                  <a:latin typeface="Cambria Math" panose="02040503050406030204" pitchFamily="18" charset="0"/>
                                </a:rPr>
                              </m:ctrlPr>
                            </m:limLowPr>
                            <m:e>
                              <m:r>
                                <a:rPr sz="4550" i="1">
                                  <a:solidFill>
                                    <a:srgbClr val="000000"/>
                                  </a:solidFill>
                                  <a:latin typeface="Cambria Math" panose="02040503050406030204" pitchFamily="18" charset="0"/>
                                </a:rPr>
                                <m:t>∑</m:t>
                              </m:r>
                            </m:e>
                            <m:lim>
                              <m:r>
                                <a:rPr sz="4550" i="1">
                                  <a:solidFill>
                                    <a:srgbClr val="000000"/>
                                  </a:solidFill>
                                  <a:latin typeface="Cambria Math" panose="02040503050406030204" pitchFamily="18" charset="0"/>
                                </a:rPr>
                                <m:t>𝑖</m:t>
                              </m:r>
                              <m:r>
                                <a:rPr sz="4550" i="1">
                                  <a:solidFill>
                                    <a:srgbClr val="000000"/>
                                  </a:solidFill>
                                  <a:latin typeface="Cambria Math" panose="02040503050406030204" pitchFamily="18" charset="0"/>
                                </a:rPr>
                                <m:t>=1</m:t>
                              </m:r>
                            </m:lim>
                          </m:limLow>
                        </m:e>
                        <m:lim>
                          <m:r>
                            <a:rPr sz="4550" i="1">
                              <a:solidFill>
                                <a:srgbClr val="000000"/>
                              </a:solidFill>
                              <a:latin typeface="Cambria Math" panose="02040503050406030204" pitchFamily="18" charset="0"/>
                            </a:rPr>
                            <m:t>𝑛</m:t>
                          </m:r>
                        </m:lim>
                      </m:limUpp>
                      <m:sSubSup>
                        <m:sSubSupPr>
                          <m:ctrlPr>
                            <a:rPr sz="4550" i="1">
                              <a:solidFill>
                                <a:srgbClr val="000000"/>
                              </a:solidFill>
                              <a:latin typeface="Cambria Math" panose="02040503050406030204" pitchFamily="18" charset="0"/>
                            </a:rPr>
                          </m:ctrlPr>
                        </m:sSubSupPr>
                        <m:e>
                          <m:r>
                            <a:rPr sz="4550" i="1">
                              <a:solidFill>
                                <a:srgbClr val="000000"/>
                              </a:solidFill>
                              <a:latin typeface="Cambria Math" panose="02040503050406030204" pitchFamily="18" charset="0"/>
                            </a:rPr>
                            <m:t>∫</m:t>
                          </m:r>
                        </m:e>
                        <m:sub>
                          <m:sSub>
                            <m:sSubPr>
                              <m:ctrlPr>
                                <a:rPr sz="4550" i="1">
                                  <a:solidFill>
                                    <a:srgbClr val="000000"/>
                                  </a:solidFill>
                                  <a:latin typeface="Cambria Math" panose="02040503050406030204" pitchFamily="18" charset="0"/>
                                </a:rPr>
                              </m:ctrlPr>
                            </m:sSubPr>
                            <m:e>
                              <m:r>
                                <a:rPr sz="4550" i="1">
                                  <a:solidFill>
                                    <a:srgbClr val="000000"/>
                                  </a:solidFill>
                                  <a:latin typeface="Cambria Math" panose="02040503050406030204" pitchFamily="18" charset="0"/>
                                </a:rPr>
                                <m:t>𝑡</m:t>
                              </m:r>
                            </m:e>
                            <m:sub>
                              <m:r>
                                <a:rPr sz="4550" i="1">
                                  <a:solidFill>
                                    <a:srgbClr val="000000"/>
                                  </a:solidFill>
                                  <a:latin typeface="Cambria Math" panose="02040503050406030204" pitchFamily="18" charset="0"/>
                                </a:rPr>
                                <m:t>𝑖</m:t>
                              </m:r>
                            </m:sub>
                          </m:sSub>
                        </m:sub>
                        <m:sup>
                          <m:sSub>
                            <m:sSubPr>
                              <m:ctrlPr>
                                <a:rPr sz="4550" i="1">
                                  <a:solidFill>
                                    <a:srgbClr val="000000"/>
                                  </a:solidFill>
                                  <a:latin typeface="Cambria Math" panose="02040503050406030204" pitchFamily="18" charset="0"/>
                                </a:rPr>
                              </m:ctrlPr>
                            </m:sSubPr>
                            <m:e>
                              <m:r>
                                <a:rPr sz="4550" i="1">
                                  <a:solidFill>
                                    <a:srgbClr val="000000"/>
                                  </a:solidFill>
                                  <a:latin typeface="Cambria Math" panose="02040503050406030204" pitchFamily="18" charset="0"/>
                                </a:rPr>
                                <m:t>𝑡</m:t>
                              </m:r>
                            </m:e>
                            <m:sub>
                              <m:r>
                                <a:rPr sz="4550" i="1">
                                  <a:solidFill>
                                    <a:srgbClr val="000000"/>
                                  </a:solidFill>
                                  <a:latin typeface="Cambria Math" panose="02040503050406030204" pitchFamily="18" charset="0"/>
                                </a:rPr>
                                <m:t>𝑖</m:t>
                              </m:r>
                              <m:r>
                                <a:rPr sz="4550" i="1">
                                  <a:solidFill>
                                    <a:srgbClr val="000000"/>
                                  </a:solidFill>
                                  <a:latin typeface="Cambria Math" panose="02040503050406030204" pitchFamily="18" charset="0"/>
                                </a:rPr>
                                <m:t>+1</m:t>
                              </m:r>
                            </m:sub>
                          </m:sSub>
                        </m:sup>
                      </m:sSubSup>
                      <m:r>
                        <a:rPr sz="4550" i="1">
                          <a:solidFill>
                            <a:srgbClr val="000000"/>
                          </a:solidFill>
                          <a:latin typeface="Cambria Math" panose="02040503050406030204" pitchFamily="18" charset="0"/>
                        </a:rPr>
                        <m:t>𝑇</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𝑡</m:t>
                      </m:r>
                      <m:r>
                        <a:rPr sz="4550" i="1">
                          <a:solidFill>
                            <a:srgbClr val="000000"/>
                          </a:solidFill>
                          <a:latin typeface="Cambria Math" panose="02040503050406030204" pitchFamily="18" charset="0"/>
                        </a:rPr>
                        <m:t>)</m:t>
                      </m:r>
                      <m:sSub>
                        <m:sSubPr>
                          <m:ctrlPr>
                            <a:rPr sz="4550" i="1">
                              <a:solidFill>
                                <a:srgbClr val="000000"/>
                              </a:solidFill>
                              <a:latin typeface="Cambria Math" panose="02040503050406030204" pitchFamily="18" charset="0"/>
                            </a:rPr>
                          </m:ctrlPr>
                        </m:sSubPr>
                        <m:e>
                          <m:r>
                            <a:rPr sz="4550" i="1">
                              <a:solidFill>
                                <a:srgbClr val="000000"/>
                              </a:solidFill>
                              <a:latin typeface="Cambria Math" panose="02040503050406030204" pitchFamily="18" charset="0"/>
                            </a:rPr>
                            <m:t>𝜎</m:t>
                          </m:r>
                        </m:e>
                        <m:sub>
                          <m:r>
                            <a:rPr sz="4550" i="1">
                              <a:solidFill>
                                <a:srgbClr val="000000"/>
                              </a:solidFill>
                              <a:latin typeface="Cambria Math" panose="02040503050406030204" pitchFamily="18" charset="0"/>
                            </a:rPr>
                            <m:t>𝑖</m:t>
                          </m:r>
                        </m:sub>
                      </m:sSub>
                      <m:sSub>
                        <m:sSubPr>
                          <m:ctrlPr>
                            <a:rPr sz="4550" i="1">
                              <a:solidFill>
                                <a:srgbClr val="000000"/>
                              </a:solidFill>
                              <a:latin typeface="Cambria Math" panose="02040503050406030204" pitchFamily="18" charset="0"/>
                            </a:rPr>
                          </m:ctrlPr>
                        </m:sSubPr>
                        <m:e>
                          <m:r>
                            <a:rPr sz="4550" i="1">
                              <a:solidFill>
                                <a:srgbClr val="000000"/>
                              </a:solidFill>
                              <a:latin typeface="Cambria Math" panose="02040503050406030204" pitchFamily="18" charset="0"/>
                            </a:rPr>
                            <m:t>𝐜</m:t>
                          </m:r>
                        </m:e>
                        <m:sub>
                          <m:r>
                            <a:rPr sz="4550" i="1">
                              <a:solidFill>
                                <a:srgbClr val="000000"/>
                              </a:solidFill>
                              <a:latin typeface="Cambria Math" panose="02040503050406030204" pitchFamily="18" charset="0"/>
                            </a:rPr>
                            <m:t>𝑖</m:t>
                          </m:r>
                        </m:sub>
                      </m:sSub>
                      <m:r>
                        <a:rPr sz="4550" i="1">
                          <a:solidFill>
                            <a:srgbClr val="000000"/>
                          </a:solidFill>
                          <a:latin typeface="Cambria Math" panose="02040503050406030204" pitchFamily="18" charset="0"/>
                        </a:rPr>
                        <m:t>𝑑𝑡</m:t>
                      </m:r>
                    </m:oMath>
                  </m:oMathPara>
                </a14:m>
                <a:endParaRPr/>
              </a:p>
            </p:txBody>
          </p:sp>
        </mc:Choice>
        <mc:Fallback xmlns="">
          <p:sp>
            <p:nvSpPr>
              <p:cNvPr id="1342" name="Text"/>
              <p:cNvSpPr txBox="1">
                <a:spLocks noRot="1" noChangeAspect="1" noMove="1" noResize="1" noEditPoints="1" noAdjustHandles="1" noChangeArrowheads="1" noChangeShapeType="1" noTextEdit="1"/>
              </p:cNvSpPr>
              <p:nvPr/>
            </p:nvSpPr>
            <p:spPr>
              <a:xfrm>
                <a:off x="6241323" y="4008589"/>
                <a:ext cx="11901354" cy="1750588"/>
              </a:xfrm>
              <a:prstGeom prst="rect">
                <a:avLst/>
              </a:prstGeom>
              <a:blipFill>
                <a:blip r:embed="rId3"/>
                <a:stretch>
                  <a:fillRect/>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a:noFill/>
                  </a:rPr>
                  <a:t> </a:t>
                </a:r>
              </a:p>
            </p:txBody>
          </p:sp>
        </mc:Fallback>
      </mc:AlternateContent>
      <p:sp>
        <p:nvSpPr>
          <p:cNvPr id="1343" name="Deriving quadrature estimate"/>
          <p:cNvSpPr txBox="1">
            <a:spLocks noGrp="1"/>
          </p:cNvSpPr>
          <p:nvPr>
            <p:ph type="title"/>
          </p:nvPr>
        </p:nvSpPr>
        <p:spPr>
          <a:prstGeom prst="rect">
            <a:avLst/>
          </a:prstGeom>
        </p:spPr>
        <p:txBody>
          <a:bodyPr/>
          <a:lstStyle/>
          <a:p>
            <a:r>
              <a:t>Deriving quadrature estimate</a:t>
            </a:r>
          </a:p>
        </p:txBody>
      </p:sp>
    </p:spTree>
  </p:cSld>
  <p:clrMapOvr>
    <a:masterClrMapping/>
  </p:clrMapOvr>
  <p:transition spd="med"/>
</p:sld>
</file>

<file path=ppt/slides/slide1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347" name="Slide Number"/>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132</a:t>
            </a:fld>
            <a:endParaRPr/>
          </a:p>
        </p:txBody>
      </p:sp>
      <p:sp>
        <p:nvSpPr>
          <p:cNvPr id="1348" name="Substitute"/>
          <p:cNvSpPr txBox="1"/>
          <p:nvPr/>
        </p:nvSpPr>
        <p:spPr>
          <a:xfrm>
            <a:off x="8992854" y="6266082"/>
            <a:ext cx="8013474" cy="86677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spAutoFit/>
          </a:bodyPr>
          <a:lstStyle>
            <a:lvl1pPr algn="l" defTabSz="821531">
              <a:defRPr sz="4200" b="0">
                <a:solidFill>
                  <a:schemeClr val="accent5">
                    <a:lumOff val="-29866"/>
                  </a:schemeClr>
                </a:solidFill>
                <a:latin typeface="Avenir Book"/>
                <a:ea typeface="Avenir Book"/>
                <a:cs typeface="Avenir Book"/>
                <a:sym typeface="Avenir Book"/>
              </a:defRPr>
            </a:lvl1pPr>
          </a:lstStyle>
          <a:p>
            <a:r>
              <a:t>Substitute</a:t>
            </a:r>
          </a:p>
        </p:txBody>
      </p:sp>
      <mc:AlternateContent xmlns:mc="http://schemas.openxmlformats.org/markup-compatibility/2006" xmlns:a14="http://schemas.microsoft.com/office/drawing/2010/main">
        <mc:Choice Requires="a14">
          <p:sp>
            <p:nvSpPr>
              <p:cNvPr id="1349" name="Text"/>
              <p:cNvSpPr txBox="1"/>
              <p:nvPr/>
            </p:nvSpPr>
            <p:spPr>
              <a:xfrm>
                <a:off x="6241323" y="4008589"/>
                <a:ext cx="11901354" cy="1750588"/>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lIns="71437" tIns="71437" rIns="71437" bIns="71437">
                <a:spAutoFit/>
              </a:bodyPr>
              <a:lstStyle>
                <a:lvl1pPr defTabSz="821531">
                  <a:defRPr sz="4200" b="0">
                    <a:latin typeface="Avenir Book"/>
                    <a:ea typeface="Avenir Book"/>
                    <a:cs typeface="Avenir Book"/>
                    <a:sym typeface="Avenir Book"/>
                  </a:defRPr>
                </a:lvl1pPr>
              </a:lstStyle>
              <a:p>
                <a:pPr/>
                <a14:m>
                  <m:oMathPara xmlns:m="http://schemas.openxmlformats.org/officeDocument/2006/math">
                    <m:oMathParaPr>
                      <m:jc m:val="center"/>
                    </m:oMathParaPr>
                    <m:oMath xmlns:m="http://schemas.openxmlformats.org/officeDocument/2006/math">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𝑇</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𝑡</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𝜎</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𝑡</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𝐜</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𝑡</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𝑑𝑡</m:t>
                      </m:r>
                      <m:r>
                        <a:rPr sz="4550" i="1">
                          <a:solidFill>
                            <a:srgbClr val="000000"/>
                          </a:solidFill>
                          <a:latin typeface="Cambria Math" panose="02040503050406030204" pitchFamily="18" charset="0"/>
                        </a:rPr>
                        <m:t>≈</m:t>
                      </m:r>
                      <m:limUpp>
                        <m:limUppPr>
                          <m:ctrlPr>
                            <a:rPr sz="4550" i="1">
                              <a:solidFill>
                                <a:srgbClr val="000000"/>
                              </a:solidFill>
                              <a:latin typeface="Cambria Math" panose="02040503050406030204" pitchFamily="18" charset="0"/>
                            </a:rPr>
                          </m:ctrlPr>
                        </m:limUppPr>
                        <m:e>
                          <m:limLow>
                            <m:limLowPr>
                              <m:ctrlPr>
                                <a:rPr sz="4550" i="1">
                                  <a:solidFill>
                                    <a:srgbClr val="000000"/>
                                  </a:solidFill>
                                  <a:latin typeface="Cambria Math" panose="02040503050406030204" pitchFamily="18" charset="0"/>
                                </a:rPr>
                              </m:ctrlPr>
                            </m:limLowPr>
                            <m:e>
                              <m:r>
                                <a:rPr sz="4550" i="1">
                                  <a:solidFill>
                                    <a:srgbClr val="000000"/>
                                  </a:solidFill>
                                  <a:latin typeface="Cambria Math" panose="02040503050406030204" pitchFamily="18" charset="0"/>
                                </a:rPr>
                                <m:t>∑</m:t>
                              </m:r>
                            </m:e>
                            <m:lim>
                              <m:r>
                                <a:rPr sz="4550" i="1">
                                  <a:solidFill>
                                    <a:srgbClr val="000000"/>
                                  </a:solidFill>
                                  <a:latin typeface="Cambria Math" panose="02040503050406030204" pitchFamily="18" charset="0"/>
                                </a:rPr>
                                <m:t>𝑖</m:t>
                              </m:r>
                              <m:r>
                                <a:rPr sz="4550" i="1">
                                  <a:solidFill>
                                    <a:srgbClr val="000000"/>
                                  </a:solidFill>
                                  <a:latin typeface="Cambria Math" panose="02040503050406030204" pitchFamily="18" charset="0"/>
                                </a:rPr>
                                <m:t>=1</m:t>
                              </m:r>
                            </m:lim>
                          </m:limLow>
                        </m:e>
                        <m:lim>
                          <m:r>
                            <a:rPr sz="4550" i="1">
                              <a:solidFill>
                                <a:srgbClr val="000000"/>
                              </a:solidFill>
                              <a:latin typeface="Cambria Math" panose="02040503050406030204" pitchFamily="18" charset="0"/>
                            </a:rPr>
                            <m:t>𝑛</m:t>
                          </m:r>
                        </m:lim>
                      </m:limUpp>
                      <m:sSubSup>
                        <m:sSubSupPr>
                          <m:ctrlPr>
                            <a:rPr sz="4550" i="1">
                              <a:solidFill>
                                <a:srgbClr val="000000"/>
                              </a:solidFill>
                              <a:latin typeface="Cambria Math" panose="02040503050406030204" pitchFamily="18" charset="0"/>
                            </a:rPr>
                          </m:ctrlPr>
                        </m:sSubSupPr>
                        <m:e>
                          <m:r>
                            <a:rPr sz="4550" i="1">
                              <a:solidFill>
                                <a:srgbClr val="000000"/>
                              </a:solidFill>
                              <a:latin typeface="Cambria Math" panose="02040503050406030204" pitchFamily="18" charset="0"/>
                            </a:rPr>
                            <m:t>∫</m:t>
                          </m:r>
                        </m:e>
                        <m:sub>
                          <m:sSub>
                            <m:sSubPr>
                              <m:ctrlPr>
                                <a:rPr sz="4550" i="1">
                                  <a:solidFill>
                                    <a:srgbClr val="000000"/>
                                  </a:solidFill>
                                  <a:latin typeface="Cambria Math" panose="02040503050406030204" pitchFamily="18" charset="0"/>
                                </a:rPr>
                              </m:ctrlPr>
                            </m:sSubPr>
                            <m:e>
                              <m:r>
                                <a:rPr sz="4550" i="1">
                                  <a:solidFill>
                                    <a:srgbClr val="000000"/>
                                  </a:solidFill>
                                  <a:latin typeface="Cambria Math" panose="02040503050406030204" pitchFamily="18" charset="0"/>
                                </a:rPr>
                                <m:t>𝑡</m:t>
                              </m:r>
                            </m:e>
                            <m:sub>
                              <m:r>
                                <a:rPr sz="4550" i="1">
                                  <a:solidFill>
                                    <a:srgbClr val="000000"/>
                                  </a:solidFill>
                                  <a:latin typeface="Cambria Math" panose="02040503050406030204" pitchFamily="18" charset="0"/>
                                </a:rPr>
                                <m:t>𝑖</m:t>
                              </m:r>
                            </m:sub>
                          </m:sSub>
                        </m:sub>
                        <m:sup>
                          <m:sSub>
                            <m:sSubPr>
                              <m:ctrlPr>
                                <a:rPr sz="4550" i="1">
                                  <a:solidFill>
                                    <a:srgbClr val="000000"/>
                                  </a:solidFill>
                                  <a:latin typeface="Cambria Math" panose="02040503050406030204" pitchFamily="18" charset="0"/>
                                </a:rPr>
                              </m:ctrlPr>
                            </m:sSubPr>
                            <m:e>
                              <m:r>
                                <a:rPr sz="4550" i="1">
                                  <a:solidFill>
                                    <a:srgbClr val="000000"/>
                                  </a:solidFill>
                                  <a:latin typeface="Cambria Math" panose="02040503050406030204" pitchFamily="18" charset="0"/>
                                </a:rPr>
                                <m:t>𝑡</m:t>
                              </m:r>
                            </m:e>
                            <m:sub>
                              <m:r>
                                <a:rPr sz="4550" i="1">
                                  <a:solidFill>
                                    <a:srgbClr val="000000"/>
                                  </a:solidFill>
                                  <a:latin typeface="Cambria Math" panose="02040503050406030204" pitchFamily="18" charset="0"/>
                                </a:rPr>
                                <m:t>𝑖</m:t>
                              </m:r>
                              <m:r>
                                <a:rPr sz="4550" i="1">
                                  <a:solidFill>
                                    <a:srgbClr val="000000"/>
                                  </a:solidFill>
                                  <a:latin typeface="Cambria Math" panose="02040503050406030204" pitchFamily="18" charset="0"/>
                                </a:rPr>
                                <m:t>+1</m:t>
                              </m:r>
                            </m:sub>
                          </m:sSub>
                        </m:sup>
                      </m:sSubSup>
                      <m:r>
                        <a:rPr sz="4550" i="1">
                          <a:solidFill>
                            <a:srgbClr val="000000"/>
                          </a:solidFill>
                          <a:latin typeface="Cambria Math" panose="02040503050406030204" pitchFamily="18" charset="0"/>
                        </a:rPr>
                        <m:t>𝑇</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𝑡</m:t>
                      </m:r>
                      <m:r>
                        <a:rPr sz="4550" i="1">
                          <a:solidFill>
                            <a:srgbClr val="000000"/>
                          </a:solidFill>
                          <a:latin typeface="Cambria Math" panose="02040503050406030204" pitchFamily="18" charset="0"/>
                        </a:rPr>
                        <m:t>)</m:t>
                      </m:r>
                      <m:sSub>
                        <m:sSubPr>
                          <m:ctrlPr>
                            <a:rPr sz="4550" i="1">
                              <a:solidFill>
                                <a:srgbClr val="000000"/>
                              </a:solidFill>
                              <a:latin typeface="Cambria Math" panose="02040503050406030204" pitchFamily="18" charset="0"/>
                            </a:rPr>
                          </m:ctrlPr>
                        </m:sSubPr>
                        <m:e>
                          <m:r>
                            <a:rPr sz="4550" i="1">
                              <a:solidFill>
                                <a:srgbClr val="000000"/>
                              </a:solidFill>
                              <a:latin typeface="Cambria Math" panose="02040503050406030204" pitchFamily="18" charset="0"/>
                            </a:rPr>
                            <m:t>𝜎</m:t>
                          </m:r>
                        </m:e>
                        <m:sub>
                          <m:r>
                            <a:rPr sz="4550" i="1">
                              <a:solidFill>
                                <a:srgbClr val="000000"/>
                              </a:solidFill>
                              <a:latin typeface="Cambria Math" panose="02040503050406030204" pitchFamily="18" charset="0"/>
                            </a:rPr>
                            <m:t>𝑖</m:t>
                          </m:r>
                        </m:sub>
                      </m:sSub>
                      <m:sSub>
                        <m:sSubPr>
                          <m:ctrlPr>
                            <a:rPr sz="4550" i="1">
                              <a:solidFill>
                                <a:srgbClr val="000000"/>
                              </a:solidFill>
                              <a:latin typeface="Cambria Math" panose="02040503050406030204" pitchFamily="18" charset="0"/>
                            </a:rPr>
                          </m:ctrlPr>
                        </m:sSubPr>
                        <m:e>
                          <m:r>
                            <a:rPr sz="4550" i="1">
                              <a:solidFill>
                                <a:srgbClr val="000000"/>
                              </a:solidFill>
                              <a:latin typeface="Cambria Math" panose="02040503050406030204" pitchFamily="18" charset="0"/>
                            </a:rPr>
                            <m:t>𝐜</m:t>
                          </m:r>
                        </m:e>
                        <m:sub>
                          <m:r>
                            <a:rPr sz="4550" i="1">
                              <a:solidFill>
                                <a:srgbClr val="000000"/>
                              </a:solidFill>
                              <a:latin typeface="Cambria Math" panose="02040503050406030204" pitchFamily="18" charset="0"/>
                            </a:rPr>
                            <m:t>𝑖</m:t>
                          </m:r>
                        </m:sub>
                      </m:sSub>
                      <m:r>
                        <a:rPr sz="4550" i="1">
                          <a:solidFill>
                            <a:srgbClr val="000000"/>
                          </a:solidFill>
                          <a:latin typeface="Cambria Math" panose="02040503050406030204" pitchFamily="18" charset="0"/>
                        </a:rPr>
                        <m:t>𝑑𝑡</m:t>
                      </m:r>
                    </m:oMath>
                  </m:oMathPara>
                </a14:m>
                <a:endParaRPr/>
              </a:p>
            </p:txBody>
          </p:sp>
        </mc:Choice>
        <mc:Fallback xmlns="">
          <p:sp>
            <p:nvSpPr>
              <p:cNvPr id="1349" name="Text"/>
              <p:cNvSpPr txBox="1">
                <a:spLocks noRot="1" noChangeAspect="1" noMove="1" noResize="1" noEditPoints="1" noAdjustHandles="1" noChangeArrowheads="1" noChangeShapeType="1" noTextEdit="1"/>
              </p:cNvSpPr>
              <p:nvPr/>
            </p:nvSpPr>
            <p:spPr>
              <a:xfrm>
                <a:off x="6241323" y="4008589"/>
                <a:ext cx="11901354" cy="1750588"/>
              </a:xfrm>
              <a:prstGeom prst="rect">
                <a:avLst/>
              </a:prstGeom>
              <a:blipFill>
                <a:blip r:embed="rId3"/>
                <a:stretch>
                  <a:fillRect/>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50" name="Text"/>
              <p:cNvSpPr txBox="1"/>
              <p:nvPr/>
            </p:nvSpPr>
            <p:spPr>
              <a:xfrm>
                <a:off x="9765073" y="5913589"/>
                <a:ext cx="11901355" cy="1750588"/>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lIns="71437" tIns="71437" rIns="71437" bIns="71437">
                <a:spAutoFit/>
              </a:bodyPr>
              <a:lstStyle>
                <a:lvl1pPr defTabSz="821531">
                  <a:defRPr sz="4200" b="0">
                    <a:latin typeface="Avenir Book"/>
                    <a:ea typeface="Avenir Book"/>
                    <a:cs typeface="Avenir Book"/>
                    <a:sym typeface="Avenir Book"/>
                  </a:defRPr>
                </a:lvl1pPr>
              </a:lstStyle>
              <a:p>
                <a:pPr/>
                <a14:m>
                  <m:oMathPara xmlns:m="http://schemas.openxmlformats.org/officeDocument/2006/math">
                    <m:oMathParaPr>
                      <m:jc m:val="center"/>
                    </m:oMathParaPr>
                    <m:oMath xmlns:m="http://schemas.openxmlformats.org/officeDocument/2006/math">
                      <m:r>
                        <a:rPr sz="4550" i="1">
                          <a:solidFill>
                            <a:srgbClr val="000000"/>
                          </a:solidFill>
                          <a:latin typeface="Cambria Math" panose="02040503050406030204" pitchFamily="18" charset="0"/>
                        </a:rPr>
                        <m:t>=</m:t>
                      </m:r>
                      <m:limUpp>
                        <m:limUppPr>
                          <m:ctrlPr>
                            <a:rPr sz="4550" i="1">
                              <a:solidFill>
                                <a:srgbClr val="000000"/>
                              </a:solidFill>
                              <a:latin typeface="Cambria Math" panose="02040503050406030204" pitchFamily="18" charset="0"/>
                            </a:rPr>
                          </m:ctrlPr>
                        </m:limUppPr>
                        <m:e>
                          <m:limLow>
                            <m:limLowPr>
                              <m:ctrlPr>
                                <a:rPr sz="4550" i="1">
                                  <a:solidFill>
                                    <a:srgbClr val="000000"/>
                                  </a:solidFill>
                                  <a:latin typeface="Cambria Math" panose="02040503050406030204" pitchFamily="18" charset="0"/>
                                </a:rPr>
                              </m:ctrlPr>
                            </m:limLowPr>
                            <m:e>
                              <m:r>
                                <a:rPr sz="4550" i="1">
                                  <a:solidFill>
                                    <a:srgbClr val="000000"/>
                                  </a:solidFill>
                                  <a:latin typeface="Cambria Math" panose="02040503050406030204" pitchFamily="18" charset="0"/>
                                </a:rPr>
                                <m:t>∑</m:t>
                              </m:r>
                            </m:e>
                            <m:lim>
                              <m:r>
                                <a:rPr sz="4550" i="1">
                                  <a:solidFill>
                                    <a:srgbClr val="000000"/>
                                  </a:solidFill>
                                  <a:latin typeface="Cambria Math" panose="02040503050406030204" pitchFamily="18" charset="0"/>
                                </a:rPr>
                                <m:t>𝑖</m:t>
                              </m:r>
                              <m:r>
                                <a:rPr sz="4550" i="1">
                                  <a:solidFill>
                                    <a:srgbClr val="000000"/>
                                  </a:solidFill>
                                  <a:latin typeface="Cambria Math" panose="02040503050406030204" pitchFamily="18" charset="0"/>
                                </a:rPr>
                                <m:t>=1</m:t>
                              </m:r>
                            </m:lim>
                          </m:limLow>
                        </m:e>
                        <m:lim>
                          <m:r>
                            <a:rPr sz="4550" i="1">
                              <a:solidFill>
                                <a:srgbClr val="000000"/>
                              </a:solidFill>
                              <a:latin typeface="Cambria Math" panose="02040503050406030204" pitchFamily="18" charset="0"/>
                            </a:rPr>
                            <m:t>𝑛</m:t>
                          </m:r>
                        </m:lim>
                      </m:limUpp>
                      <m:sSub>
                        <m:sSubPr>
                          <m:ctrlPr>
                            <a:rPr sz="4550" i="1">
                              <a:solidFill>
                                <a:srgbClr val="000000"/>
                              </a:solidFill>
                              <a:latin typeface="Cambria Math" panose="02040503050406030204" pitchFamily="18" charset="0"/>
                            </a:rPr>
                          </m:ctrlPr>
                        </m:sSubPr>
                        <m:e>
                          <m:r>
                            <a:rPr sz="4550" i="1">
                              <a:solidFill>
                                <a:srgbClr val="000000"/>
                              </a:solidFill>
                              <a:latin typeface="Cambria Math" panose="02040503050406030204" pitchFamily="18" charset="0"/>
                            </a:rPr>
                            <m:t>𝑇</m:t>
                          </m:r>
                        </m:e>
                        <m:sub>
                          <m:r>
                            <a:rPr sz="4550" i="1">
                              <a:solidFill>
                                <a:srgbClr val="000000"/>
                              </a:solidFill>
                              <a:latin typeface="Cambria Math" panose="02040503050406030204" pitchFamily="18" charset="0"/>
                            </a:rPr>
                            <m:t>𝑖</m:t>
                          </m:r>
                        </m:sub>
                      </m:sSub>
                      <m:sSub>
                        <m:sSubPr>
                          <m:ctrlPr>
                            <a:rPr sz="4550" i="1">
                              <a:solidFill>
                                <a:srgbClr val="000000"/>
                              </a:solidFill>
                              <a:latin typeface="Cambria Math" panose="02040503050406030204" pitchFamily="18" charset="0"/>
                            </a:rPr>
                          </m:ctrlPr>
                        </m:sSubPr>
                        <m:e>
                          <m:r>
                            <a:rPr sz="4550" i="1">
                              <a:solidFill>
                                <a:srgbClr val="000000"/>
                              </a:solidFill>
                              <a:latin typeface="Cambria Math" panose="02040503050406030204" pitchFamily="18" charset="0"/>
                            </a:rPr>
                            <m:t>𝜎</m:t>
                          </m:r>
                        </m:e>
                        <m:sub>
                          <m:r>
                            <a:rPr sz="4550" i="1">
                              <a:solidFill>
                                <a:srgbClr val="000000"/>
                              </a:solidFill>
                              <a:latin typeface="Cambria Math" panose="02040503050406030204" pitchFamily="18" charset="0"/>
                            </a:rPr>
                            <m:t>𝑖</m:t>
                          </m:r>
                        </m:sub>
                      </m:sSub>
                      <m:sSub>
                        <m:sSubPr>
                          <m:ctrlPr>
                            <a:rPr sz="4550" i="1">
                              <a:solidFill>
                                <a:srgbClr val="000000"/>
                              </a:solidFill>
                              <a:latin typeface="Cambria Math" panose="02040503050406030204" pitchFamily="18" charset="0"/>
                            </a:rPr>
                          </m:ctrlPr>
                        </m:sSubPr>
                        <m:e>
                          <m:r>
                            <a:rPr sz="4550" i="1">
                              <a:solidFill>
                                <a:srgbClr val="000000"/>
                              </a:solidFill>
                              <a:latin typeface="Cambria Math" panose="02040503050406030204" pitchFamily="18" charset="0"/>
                            </a:rPr>
                            <m:t>𝐜</m:t>
                          </m:r>
                        </m:e>
                        <m:sub>
                          <m:r>
                            <a:rPr sz="4550" i="1">
                              <a:solidFill>
                                <a:srgbClr val="000000"/>
                              </a:solidFill>
                              <a:latin typeface="Cambria Math" panose="02040503050406030204" pitchFamily="18" charset="0"/>
                            </a:rPr>
                            <m:t>𝑖</m:t>
                          </m:r>
                        </m:sub>
                      </m:sSub>
                      <m:sSubSup>
                        <m:sSubSupPr>
                          <m:ctrlPr>
                            <a:rPr sz="4550" i="1">
                              <a:solidFill>
                                <a:srgbClr val="000000"/>
                              </a:solidFill>
                              <a:latin typeface="Cambria Math" panose="02040503050406030204" pitchFamily="18" charset="0"/>
                            </a:rPr>
                          </m:ctrlPr>
                        </m:sSubSupPr>
                        <m:e>
                          <m:r>
                            <a:rPr sz="4550" i="1">
                              <a:solidFill>
                                <a:srgbClr val="000000"/>
                              </a:solidFill>
                              <a:latin typeface="Cambria Math" panose="02040503050406030204" pitchFamily="18" charset="0"/>
                            </a:rPr>
                            <m:t>∫</m:t>
                          </m:r>
                        </m:e>
                        <m:sub>
                          <m:sSub>
                            <m:sSubPr>
                              <m:ctrlPr>
                                <a:rPr sz="4550" i="1">
                                  <a:solidFill>
                                    <a:srgbClr val="000000"/>
                                  </a:solidFill>
                                  <a:latin typeface="Cambria Math" panose="02040503050406030204" pitchFamily="18" charset="0"/>
                                </a:rPr>
                              </m:ctrlPr>
                            </m:sSubPr>
                            <m:e>
                              <m:r>
                                <a:rPr sz="4550" i="1">
                                  <a:solidFill>
                                    <a:srgbClr val="000000"/>
                                  </a:solidFill>
                                  <a:latin typeface="Cambria Math" panose="02040503050406030204" pitchFamily="18" charset="0"/>
                                </a:rPr>
                                <m:t>𝑡</m:t>
                              </m:r>
                            </m:e>
                            <m:sub>
                              <m:r>
                                <a:rPr sz="4550" i="1">
                                  <a:solidFill>
                                    <a:srgbClr val="000000"/>
                                  </a:solidFill>
                                  <a:latin typeface="Cambria Math" panose="02040503050406030204" pitchFamily="18" charset="0"/>
                                </a:rPr>
                                <m:t>𝑖</m:t>
                              </m:r>
                            </m:sub>
                          </m:sSub>
                        </m:sub>
                        <m:sup>
                          <m:sSub>
                            <m:sSubPr>
                              <m:ctrlPr>
                                <a:rPr sz="4550" i="1">
                                  <a:solidFill>
                                    <a:srgbClr val="000000"/>
                                  </a:solidFill>
                                  <a:latin typeface="Cambria Math" panose="02040503050406030204" pitchFamily="18" charset="0"/>
                                </a:rPr>
                              </m:ctrlPr>
                            </m:sSubPr>
                            <m:e>
                              <m:r>
                                <a:rPr sz="4550" i="1">
                                  <a:solidFill>
                                    <a:srgbClr val="000000"/>
                                  </a:solidFill>
                                  <a:latin typeface="Cambria Math" panose="02040503050406030204" pitchFamily="18" charset="0"/>
                                </a:rPr>
                                <m:t>𝑡</m:t>
                              </m:r>
                            </m:e>
                            <m:sub>
                              <m:r>
                                <a:rPr sz="4550" i="1">
                                  <a:solidFill>
                                    <a:srgbClr val="000000"/>
                                  </a:solidFill>
                                  <a:latin typeface="Cambria Math" panose="02040503050406030204" pitchFamily="18" charset="0"/>
                                </a:rPr>
                                <m:t>𝑖</m:t>
                              </m:r>
                              <m:r>
                                <a:rPr sz="4550" i="1">
                                  <a:solidFill>
                                    <a:srgbClr val="000000"/>
                                  </a:solidFill>
                                  <a:latin typeface="Cambria Math" panose="02040503050406030204" pitchFamily="18" charset="0"/>
                                </a:rPr>
                                <m:t>+1</m:t>
                              </m:r>
                            </m:sub>
                          </m:sSub>
                        </m:sup>
                      </m:sSubSup>
                      <m:r>
                        <m:rPr>
                          <m:sty m:val="p"/>
                        </m:rPr>
                        <a:rPr sz="4550" i="1">
                          <a:solidFill>
                            <a:srgbClr val="000000"/>
                          </a:solidFill>
                          <a:latin typeface="Cambria Math" panose="02040503050406030204" pitchFamily="18" charset="0"/>
                        </a:rPr>
                        <m:t>exp</m:t>
                      </m:r>
                      <m:d>
                        <m:dPr>
                          <m:ctrlPr>
                            <a:rPr sz="4550" i="1">
                              <a:solidFill>
                                <a:srgbClr val="000000"/>
                              </a:solidFill>
                              <a:latin typeface="Cambria Math" panose="02040503050406030204" pitchFamily="18" charset="0"/>
                            </a:rPr>
                          </m:ctrlPr>
                        </m:dPr>
                        <m:e>
                          <m:r>
                            <a:rPr sz="4550" i="1">
                              <a:solidFill>
                                <a:srgbClr val="000000"/>
                              </a:solidFill>
                              <a:latin typeface="Cambria Math" panose="02040503050406030204" pitchFamily="18" charset="0"/>
                            </a:rPr>
                            <m:t>−</m:t>
                          </m:r>
                          <m:sSub>
                            <m:sSubPr>
                              <m:ctrlPr>
                                <a:rPr sz="4550" i="1">
                                  <a:solidFill>
                                    <a:srgbClr val="000000"/>
                                  </a:solidFill>
                                  <a:latin typeface="Cambria Math" panose="02040503050406030204" pitchFamily="18" charset="0"/>
                                </a:rPr>
                              </m:ctrlPr>
                            </m:sSubPr>
                            <m:e>
                              <m:r>
                                <a:rPr sz="4550" i="1">
                                  <a:solidFill>
                                    <a:srgbClr val="000000"/>
                                  </a:solidFill>
                                  <a:latin typeface="Cambria Math" panose="02040503050406030204" pitchFamily="18" charset="0"/>
                                </a:rPr>
                                <m:t>𝜎</m:t>
                              </m:r>
                            </m:e>
                            <m:sub>
                              <m:r>
                                <a:rPr sz="4550" i="1">
                                  <a:solidFill>
                                    <a:srgbClr val="000000"/>
                                  </a:solidFill>
                                  <a:latin typeface="Cambria Math" panose="02040503050406030204" pitchFamily="18" charset="0"/>
                                </a:rPr>
                                <m:t>𝑖</m:t>
                              </m:r>
                            </m:sub>
                          </m:sSub>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𝑡</m:t>
                          </m:r>
                          <m:r>
                            <a:rPr sz="4550" i="1">
                              <a:solidFill>
                                <a:srgbClr val="000000"/>
                              </a:solidFill>
                              <a:latin typeface="Cambria Math" panose="02040503050406030204" pitchFamily="18" charset="0"/>
                            </a:rPr>
                            <m:t>−</m:t>
                          </m:r>
                          <m:sSub>
                            <m:sSubPr>
                              <m:ctrlPr>
                                <a:rPr sz="4550" i="1">
                                  <a:solidFill>
                                    <a:srgbClr val="000000"/>
                                  </a:solidFill>
                                  <a:latin typeface="Cambria Math" panose="02040503050406030204" pitchFamily="18" charset="0"/>
                                </a:rPr>
                              </m:ctrlPr>
                            </m:sSubPr>
                            <m:e>
                              <m:r>
                                <a:rPr sz="4550" i="1">
                                  <a:solidFill>
                                    <a:srgbClr val="000000"/>
                                  </a:solidFill>
                                  <a:latin typeface="Cambria Math" panose="02040503050406030204" pitchFamily="18" charset="0"/>
                                </a:rPr>
                                <m:t>𝑡</m:t>
                              </m:r>
                            </m:e>
                            <m:sub>
                              <m:r>
                                <a:rPr sz="4550" i="1">
                                  <a:solidFill>
                                    <a:srgbClr val="000000"/>
                                  </a:solidFill>
                                  <a:latin typeface="Cambria Math" panose="02040503050406030204" pitchFamily="18" charset="0"/>
                                </a:rPr>
                                <m:t>𝑖</m:t>
                              </m:r>
                            </m:sub>
                          </m:sSub>
                          <m:r>
                            <a:rPr sz="4550" i="1">
                              <a:solidFill>
                                <a:srgbClr val="000000"/>
                              </a:solidFill>
                              <a:latin typeface="Cambria Math" panose="02040503050406030204" pitchFamily="18" charset="0"/>
                            </a:rPr>
                            <m:t>)</m:t>
                          </m:r>
                        </m:e>
                      </m:d>
                      <m:r>
                        <a:rPr sz="4550" i="1">
                          <a:solidFill>
                            <a:srgbClr val="000000"/>
                          </a:solidFill>
                          <a:latin typeface="Cambria Math" panose="02040503050406030204" pitchFamily="18" charset="0"/>
                        </a:rPr>
                        <m:t>𝑑𝑡</m:t>
                      </m:r>
                    </m:oMath>
                  </m:oMathPara>
                </a14:m>
                <a:endParaRPr/>
              </a:p>
            </p:txBody>
          </p:sp>
        </mc:Choice>
        <mc:Fallback xmlns="">
          <p:sp>
            <p:nvSpPr>
              <p:cNvPr id="1350" name="Text"/>
              <p:cNvSpPr txBox="1">
                <a:spLocks noRot="1" noChangeAspect="1" noMove="1" noResize="1" noEditPoints="1" noAdjustHandles="1" noChangeArrowheads="1" noChangeShapeType="1" noTextEdit="1"/>
              </p:cNvSpPr>
              <p:nvPr/>
            </p:nvSpPr>
            <p:spPr>
              <a:xfrm>
                <a:off x="9765073" y="5913589"/>
                <a:ext cx="11901355" cy="1750588"/>
              </a:xfrm>
              <a:prstGeom prst="rect">
                <a:avLst/>
              </a:prstGeom>
              <a:blipFill>
                <a:blip r:embed="rId4"/>
                <a:stretch>
                  <a:fillRect/>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a:noFill/>
                  </a:rPr>
                  <a:t> </a:t>
                </a:r>
              </a:p>
            </p:txBody>
          </p:sp>
        </mc:Fallback>
      </mc:AlternateContent>
      <p:sp>
        <p:nvSpPr>
          <p:cNvPr id="1351" name="Rectangle"/>
          <p:cNvSpPr/>
          <p:nvPr/>
        </p:nvSpPr>
        <p:spPr>
          <a:xfrm>
            <a:off x="5907273" y="3425859"/>
            <a:ext cx="15103983" cy="2286001"/>
          </a:xfrm>
          <a:prstGeom prst="rect">
            <a:avLst/>
          </a:prstGeom>
          <a:solidFill>
            <a:srgbClr val="FFFFFF">
              <a:alpha val="50000"/>
            </a:srgbClr>
          </a:solidFill>
          <a:ln w="12700">
            <a:miter lim="400000"/>
          </a:ln>
        </p:spPr>
        <p:txBody>
          <a:bodyPr lIns="0" tIns="0" rIns="0" bIns="0" anchor="ctr"/>
          <a:lstStyle/>
          <a:p>
            <a:pPr>
              <a:defRPr sz="4200" b="0">
                <a:solidFill>
                  <a:srgbClr val="FFFFFF"/>
                </a:solidFill>
                <a:latin typeface="+mn-lt"/>
                <a:ea typeface="+mn-ea"/>
                <a:cs typeface="+mn-cs"/>
                <a:sym typeface="Helvetica Neue Medium"/>
              </a:defRPr>
            </a:pPr>
            <a:endParaRPr/>
          </a:p>
        </p:txBody>
      </p:sp>
      <p:sp>
        <p:nvSpPr>
          <p:cNvPr id="1352" name="Deriving quadrature estimate"/>
          <p:cNvSpPr txBox="1">
            <a:spLocks noGrp="1"/>
          </p:cNvSpPr>
          <p:nvPr>
            <p:ph type="title"/>
          </p:nvPr>
        </p:nvSpPr>
        <p:spPr>
          <a:prstGeom prst="rect">
            <a:avLst/>
          </a:prstGeom>
        </p:spPr>
        <p:txBody>
          <a:bodyPr/>
          <a:lstStyle/>
          <a:p>
            <a:r>
              <a:t>Deriving quadrature estimate</a:t>
            </a:r>
          </a:p>
        </p:txBody>
      </p:sp>
    </p:spTree>
  </p:cSld>
  <p:clrMapOvr>
    <a:masterClrMapping/>
  </p:clrMapOvr>
  <p:transition spd="med"/>
</p:sld>
</file>

<file path=ppt/slides/slide1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356" name="Slide Number"/>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133</a:t>
            </a:fld>
            <a:endParaRPr/>
          </a:p>
        </p:txBody>
      </p:sp>
      <p:sp>
        <p:nvSpPr>
          <p:cNvPr id="1357" name="Integrate"/>
          <p:cNvSpPr txBox="1"/>
          <p:nvPr/>
        </p:nvSpPr>
        <p:spPr>
          <a:xfrm>
            <a:off x="8992854" y="8210737"/>
            <a:ext cx="8013474" cy="86677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spAutoFit/>
          </a:bodyPr>
          <a:lstStyle>
            <a:lvl1pPr algn="l" defTabSz="821531">
              <a:defRPr sz="4200" b="0">
                <a:solidFill>
                  <a:schemeClr val="accent5">
                    <a:lumOff val="-29866"/>
                  </a:schemeClr>
                </a:solidFill>
                <a:latin typeface="Avenir Book"/>
                <a:ea typeface="Avenir Book"/>
                <a:cs typeface="Avenir Book"/>
                <a:sym typeface="Avenir Book"/>
              </a:defRPr>
            </a:lvl1pPr>
          </a:lstStyle>
          <a:p>
            <a:r>
              <a:t>Integrate</a:t>
            </a:r>
          </a:p>
        </p:txBody>
      </p:sp>
      <mc:AlternateContent xmlns:mc="http://schemas.openxmlformats.org/markup-compatibility/2006" xmlns:a14="http://schemas.microsoft.com/office/drawing/2010/main">
        <mc:Choice Requires="a14">
          <p:sp>
            <p:nvSpPr>
              <p:cNvPr id="1358" name="Text"/>
              <p:cNvSpPr txBox="1"/>
              <p:nvPr/>
            </p:nvSpPr>
            <p:spPr>
              <a:xfrm>
                <a:off x="6241323" y="4008589"/>
                <a:ext cx="11901354" cy="1750588"/>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lIns="71437" tIns="71437" rIns="71437" bIns="71437">
                <a:spAutoFit/>
              </a:bodyPr>
              <a:lstStyle>
                <a:lvl1pPr defTabSz="821531">
                  <a:defRPr sz="4200" b="0">
                    <a:latin typeface="Avenir Book"/>
                    <a:ea typeface="Avenir Book"/>
                    <a:cs typeface="Avenir Book"/>
                    <a:sym typeface="Avenir Book"/>
                  </a:defRPr>
                </a:lvl1pPr>
              </a:lstStyle>
              <a:p>
                <a:pPr/>
                <a14:m>
                  <m:oMathPara xmlns:m="http://schemas.openxmlformats.org/officeDocument/2006/math">
                    <m:oMathParaPr>
                      <m:jc m:val="center"/>
                    </m:oMathParaPr>
                    <m:oMath xmlns:m="http://schemas.openxmlformats.org/officeDocument/2006/math">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𝑇</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𝑡</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𝜎</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𝑡</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𝐜</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𝑡</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𝑑𝑡</m:t>
                      </m:r>
                      <m:r>
                        <a:rPr sz="4550" i="1">
                          <a:solidFill>
                            <a:srgbClr val="000000"/>
                          </a:solidFill>
                          <a:latin typeface="Cambria Math" panose="02040503050406030204" pitchFamily="18" charset="0"/>
                        </a:rPr>
                        <m:t>≈</m:t>
                      </m:r>
                      <m:limUpp>
                        <m:limUppPr>
                          <m:ctrlPr>
                            <a:rPr sz="4550" i="1">
                              <a:solidFill>
                                <a:srgbClr val="000000"/>
                              </a:solidFill>
                              <a:latin typeface="Cambria Math" panose="02040503050406030204" pitchFamily="18" charset="0"/>
                            </a:rPr>
                          </m:ctrlPr>
                        </m:limUppPr>
                        <m:e>
                          <m:limLow>
                            <m:limLowPr>
                              <m:ctrlPr>
                                <a:rPr sz="4550" i="1">
                                  <a:solidFill>
                                    <a:srgbClr val="000000"/>
                                  </a:solidFill>
                                  <a:latin typeface="Cambria Math" panose="02040503050406030204" pitchFamily="18" charset="0"/>
                                </a:rPr>
                              </m:ctrlPr>
                            </m:limLowPr>
                            <m:e>
                              <m:r>
                                <a:rPr sz="4550" i="1">
                                  <a:solidFill>
                                    <a:srgbClr val="000000"/>
                                  </a:solidFill>
                                  <a:latin typeface="Cambria Math" panose="02040503050406030204" pitchFamily="18" charset="0"/>
                                </a:rPr>
                                <m:t>∑</m:t>
                              </m:r>
                            </m:e>
                            <m:lim>
                              <m:r>
                                <a:rPr sz="4550" i="1">
                                  <a:solidFill>
                                    <a:srgbClr val="000000"/>
                                  </a:solidFill>
                                  <a:latin typeface="Cambria Math" panose="02040503050406030204" pitchFamily="18" charset="0"/>
                                </a:rPr>
                                <m:t>𝑖</m:t>
                              </m:r>
                              <m:r>
                                <a:rPr sz="4550" i="1">
                                  <a:solidFill>
                                    <a:srgbClr val="000000"/>
                                  </a:solidFill>
                                  <a:latin typeface="Cambria Math" panose="02040503050406030204" pitchFamily="18" charset="0"/>
                                </a:rPr>
                                <m:t>=1</m:t>
                              </m:r>
                            </m:lim>
                          </m:limLow>
                        </m:e>
                        <m:lim>
                          <m:r>
                            <a:rPr sz="4550" i="1">
                              <a:solidFill>
                                <a:srgbClr val="000000"/>
                              </a:solidFill>
                              <a:latin typeface="Cambria Math" panose="02040503050406030204" pitchFamily="18" charset="0"/>
                            </a:rPr>
                            <m:t>𝑛</m:t>
                          </m:r>
                        </m:lim>
                      </m:limUpp>
                      <m:sSubSup>
                        <m:sSubSupPr>
                          <m:ctrlPr>
                            <a:rPr sz="4550" i="1">
                              <a:solidFill>
                                <a:srgbClr val="000000"/>
                              </a:solidFill>
                              <a:latin typeface="Cambria Math" panose="02040503050406030204" pitchFamily="18" charset="0"/>
                            </a:rPr>
                          </m:ctrlPr>
                        </m:sSubSupPr>
                        <m:e>
                          <m:r>
                            <a:rPr sz="4550" i="1">
                              <a:solidFill>
                                <a:srgbClr val="000000"/>
                              </a:solidFill>
                              <a:latin typeface="Cambria Math" panose="02040503050406030204" pitchFamily="18" charset="0"/>
                            </a:rPr>
                            <m:t>∫</m:t>
                          </m:r>
                        </m:e>
                        <m:sub>
                          <m:sSub>
                            <m:sSubPr>
                              <m:ctrlPr>
                                <a:rPr sz="4550" i="1">
                                  <a:solidFill>
                                    <a:srgbClr val="000000"/>
                                  </a:solidFill>
                                  <a:latin typeface="Cambria Math" panose="02040503050406030204" pitchFamily="18" charset="0"/>
                                </a:rPr>
                              </m:ctrlPr>
                            </m:sSubPr>
                            <m:e>
                              <m:r>
                                <a:rPr sz="4550" i="1">
                                  <a:solidFill>
                                    <a:srgbClr val="000000"/>
                                  </a:solidFill>
                                  <a:latin typeface="Cambria Math" panose="02040503050406030204" pitchFamily="18" charset="0"/>
                                </a:rPr>
                                <m:t>𝑡</m:t>
                              </m:r>
                            </m:e>
                            <m:sub>
                              <m:r>
                                <a:rPr sz="4550" i="1">
                                  <a:solidFill>
                                    <a:srgbClr val="000000"/>
                                  </a:solidFill>
                                  <a:latin typeface="Cambria Math" panose="02040503050406030204" pitchFamily="18" charset="0"/>
                                </a:rPr>
                                <m:t>𝑖</m:t>
                              </m:r>
                            </m:sub>
                          </m:sSub>
                        </m:sub>
                        <m:sup>
                          <m:sSub>
                            <m:sSubPr>
                              <m:ctrlPr>
                                <a:rPr sz="4550" i="1">
                                  <a:solidFill>
                                    <a:srgbClr val="000000"/>
                                  </a:solidFill>
                                  <a:latin typeface="Cambria Math" panose="02040503050406030204" pitchFamily="18" charset="0"/>
                                </a:rPr>
                              </m:ctrlPr>
                            </m:sSubPr>
                            <m:e>
                              <m:r>
                                <a:rPr sz="4550" i="1">
                                  <a:solidFill>
                                    <a:srgbClr val="000000"/>
                                  </a:solidFill>
                                  <a:latin typeface="Cambria Math" panose="02040503050406030204" pitchFamily="18" charset="0"/>
                                </a:rPr>
                                <m:t>𝑡</m:t>
                              </m:r>
                            </m:e>
                            <m:sub>
                              <m:r>
                                <a:rPr sz="4550" i="1">
                                  <a:solidFill>
                                    <a:srgbClr val="000000"/>
                                  </a:solidFill>
                                  <a:latin typeface="Cambria Math" panose="02040503050406030204" pitchFamily="18" charset="0"/>
                                </a:rPr>
                                <m:t>𝑖</m:t>
                              </m:r>
                              <m:r>
                                <a:rPr sz="4550" i="1">
                                  <a:solidFill>
                                    <a:srgbClr val="000000"/>
                                  </a:solidFill>
                                  <a:latin typeface="Cambria Math" panose="02040503050406030204" pitchFamily="18" charset="0"/>
                                </a:rPr>
                                <m:t>+1</m:t>
                              </m:r>
                            </m:sub>
                          </m:sSub>
                        </m:sup>
                      </m:sSubSup>
                      <m:r>
                        <a:rPr sz="4550" i="1">
                          <a:solidFill>
                            <a:srgbClr val="000000"/>
                          </a:solidFill>
                          <a:latin typeface="Cambria Math" panose="02040503050406030204" pitchFamily="18" charset="0"/>
                        </a:rPr>
                        <m:t>𝑇</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𝑡</m:t>
                      </m:r>
                      <m:r>
                        <a:rPr sz="4550" i="1">
                          <a:solidFill>
                            <a:srgbClr val="000000"/>
                          </a:solidFill>
                          <a:latin typeface="Cambria Math" panose="02040503050406030204" pitchFamily="18" charset="0"/>
                        </a:rPr>
                        <m:t>)</m:t>
                      </m:r>
                      <m:sSub>
                        <m:sSubPr>
                          <m:ctrlPr>
                            <a:rPr sz="4550" i="1">
                              <a:solidFill>
                                <a:srgbClr val="000000"/>
                              </a:solidFill>
                              <a:latin typeface="Cambria Math" panose="02040503050406030204" pitchFamily="18" charset="0"/>
                            </a:rPr>
                          </m:ctrlPr>
                        </m:sSubPr>
                        <m:e>
                          <m:r>
                            <a:rPr sz="4550" i="1">
                              <a:solidFill>
                                <a:srgbClr val="000000"/>
                              </a:solidFill>
                              <a:latin typeface="Cambria Math" panose="02040503050406030204" pitchFamily="18" charset="0"/>
                            </a:rPr>
                            <m:t>𝜎</m:t>
                          </m:r>
                        </m:e>
                        <m:sub>
                          <m:r>
                            <a:rPr sz="4550" i="1">
                              <a:solidFill>
                                <a:srgbClr val="000000"/>
                              </a:solidFill>
                              <a:latin typeface="Cambria Math" panose="02040503050406030204" pitchFamily="18" charset="0"/>
                            </a:rPr>
                            <m:t>𝑖</m:t>
                          </m:r>
                        </m:sub>
                      </m:sSub>
                      <m:sSub>
                        <m:sSubPr>
                          <m:ctrlPr>
                            <a:rPr sz="4550" i="1">
                              <a:solidFill>
                                <a:srgbClr val="000000"/>
                              </a:solidFill>
                              <a:latin typeface="Cambria Math" panose="02040503050406030204" pitchFamily="18" charset="0"/>
                            </a:rPr>
                          </m:ctrlPr>
                        </m:sSubPr>
                        <m:e>
                          <m:r>
                            <a:rPr sz="4550" i="1">
                              <a:solidFill>
                                <a:srgbClr val="000000"/>
                              </a:solidFill>
                              <a:latin typeface="Cambria Math" panose="02040503050406030204" pitchFamily="18" charset="0"/>
                            </a:rPr>
                            <m:t>𝐜</m:t>
                          </m:r>
                        </m:e>
                        <m:sub>
                          <m:r>
                            <a:rPr sz="4550" i="1">
                              <a:solidFill>
                                <a:srgbClr val="000000"/>
                              </a:solidFill>
                              <a:latin typeface="Cambria Math" panose="02040503050406030204" pitchFamily="18" charset="0"/>
                            </a:rPr>
                            <m:t>𝑖</m:t>
                          </m:r>
                        </m:sub>
                      </m:sSub>
                      <m:r>
                        <a:rPr sz="4550" i="1">
                          <a:solidFill>
                            <a:srgbClr val="000000"/>
                          </a:solidFill>
                          <a:latin typeface="Cambria Math" panose="02040503050406030204" pitchFamily="18" charset="0"/>
                        </a:rPr>
                        <m:t>𝑑𝑡</m:t>
                      </m:r>
                    </m:oMath>
                  </m:oMathPara>
                </a14:m>
                <a:endParaRPr/>
              </a:p>
            </p:txBody>
          </p:sp>
        </mc:Choice>
        <mc:Fallback xmlns="">
          <p:sp>
            <p:nvSpPr>
              <p:cNvPr id="1358" name="Text"/>
              <p:cNvSpPr txBox="1">
                <a:spLocks noRot="1" noChangeAspect="1" noMove="1" noResize="1" noEditPoints="1" noAdjustHandles="1" noChangeArrowheads="1" noChangeShapeType="1" noTextEdit="1"/>
              </p:cNvSpPr>
              <p:nvPr/>
            </p:nvSpPr>
            <p:spPr>
              <a:xfrm>
                <a:off x="6241323" y="4008589"/>
                <a:ext cx="11901354" cy="1750588"/>
              </a:xfrm>
              <a:prstGeom prst="rect">
                <a:avLst/>
              </a:prstGeom>
              <a:blipFill>
                <a:blip r:embed="rId3"/>
                <a:stretch>
                  <a:fillRect/>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59" name="Text"/>
              <p:cNvSpPr txBox="1"/>
              <p:nvPr/>
            </p:nvSpPr>
            <p:spPr>
              <a:xfrm>
                <a:off x="9765073" y="5913589"/>
                <a:ext cx="11901355" cy="1750588"/>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lIns="71437" tIns="71437" rIns="71437" bIns="71437">
                <a:spAutoFit/>
              </a:bodyPr>
              <a:lstStyle>
                <a:lvl1pPr defTabSz="821531">
                  <a:defRPr sz="4200" b="0">
                    <a:latin typeface="Avenir Book"/>
                    <a:ea typeface="Avenir Book"/>
                    <a:cs typeface="Avenir Book"/>
                    <a:sym typeface="Avenir Book"/>
                  </a:defRPr>
                </a:lvl1pPr>
              </a:lstStyle>
              <a:p>
                <a:pPr/>
                <a14:m>
                  <m:oMathPara xmlns:m="http://schemas.openxmlformats.org/officeDocument/2006/math">
                    <m:oMathParaPr>
                      <m:jc m:val="center"/>
                    </m:oMathParaPr>
                    <m:oMath xmlns:m="http://schemas.openxmlformats.org/officeDocument/2006/math">
                      <m:r>
                        <a:rPr sz="4550" i="1">
                          <a:solidFill>
                            <a:srgbClr val="000000"/>
                          </a:solidFill>
                          <a:latin typeface="Cambria Math" panose="02040503050406030204" pitchFamily="18" charset="0"/>
                        </a:rPr>
                        <m:t>=</m:t>
                      </m:r>
                      <m:limUpp>
                        <m:limUppPr>
                          <m:ctrlPr>
                            <a:rPr sz="4550" i="1">
                              <a:solidFill>
                                <a:srgbClr val="000000"/>
                              </a:solidFill>
                              <a:latin typeface="Cambria Math" panose="02040503050406030204" pitchFamily="18" charset="0"/>
                            </a:rPr>
                          </m:ctrlPr>
                        </m:limUppPr>
                        <m:e>
                          <m:limLow>
                            <m:limLowPr>
                              <m:ctrlPr>
                                <a:rPr sz="4550" i="1">
                                  <a:solidFill>
                                    <a:srgbClr val="000000"/>
                                  </a:solidFill>
                                  <a:latin typeface="Cambria Math" panose="02040503050406030204" pitchFamily="18" charset="0"/>
                                </a:rPr>
                              </m:ctrlPr>
                            </m:limLowPr>
                            <m:e>
                              <m:r>
                                <a:rPr sz="4550" i="1">
                                  <a:solidFill>
                                    <a:srgbClr val="000000"/>
                                  </a:solidFill>
                                  <a:latin typeface="Cambria Math" panose="02040503050406030204" pitchFamily="18" charset="0"/>
                                </a:rPr>
                                <m:t>∑</m:t>
                              </m:r>
                            </m:e>
                            <m:lim>
                              <m:r>
                                <a:rPr sz="4550" i="1">
                                  <a:solidFill>
                                    <a:srgbClr val="000000"/>
                                  </a:solidFill>
                                  <a:latin typeface="Cambria Math" panose="02040503050406030204" pitchFamily="18" charset="0"/>
                                </a:rPr>
                                <m:t>𝑖</m:t>
                              </m:r>
                              <m:r>
                                <a:rPr sz="4550" i="1">
                                  <a:solidFill>
                                    <a:srgbClr val="000000"/>
                                  </a:solidFill>
                                  <a:latin typeface="Cambria Math" panose="02040503050406030204" pitchFamily="18" charset="0"/>
                                </a:rPr>
                                <m:t>=1</m:t>
                              </m:r>
                            </m:lim>
                          </m:limLow>
                        </m:e>
                        <m:lim>
                          <m:r>
                            <a:rPr sz="4550" i="1">
                              <a:solidFill>
                                <a:srgbClr val="000000"/>
                              </a:solidFill>
                              <a:latin typeface="Cambria Math" panose="02040503050406030204" pitchFamily="18" charset="0"/>
                            </a:rPr>
                            <m:t>𝑛</m:t>
                          </m:r>
                        </m:lim>
                      </m:limUpp>
                      <m:sSub>
                        <m:sSubPr>
                          <m:ctrlPr>
                            <a:rPr sz="4550" i="1">
                              <a:solidFill>
                                <a:srgbClr val="000000"/>
                              </a:solidFill>
                              <a:latin typeface="Cambria Math" panose="02040503050406030204" pitchFamily="18" charset="0"/>
                            </a:rPr>
                          </m:ctrlPr>
                        </m:sSubPr>
                        <m:e>
                          <m:r>
                            <a:rPr sz="4550" i="1">
                              <a:solidFill>
                                <a:srgbClr val="000000"/>
                              </a:solidFill>
                              <a:latin typeface="Cambria Math" panose="02040503050406030204" pitchFamily="18" charset="0"/>
                            </a:rPr>
                            <m:t>𝑇</m:t>
                          </m:r>
                        </m:e>
                        <m:sub>
                          <m:r>
                            <a:rPr sz="4550" i="1">
                              <a:solidFill>
                                <a:srgbClr val="000000"/>
                              </a:solidFill>
                              <a:latin typeface="Cambria Math" panose="02040503050406030204" pitchFamily="18" charset="0"/>
                            </a:rPr>
                            <m:t>𝑖</m:t>
                          </m:r>
                        </m:sub>
                      </m:sSub>
                      <m:sSub>
                        <m:sSubPr>
                          <m:ctrlPr>
                            <a:rPr sz="4550" i="1">
                              <a:solidFill>
                                <a:srgbClr val="000000"/>
                              </a:solidFill>
                              <a:latin typeface="Cambria Math" panose="02040503050406030204" pitchFamily="18" charset="0"/>
                            </a:rPr>
                          </m:ctrlPr>
                        </m:sSubPr>
                        <m:e>
                          <m:r>
                            <a:rPr sz="4550" i="1">
                              <a:solidFill>
                                <a:srgbClr val="000000"/>
                              </a:solidFill>
                              <a:latin typeface="Cambria Math" panose="02040503050406030204" pitchFamily="18" charset="0"/>
                            </a:rPr>
                            <m:t>𝜎</m:t>
                          </m:r>
                        </m:e>
                        <m:sub>
                          <m:r>
                            <a:rPr sz="4550" i="1">
                              <a:solidFill>
                                <a:srgbClr val="000000"/>
                              </a:solidFill>
                              <a:latin typeface="Cambria Math" panose="02040503050406030204" pitchFamily="18" charset="0"/>
                            </a:rPr>
                            <m:t>𝑖</m:t>
                          </m:r>
                        </m:sub>
                      </m:sSub>
                      <m:sSub>
                        <m:sSubPr>
                          <m:ctrlPr>
                            <a:rPr sz="4550" i="1">
                              <a:solidFill>
                                <a:srgbClr val="000000"/>
                              </a:solidFill>
                              <a:latin typeface="Cambria Math" panose="02040503050406030204" pitchFamily="18" charset="0"/>
                            </a:rPr>
                          </m:ctrlPr>
                        </m:sSubPr>
                        <m:e>
                          <m:r>
                            <a:rPr sz="4550" i="1">
                              <a:solidFill>
                                <a:srgbClr val="000000"/>
                              </a:solidFill>
                              <a:latin typeface="Cambria Math" panose="02040503050406030204" pitchFamily="18" charset="0"/>
                            </a:rPr>
                            <m:t>𝐜</m:t>
                          </m:r>
                        </m:e>
                        <m:sub>
                          <m:r>
                            <a:rPr sz="4550" i="1">
                              <a:solidFill>
                                <a:srgbClr val="000000"/>
                              </a:solidFill>
                              <a:latin typeface="Cambria Math" panose="02040503050406030204" pitchFamily="18" charset="0"/>
                            </a:rPr>
                            <m:t>𝑖</m:t>
                          </m:r>
                        </m:sub>
                      </m:sSub>
                      <m:sSubSup>
                        <m:sSubSupPr>
                          <m:ctrlPr>
                            <a:rPr sz="4550" i="1">
                              <a:solidFill>
                                <a:srgbClr val="000000"/>
                              </a:solidFill>
                              <a:latin typeface="Cambria Math" panose="02040503050406030204" pitchFamily="18" charset="0"/>
                            </a:rPr>
                          </m:ctrlPr>
                        </m:sSubSupPr>
                        <m:e>
                          <m:r>
                            <a:rPr sz="4550" i="1">
                              <a:solidFill>
                                <a:srgbClr val="000000"/>
                              </a:solidFill>
                              <a:latin typeface="Cambria Math" panose="02040503050406030204" pitchFamily="18" charset="0"/>
                            </a:rPr>
                            <m:t>∫</m:t>
                          </m:r>
                        </m:e>
                        <m:sub>
                          <m:sSub>
                            <m:sSubPr>
                              <m:ctrlPr>
                                <a:rPr sz="4550" i="1">
                                  <a:solidFill>
                                    <a:srgbClr val="000000"/>
                                  </a:solidFill>
                                  <a:latin typeface="Cambria Math" panose="02040503050406030204" pitchFamily="18" charset="0"/>
                                </a:rPr>
                              </m:ctrlPr>
                            </m:sSubPr>
                            <m:e>
                              <m:r>
                                <a:rPr sz="4550" i="1">
                                  <a:solidFill>
                                    <a:srgbClr val="000000"/>
                                  </a:solidFill>
                                  <a:latin typeface="Cambria Math" panose="02040503050406030204" pitchFamily="18" charset="0"/>
                                </a:rPr>
                                <m:t>𝑡</m:t>
                              </m:r>
                            </m:e>
                            <m:sub>
                              <m:r>
                                <a:rPr sz="4550" i="1">
                                  <a:solidFill>
                                    <a:srgbClr val="000000"/>
                                  </a:solidFill>
                                  <a:latin typeface="Cambria Math" panose="02040503050406030204" pitchFamily="18" charset="0"/>
                                </a:rPr>
                                <m:t>𝑖</m:t>
                              </m:r>
                            </m:sub>
                          </m:sSub>
                        </m:sub>
                        <m:sup>
                          <m:sSub>
                            <m:sSubPr>
                              <m:ctrlPr>
                                <a:rPr sz="4550" i="1">
                                  <a:solidFill>
                                    <a:srgbClr val="000000"/>
                                  </a:solidFill>
                                  <a:latin typeface="Cambria Math" panose="02040503050406030204" pitchFamily="18" charset="0"/>
                                </a:rPr>
                              </m:ctrlPr>
                            </m:sSubPr>
                            <m:e>
                              <m:r>
                                <a:rPr sz="4550" i="1">
                                  <a:solidFill>
                                    <a:srgbClr val="000000"/>
                                  </a:solidFill>
                                  <a:latin typeface="Cambria Math" panose="02040503050406030204" pitchFamily="18" charset="0"/>
                                </a:rPr>
                                <m:t>𝑡</m:t>
                              </m:r>
                            </m:e>
                            <m:sub>
                              <m:r>
                                <a:rPr sz="4550" i="1">
                                  <a:solidFill>
                                    <a:srgbClr val="000000"/>
                                  </a:solidFill>
                                  <a:latin typeface="Cambria Math" panose="02040503050406030204" pitchFamily="18" charset="0"/>
                                </a:rPr>
                                <m:t>𝑖</m:t>
                              </m:r>
                              <m:r>
                                <a:rPr sz="4550" i="1">
                                  <a:solidFill>
                                    <a:srgbClr val="000000"/>
                                  </a:solidFill>
                                  <a:latin typeface="Cambria Math" panose="02040503050406030204" pitchFamily="18" charset="0"/>
                                </a:rPr>
                                <m:t>+1</m:t>
                              </m:r>
                            </m:sub>
                          </m:sSub>
                        </m:sup>
                      </m:sSubSup>
                      <m:r>
                        <m:rPr>
                          <m:sty m:val="p"/>
                        </m:rPr>
                        <a:rPr sz="4550" i="1">
                          <a:solidFill>
                            <a:srgbClr val="000000"/>
                          </a:solidFill>
                          <a:latin typeface="Cambria Math" panose="02040503050406030204" pitchFamily="18" charset="0"/>
                        </a:rPr>
                        <m:t>exp</m:t>
                      </m:r>
                      <m:d>
                        <m:dPr>
                          <m:ctrlPr>
                            <a:rPr sz="4550" i="1">
                              <a:solidFill>
                                <a:srgbClr val="000000"/>
                              </a:solidFill>
                              <a:latin typeface="Cambria Math" panose="02040503050406030204" pitchFamily="18" charset="0"/>
                            </a:rPr>
                          </m:ctrlPr>
                        </m:dPr>
                        <m:e>
                          <m:r>
                            <a:rPr sz="4550" i="1">
                              <a:solidFill>
                                <a:srgbClr val="000000"/>
                              </a:solidFill>
                              <a:latin typeface="Cambria Math" panose="02040503050406030204" pitchFamily="18" charset="0"/>
                            </a:rPr>
                            <m:t>−</m:t>
                          </m:r>
                          <m:sSub>
                            <m:sSubPr>
                              <m:ctrlPr>
                                <a:rPr sz="4550" i="1">
                                  <a:solidFill>
                                    <a:srgbClr val="000000"/>
                                  </a:solidFill>
                                  <a:latin typeface="Cambria Math" panose="02040503050406030204" pitchFamily="18" charset="0"/>
                                </a:rPr>
                              </m:ctrlPr>
                            </m:sSubPr>
                            <m:e>
                              <m:r>
                                <a:rPr sz="4550" i="1">
                                  <a:solidFill>
                                    <a:srgbClr val="000000"/>
                                  </a:solidFill>
                                  <a:latin typeface="Cambria Math" panose="02040503050406030204" pitchFamily="18" charset="0"/>
                                </a:rPr>
                                <m:t>𝜎</m:t>
                              </m:r>
                            </m:e>
                            <m:sub>
                              <m:r>
                                <a:rPr sz="4550" i="1">
                                  <a:solidFill>
                                    <a:srgbClr val="000000"/>
                                  </a:solidFill>
                                  <a:latin typeface="Cambria Math" panose="02040503050406030204" pitchFamily="18" charset="0"/>
                                </a:rPr>
                                <m:t>𝑖</m:t>
                              </m:r>
                            </m:sub>
                          </m:sSub>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𝑡</m:t>
                          </m:r>
                          <m:r>
                            <a:rPr sz="4550" i="1">
                              <a:solidFill>
                                <a:srgbClr val="000000"/>
                              </a:solidFill>
                              <a:latin typeface="Cambria Math" panose="02040503050406030204" pitchFamily="18" charset="0"/>
                            </a:rPr>
                            <m:t>−</m:t>
                          </m:r>
                          <m:sSub>
                            <m:sSubPr>
                              <m:ctrlPr>
                                <a:rPr sz="4550" i="1">
                                  <a:solidFill>
                                    <a:srgbClr val="000000"/>
                                  </a:solidFill>
                                  <a:latin typeface="Cambria Math" panose="02040503050406030204" pitchFamily="18" charset="0"/>
                                </a:rPr>
                              </m:ctrlPr>
                            </m:sSubPr>
                            <m:e>
                              <m:r>
                                <a:rPr sz="4550" i="1">
                                  <a:solidFill>
                                    <a:srgbClr val="000000"/>
                                  </a:solidFill>
                                  <a:latin typeface="Cambria Math" panose="02040503050406030204" pitchFamily="18" charset="0"/>
                                </a:rPr>
                                <m:t>𝑡</m:t>
                              </m:r>
                            </m:e>
                            <m:sub>
                              <m:r>
                                <a:rPr sz="4550" i="1">
                                  <a:solidFill>
                                    <a:srgbClr val="000000"/>
                                  </a:solidFill>
                                  <a:latin typeface="Cambria Math" panose="02040503050406030204" pitchFamily="18" charset="0"/>
                                </a:rPr>
                                <m:t>𝑖</m:t>
                              </m:r>
                            </m:sub>
                          </m:sSub>
                          <m:r>
                            <a:rPr sz="4550" i="1">
                              <a:solidFill>
                                <a:srgbClr val="000000"/>
                              </a:solidFill>
                              <a:latin typeface="Cambria Math" panose="02040503050406030204" pitchFamily="18" charset="0"/>
                            </a:rPr>
                            <m:t>)</m:t>
                          </m:r>
                        </m:e>
                      </m:d>
                      <m:r>
                        <a:rPr sz="4550" i="1">
                          <a:solidFill>
                            <a:srgbClr val="000000"/>
                          </a:solidFill>
                          <a:latin typeface="Cambria Math" panose="02040503050406030204" pitchFamily="18" charset="0"/>
                        </a:rPr>
                        <m:t>𝑑𝑡</m:t>
                      </m:r>
                    </m:oMath>
                  </m:oMathPara>
                </a14:m>
                <a:endParaRPr/>
              </a:p>
            </p:txBody>
          </p:sp>
        </mc:Choice>
        <mc:Fallback xmlns="">
          <p:sp>
            <p:nvSpPr>
              <p:cNvPr id="1359" name="Text"/>
              <p:cNvSpPr txBox="1">
                <a:spLocks noRot="1" noChangeAspect="1" noMove="1" noResize="1" noEditPoints="1" noAdjustHandles="1" noChangeArrowheads="1" noChangeShapeType="1" noTextEdit="1"/>
              </p:cNvSpPr>
              <p:nvPr/>
            </p:nvSpPr>
            <p:spPr>
              <a:xfrm>
                <a:off x="9765073" y="5913589"/>
                <a:ext cx="11901355" cy="1750588"/>
              </a:xfrm>
              <a:prstGeom prst="rect">
                <a:avLst/>
              </a:prstGeom>
              <a:blipFill>
                <a:blip r:embed="rId4"/>
                <a:stretch>
                  <a:fillRect/>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60" name="Text"/>
              <p:cNvSpPr txBox="1"/>
              <p:nvPr/>
            </p:nvSpPr>
            <p:spPr>
              <a:xfrm>
                <a:off x="9873716" y="7714198"/>
                <a:ext cx="11901355" cy="1859854"/>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lIns="71437" tIns="71437" rIns="71437" bIns="71437">
                <a:spAutoFit/>
              </a:bodyPr>
              <a:lstStyle>
                <a:lvl1pPr defTabSz="821531">
                  <a:defRPr sz="4200" b="0">
                    <a:latin typeface="Avenir Book"/>
                    <a:ea typeface="Avenir Book"/>
                    <a:cs typeface="Avenir Book"/>
                    <a:sym typeface="Avenir Book"/>
                  </a:defRPr>
                </a:lvl1pPr>
              </a:lstStyle>
              <a:p>
                <a:pPr/>
                <a14:m>
                  <m:oMathPara xmlns:m="http://schemas.openxmlformats.org/officeDocument/2006/math">
                    <m:oMathParaPr>
                      <m:jc m:val="center"/>
                    </m:oMathParaPr>
                    <m:oMath xmlns:m="http://schemas.openxmlformats.org/officeDocument/2006/math">
                      <m:r>
                        <a:rPr sz="4550" i="1">
                          <a:solidFill>
                            <a:srgbClr val="000000"/>
                          </a:solidFill>
                          <a:latin typeface="Cambria Math" panose="02040503050406030204" pitchFamily="18" charset="0"/>
                        </a:rPr>
                        <m:t>=</m:t>
                      </m:r>
                      <m:limUpp>
                        <m:limUppPr>
                          <m:ctrlPr>
                            <a:rPr sz="4550" i="1">
                              <a:solidFill>
                                <a:srgbClr val="000000"/>
                              </a:solidFill>
                              <a:latin typeface="Cambria Math" panose="02040503050406030204" pitchFamily="18" charset="0"/>
                            </a:rPr>
                          </m:ctrlPr>
                        </m:limUppPr>
                        <m:e>
                          <m:limLow>
                            <m:limLowPr>
                              <m:ctrlPr>
                                <a:rPr sz="4550" i="1">
                                  <a:solidFill>
                                    <a:srgbClr val="000000"/>
                                  </a:solidFill>
                                  <a:latin typeface="Cambria Math" panose="02040503050406030204" pitchFamily="18" charset="0"/>
                                </a:rPr>
                              </m:ctrlPr>
                            </m:limLowPr>
                            <m:e>
                              <m:r>
                                <a:rPr sz="4550" i="1">
                                  <a:solidFill>
                                    <a:srgbClr val="000000"/>
                                  </a:solidFill>
                                  <a:latin typeface="Cambria Math" panose="02040503050406030204" pitchFamily="18" charset="0"/>
                                </a:rPr>
                                <m:t>∑</m:t>
                              </m:r>
                            </m:e>
                            <m:lim>
                              <m:r>
                                <a:rPr sz="4550" i="1">
                                  <a:solidFill>
                                    <a:srgbClr val="000000"/>
                                  </a:solidFill>
                                  <a:latin typeface="Cambria Math" panose="02040503050406030204" pitchFamily="18" charset="0"/>
                                </a:rPr>
                                <m:t>𝑖</m:t>
                              </m:r>
                              <m:r>
                                <a:rPr sz="4550" i="1">
                                  <a:solidFill>
                                    <a:srgbClr val="000000"/>
                                  </a:solidFill>
                                  <a:latin typeface="Cambria Math" panose="02040503050406030204" pitchFamily="18" charset="0"/>
                                </a:rPr>
                                <m:t>=1</m:t>
                              </m:r>
                            </m:lim>
                          </m:limLow>
                        </m:e>
                        <m:lim>
                          <m:r>
                            <a:rPr sz="4550" i="1">
                              <a:solidFill>
                                <a:srgbClr val="000000"/>
                              </a:solidFill>
                              <a:latin typeface="Cambria Math" panose="02040503050406030204" pitchFamily="18" charset="0"/>
                            </a:rPr>
                            <m:t>𝑛</m:t>
                          </m:r>
                        </m:lim>
                      </m:limUpp>
                      <m:sSub>
                        <m:sSubPr>
                          <m:ctrlPr>
                            <a:rPr sz="4550" i="1">
                              <a:solidFill>
                                <a:srgbClr val="000000"/>
                              </a:solidFill>
                              <a:latin typeface="Cambria Math" panose="02040503050406030204" pitchFamily="18" charset="0"/>
                            </a:rPr>
                          </m:ctrlPr>
                        </m:sSubPr>
                        <m:e>
                          <m:r>
                            <a:rPr sz="4550" i="1">
                              <a:solidFill>
                                <a:srgbClr val="000000"/>
                              </a:solidFill>
                              <a:latin typeface="Cambria Math" panose="02040503050406030204" pitchFamily="18" charset="0"/>
                            </a:rPr>
                            <m:t>𝑇</m:t>
                          </m:r>
                        </m:e>
                        <m:sub>
                          <m:r>
                            <a:rPr sz="4550" i="1">
                              <a:solidFill>
                                <a:srgbClr val="000000"/>
                              </a:solidFill>
                              <a:latin typeface="Cambria Math" panose="02040503050406030204" pitchFamily="18" charset="0"/>
                            </a:rPr>
                            <m:t>𝑖</m:t>
                          </m:r>
                        </m:sub>
                      </m:sSub>
                      <m:sSub>
                        <m:sSubPr>
                          <m:ctrlPr>
                            <a:rPr sz="4550" i="1">
                              <a:solidFill>
                                <a:srgbClr val="000000"/>
                              </a:solidFill>
                              <a:latin typeface="Cambria Math" panose="02040503050406030204" pitchFamily="18" charset="0"/>
                            </a:rPr>
                          </m:ctrlPr>
                        </m:sSubPr>
                        <m:e>
                          <m:r>
                            <a:rPr sz="4550" i="1">
                              <a:solidFill>
                                <a:srgbClr val="000000"/>
                              </a:solidFill>
                              <a:latin typeface="Cambria Math" panose="02040503050406030204" pitchFamily="18" charset="0"/>
                            </a:rPr>
                            <m:t>𝜎</m:t>
                          </m:r>
                        </m:e>
                        <m:sub>
                          <m:r>
                            <a:rPr sz="4550" i="1">
                              <a:solidFill>
                                <a:srgbClr val="000000"/>
                              </a:solidFill>
                              <a:latin typeface="Cambria Math" panose="02040503050406030204" pitchFamily="18" charset="0"/>
                            </a:rPr>
                            <m:t>𝑖</m:t>
                          </m:r>
                        </m:sub>
                      </m:sSub>
                      <m:sSub>
                        <m:sSubPr>
                          <m:ctrlPr>
                            <a:rPr sz="4550" i="1">
                              <a:solidFill>
                                <a:srgbClr val="000000"/>
                              </a:solidFill>
                              <a:latin typeface="Cambria Math" panose="02040503050406030204" pitchFamily="18" charset="0"/>
                            </a:rPr>
                          </m:ctrlPr>
                        </m:sSubPr>
                        <m:e>
                          <m:r>
                            <a:rPr sz="4550" i="1">
                              <a:solidFill>
                                <a:srgbClr val="000000"/>
                              </a:solidFill>
                              <a:latin typeface="Cambria Math" panose="02040503050406030204" pitchFamily="18" charset="0"/>
                            </a:rPr>
                            <m:t>𝐜</m:t>
                          </m:r>
                        </m:e>
                        <m:sub>
                          <m:r>
                            <a:rPr sz="4550" i="1">
                              <a:solidFill>
                                <a:srgbClr val="000000"/>
                              </a:solidFill>
                              <a:latin typeface="Cambria Math" panose="02040503050406030204" pitchFamily="18" charset="0"/>
                            </a:rPr>
                            <m:t>𝑖</m:t>
                          </m:r>
                        </m:sub>
                      </m:sSub>
                      <m:f>
                        <m:fPr>
                          <m:ctrlPr>
                            <a:rPr sz="4550" i="1">
                              <a:solidFill>
                                <a:srgbClr val="000000"/>
                              </a:solidFill>
                              <a:latin typeface="Cambria Math" panose="02040503050406030204" pitchFamily="18" charset="0"/>
                            </a:rPr>
                          </m:ctrlPr>
                        </m:fPr>
                        <m:num>
                          <m:r>
                            <m:rPr>
                              <m:sty m:val="p"/>
                            </m:rPr>
                            <a:rPr sz="4550" i="1">
                              <a:solidFill>
                                <a:srgbClr val="000000"/>
                              </a:solidFill>
                              <a:latin typeface="Cambria Math" panose="02040503050406030204" pitchFamily="18" charset="0"/>
                            </a:rPr>
                            <m:t>exp</m:t>
                          </m:r>
                          <m:d>
                            <m:dPr>
                              <m:ctrlPr>
                                <a:rPr sz="4550" i="1">
                                  <a:solidFill>
                                    <a:srgbClr val="000000"/>
                                  </a:solidFill>
                                  <a:latin typeface="Cambria Math" panose="02040503050406030204" pitchFamily="18" charset="0"/>
                                </a:rPr>
                              </m:ctrlPr>
                            </m:dPr>
                            <m:e>
                              <m:r>
                                <a:rPr sz="4550" i="1">
                                  <a:solidFill>
                                    <a:srgbClr val="000000"/>
                                  </a:solidFill>
                                  <a:latin typeface="Cambria Math" panose="02040503050406030204" pitchFamily="18" charset="0"/>
                                </a:rPr>
                                <m:t>−</m:t>
                              </m:r>
                              <m:sSub>
                                <m:sSubPr>
                                  <m:ctrlPr>
                                    <a:rPr sz="4550" i="1">
                                      <a:solidFill>
                                        <a:srgbClr val="000000"/>
                                      </a:solidFill>
                                      <a:latin typeface="Cambria Math" panose="02040503050406030204" pitchFamily="18" charset="0"/>
                                    </a:rPr>
                                  </m:ctrlPr>
                                </m:sSubPr>
                                <m:e>
                                  <m:r>
                                    <a:rPr sz="4550" i="1">
                                      <a:solidFill>
                                        <a:srgbClr val="000000"/>
                                      </a:solidFill>
                                      <a:latin typeface="Cambria Math" panose="02040503050406030204" pitchFamily="18" charset="0"/>
                                    </a:rPr>
                                    <m:t>𝜎</m:t>
                                  </m:r>
                                </m:e>
                                <m:sub>
                                  <m:r>
                                    <a:rPr sz="4550" i="1">
                                      <a:solidFill>
                                        <a:srgbClr val="000000"/>
                                      </a:solidFill>
                                      <a:latin typeface="Cambria Math" panose="02040503050406030204" pitchFamily="18" charset="0"/>
                                    </a:rPr>
                                    <m:t>𝑖</m:t>
                                  </m:r>
                                </m:sub>
                              </m:sSub>
                              <m:r>
                                <a:rPr sz="4550" i="1">
                                  <a:solidFill>
                                    <a:srgbClr val="000000"/>
                                  </a:solidFill>
                                  <a:latin typeface="Cambria Math" panose="02040503050406030204" pitchFamily="18" charset="0"/>
                                </a:rPr>
                                <m:t>(</m:t>
                              </m:r>
                              <m:sSub>
                                <m:sSubPr>
                                  <m:ctrlPr>
                                    <a:rPr sz="4550" i="1">
                                      <a:solidFill>
                                        <a:srgbClr val="000000"/>
                                      </a:solidFill>
                                      <a:latin typeface="Cambria Math" panose="02040503050406030204" pitchFamily="18" charset="0"/>
                                    </a:rPr>
                                  </m:ctrlPr>
                                </m:sSubPr>
                                <m:e>
                                  <m:r>
                                    <a:rPr sz="4550" i="1">
                                      <a:solidFill>
                                        <a:srgbClr val="000000"/>
                                      </a:solidFill>
                                      <a:latin typeface="Cambria Math" panose="02040503050406030204" pitchFamily="18" charset="0"/>
                                    </a:rPr>
                                    <m:t>𝑡</m:t>
                                  </m:r>
                                </m:e>
                                <m:sub>
                                  <m:r>
                                    <a:rPr sz="4550" i="1">
                                      <a:solidFill>
                                        <a:srgbClr val="000000"/>
                                      </a:solidFill>
                                      <a:latin typeface="Cambria Math" panose="02040503050406030204" pitchFamily="18" charset="0"/>
                                    </a:rPr>
                                    <m:t>𝑖</m:t>
                                  </m:r>
                                  <m:r>
                                    <a:rPr sz="4550" i="1">
                                      <a:solidFill>
                                        <a:srgbClr val="000000"/>
                                      </a:solidFill>
                                      <a:latin typeface="Cambria Math" panose="02040503050406030204" pitchFamily="18" charset="0"/>
                                    </a:rPr>
                                    <m:t>+1</m:t>
                                  </m:r>
                                </m:sub>
                              </m:sSub>
                              <m:r>
                                <a:rPr sz="4550" i="1">
                                  <a:solidFill>
                                    <a:srgbClr val="000000"/>
                                  </a:solidFill>
                                  <a:latin typeface="Cambria Math" panose="02040503050406030204" pitchFamily="18" charset="0"/>
                                </a:rPr>
                                <m:t>−</m:t>
                              </m:r>
                              <m:sSub>
                                <m:sSubPr>
                                  <m:ctrlPr>
                                    <a:rPr sz="4550" i="1">
                                      <a:solidFill>
                                        <a:srgbClr val="000000"/>
                                      </a:solidFill>
                                      <a:latin typeface="Cambria Math" panose="02040503050406030204" pitchFamily="18" charset="0"/>
                                    </a:rPr>
                                  </m:ctrlPr>
                                </m:sSubPr>
                                <m:e>
                                  <m:r>
                                    <a:rPr sz="4550" i="1">
                                      <a:solidFill>
                                        <a:srgbClr val="000000"/>
                                      </a:solidFill>
                                      <a:latin typeface="Cambria Math" panose="02040503050406030204" pitchFamily="18" charset="0"/>
                                    </a:rPr>
                                    <m:t>𝑡</m:t>
                                  </m:r>
                                </m:e>
                                <m:sub>
                                  <m:r>
                                    <a:rPr sz="4550" i="1">
                                      <a:solidFill>
                                        <a:srgbClr val="000000"/>
                                      </a:solidFill>
                                      <a:latin typeface="Cambria Math" panose="02040503050406030204" pitchFamily="18" charset="0"/>
                                    </a:rPr>
                                    <m:t>𝑖</m:t>
                                  </m:r>
                                </m:sub>
                              </m:sSub>
                              <m:r>
                                <a:rPr sz="4550" i="1">
                                  <a:solidFill>
                                    <a:srgbClr val="000000"/>
                                  </a:solidFill>
                                  <a:latin typeface="Cambria Math" panose="02040503050406030204" pitchFamily="18" charset="0"/>
                                </a:rPr>
                                <m:t>)</m:t>
                              </m:r>
                            </m:e>
                          </m:d>
                          <m:r>
                            <a:rPr sz="4550" i="1">
                              <a:solidFill>
                                <a:srgbClr val="000000"/>
                              </a:solidFill>
                              <a:latin typeface="Cambria Math" panose="02040503050406030204" pitchFamily="18" charset="0"/>
                            </a:rPr>
                            <m:t>−1</m:t>
                          </m:r>
                        </m:num>
                        <m:den>
                          <m:r>
                            <a:rPr sz="4550" i="1">
                              <a:solidFill>
                                <a:srgbClr val="000000"/>
                              </a:solidFill>
                              <a:latin typeface="Cambria Math" panose="02040503050406030204" pitchFamily="18" charset="0"/>
                            </a:rPr>
                            <m:t>−</m:t>
                          </m:r>
                          <m:sSub>
                            <m:sSubPr>
                              <m:ctrlPr>
                                <a:rPr sz="4550" i="1">
                                  <a:solidFill>
                                    <a:srgbClr val="000000"/>
                                  </a:solidFill>
                                  <a:latin typeface="Cambria Math" panose="02040503050406030204" pitchFamily="18" charset="0"/>
                                </a:rPr>
                              </m:ctrlPr>
                            </m:sSubPr>
                            <m:e>
                              <m:r>
                                <a:rPr sz="4550" i="1">
                                  <a:solidFill>
                                    <a:srgbClr val="000000"/>
                                  </a:solidFill>
                                  <a:latin typeface="Cambria Math" panose="02040503050406030204" pitchFamily="18" charset="0"/>
                                </a:rPr>
                                <m:t>𝜎</m:t>
                              </m:r>
                            </m:e>
                            <m:sub>
                              <m:r>
                                <a:rPr sz="4550" i="1">
                                  <a:solidFill>
                                    <a:srgbClr val="000000"/>
                                  </a:solidFill>
                                  <a:latin typeface="Cambria Math" panose="02040503050406030204" pitchFamily="18" charset="0"/>
                                </a:rPr>
                                <m:t>𝑖</m:t>
                              </m:r>
                            </m:sub>
                          </m:sSub>
                        </m:den>
                      </m:f>
                    </m:oMath>
                  </m:oMathPara>
                </a14:m>
                <a:endParaRPr/>
              </a:p>
            </p:txBody>
          </p:sp>
        </mc:Choice>
        <mc:Fallback xmlns="">
          <p:sp>
            <p:nvSpPr>
              <p:cNvPr id="1360" name="Text"/>
              <p:cNvSpPr txBox="1">
                <a:spLocks noRot="1" noChangeAspect="1" noMove="1" noResize="1" noEditPoints="1" noAdjustHandles="1" noChangeArrowheads="1" noChangeShapeType="1" noTextEdit="1"/>
              </p:cNvSpPr>
              <p:nvPr/>
            </p:nvSpPr>
            <p:spPr>
              <a:xfrm>
                <a:off x="9873716" y="7714198"/>
                <a:ext cx="11901355" cy="1859854"/>
              </a:xfrm>
              <a:prstGeom prst="rect">
                <a:avLst/>
              </a:prstGeom>
              <a:blipFill>
                <a:blip r:embed="rId5"/>
                <a:stretch>
                  <a:fillRect/>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a:noFill/>
                  </a:rPr>
                  <a:t> </a:t>
                </a:r>
              </a:p>
            </p:txBody>
          </p:sp>
        </mc:Fallback>
      </mc:AlternateContent>
      <p:sp>
        <p:nvSpPr>
          <p:cNvPr id="1361" name="Rectangle"/>
          <p:cNvSpPr/>
          <p:nvPr/>
        </p:nvSpPr>
        <p:spPr>
          <a:xfrm>
            <a:off x="5907273" y="3425859"/>
            <a:ext cx="15103983" cy="4333045"/>
          </a:xfrm>
          <a:prstGeom prst="rect">
            <a:avLst/>
          </a:prstGeom>
          <a:solidFill>
            <a:srgbClr val="FFFFFF">
              <a:alpha val="50000"/>
            </a:srgbClr>
          </a:solidFill>
          <a:ln w="12700">
            <a:miter lim="400000"/>
          </a:ln>
        </p:spPr>
        <p:txBody>
          <a:bodyPr lIns="0" tIns="0" rIns="0" bIns="0" anchor="ctr"/>
          <a:lstStyle/>
          <a:p>
            <a:pPr>
              <a:defRPr sz="4200" b="0">
                <a:solidFill>
                  <a:srgbClr val="FFFFFF"/>
                </a:solidFill>
                <a:latin typeface="+mn-lt"/>
                <a:ea typeface="+mn-ea"/>
                <a:cs typeface="+mn-cs"/>
                <a:sym typeface="Helvetica Neue Medium"/>
              </a:defRPr>
            </a:pPr>
            <a:endParaRPr/>
          </a:p>
        </p:txBody>
      </p:sp>
      <p:sp>
        <p:nvSpPr>
          <p:cNvPr id="1362" name="Deriving quadrature estimate"/>
          <p:cNvSpPr txBox="1">
            <a:spLocks noGrp="1"/>
          </p:cNvSpPr>
          <p:nvPr>
            <p:ph type="title"/>
          </p:nvPr>
        </p:nvSpPr>
        <p:spPr>
          <a:prstGeom prst="rect">
            <a:avLst/>
          </a:prstGeom>
        </p:spPr>
        <p:txBody>
          <a:bodyPr/>
          <a:lstStyle/>
          <a:p>
            <a:r>
              <a:t>Deriving quadrature estimate</a:t>
            </a:r>
          </a:p>
        </p:txBody>
      </p:sp>
    </p:spTree>
  </p:cSld>
  <p:clrMapOvr>
    <a:masterClrMapping/>
  </p:clrMapOvr>
  <p:transition spd="med"/>
</p:sld>
</file>

<file path=ppt/slides/slide1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366" name="Slide Number"/>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134</a:t>
            </a:fld>
            <a:endParaRPr/>
          </a:p>
        </p:txBody>
      </p:sp>
      <mc:AlternateContent xmlns:mc="http://schemas.openxmlformats.org/markup-compatibility/2006" xmlns:a14="http://schemas.microsoft.com/office/drawing/2010/main">
        <mc:Choice Requires="a14">
          <p:sp>
            <p:nvSpPr>
              <p:cNvPr id="1367" name="Text"/>
              <p:cNvSpPr txBox="1"/>
              <p:nvPr/>
            </p:nvSpPr>
            <p:spPr>
              <a:xfrm>
                <a:off x="6241323" y="4008589"/>
                <a:ext cx="11901354" cy="1750588"/>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lIns="71437" tIns="71437" rIns="71437" bIns="71437">
                <a:spAutoFit/>
              </a:bodyPr>
              <a:lstStyle>
                <a:lvl1pPr defTabSz="821531">
                  <a:defRPr sz="4200" b="0">
                    <a:latin typeface="Avenir Book"/>
                    <a:ea typeface="Avenir Book"/>
                    <a:cs typeface="Avenir Book"/>
                    <a:sym typeface="Avenir Book"/>
                  </a:defRPr>
                </a:lvl1pPr>
              </a:lstStyle>
              <a:p>
                <a:pPr/>
                <a14:m>
                  <m:oMathPara xmlns:m="http://schemas.openxmlformats.org/officeDocument/2006/math">
                    <m:oMathParaPr>
                      <m:jc m:val="center"/>
                    </m:oMathParaPr>
                    <m:oMath xmlns:m="http://schemas.openxmlformats.org/officeDocument/2006/math">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𝑇</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𝑡</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𝜎</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𝑡</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𝐜</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𝑡</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𝑑𝑡</m:t>
                      </m:r>
                      <m:r>
                        <a:rPr sz="4550" i="1">
                          <a:solidFill>
                            <a:srgbClr val="000000"/>
                          </a:solidFill>
                          <a:latin typeface="Cambria Math" panose="02040503050406030204" pitchFamily="18" charset="0"/>
                        </a:rPr>
                        <m:t>≈</m:t>
                      </m:r>
                      <m:limUpp>
                        <m:limUppPr>
                          <m:ctrlPr>
                            <a:rPr sz="4550" i="1">
                              <a:solidFill>
                                <a:srgbClr val="000000"/>
                              </a:solidFill>
                              <a:latin typeface="Cambria Math" panose="02040503050406030204" pitchFamily="18" charset="0"/>
                            </a:rPr>
                          </m:ctrlPr>
                        </m:limUppPr>
                        <m:e>
                          <m:limLow>
                            <m:limLowPr>
                              <m:ctrlPr>
                                <a:rPr sz="4550" i="1">
                                  <a:solidFill>
                                    <a:srgbClr val="000000"/>
                                  </a:solidFill>
                                  <a:latin typeface="Cambria Math" panose="02040503050406030204" pitchFamily="18" charset="0"/>
                                </a:rPr>
                              </m:ctrlPr>
                            </m:limLowPr>
                            <m:e>
                              <m:r>
                                <a:rPr sz="4550" i="1">
                                  <a:solidFill>
                                    <a:srgbClr val="000000"/>
                                  </a:solidFill>
                                  <a:latin typeface="Cambria Math" panose="02040503050406030204" pitchFamily="18" charset="0"/>
                                </a:rPr>
                                <m:t>∑</m:t>
                              </m:r>
                            </m:e>
                            <m:lim>
                              <m:r>
                                <a:rPr sz="4550" i="1">
                                  <a:solidFill>
                                    <a:srgbClr val="000000"/>
                                  </a:solidFill>
                                  <a:latin typeface="Cambria Math" panose="02040503050406030204" pitchFamily="18" charset="0"/>
                                </a:rPr>
                                <m:t>𝑖</m:t>
                              </m:r>
                              <m:r>
                                <a:rPr sz="4550" i="1">
                                  <a:solidFill>
                                    <a:srgbClr val="000000"/>
                                  </a:solidFill>
                                  <a:latin typeface="Cambria Math" panose="02040503050406030204" pitchFamily="18" charset="0"/>
                                </a:rPr>
                                <m:t>=1</m:t>
                              </m:r>
                            </m:lim>
                          </m:limLow>
                        </m:e>
                        <m:lim>
                          <m:r>
                            <a:rPr sz="4550" i="1">
                              <a:solidFill>
                                <a:srgbClr val="000000"/>
                              </a:solidFill>
                              <a:latin typeface="Cambria Math" panose="02040503050406030204" pitchFamily="18" charset="0"/>
                            </a:rPr>
                            <m:t>𝑛</m:t>
                          </m:r>
                        </m:lim>
                      </m:limUpp>
                      <m:sSubSup>
                        <m:sSubSupPr>
                          <m:ctrlPr>
                            <a:rPr sz="4550" i="1">
                              <a:solidFill>
                                <a:srgbClr val="000000"/>
                              </a:solidFill>
                              <a:latin typeface="Cambria Math" panose="02040503050406030204" pitchFamily="18" charset="0"/>
                            </a:rPr>
                          </m:ctrlPr>
                        </m:sSubSupPr>
                        <m:e>
                          <m:r>
                            <a:rPr sz="4550" i="1">
                              <a:solidFill>
                                <a:srgbClr val="000000"/>
                              </a:solidFill>
                              <a:latin typeface="Cambria Math" panose="02040503050406030204" pitchFamily="18" charset="0"/>
                            </a:rPr>
                            <m:t>∫</m:t>
                          </m:r>
                        </m:e>
                        <m:sub>
                          <m:sSub>
                            <m:sSubPr>
                              <m:ctrlPr>
                                <a:rPr sz="4550" i="1">
                                  <a:solidFill>
                                    <a:srgbClr val="000000"/>
                                  </a:solidFill>
                                  <a:latin typeface="Cambria Math" panose="02040503050406030204" pitchFamily="18" charset="0"/>
                                </a:rPr>
                              </m:ctrlPr>
                            </m:sSubPr>
                            <m:e>
                              <m:r>
                                <a:rPr sz="4550" i="1">
                                  <a:solidFill>
                                    <a:srgbClr val="000000"/>
                                  </a:solidFill>
                                  <a:latin typeface="Cambria Math" panose="02040503050406030204" pitchFamily="18" charset="0"/>
                                </a:rPr>
                                <m:t>𝑡</m:t>
                              </m:r>
                            </m:e>
                            <m:sub>
                              <m:r>
                                <a:rPr sz="4550" i="1">
                                  <a:solidFill>
                                    <a:srgbClr val="000000"/>
                                  </a:solidFill>
                                  <a:latin typeface="Cambria Math" panose="02040503050406030204" pitchFamily="18" charset="0"/>
                                </a:rPr>
                                <m:t>𝑖</m:t>
                              </m:r>
                            </m:sub>
                          </m:sSub>
                        </m:sub>
                        <m:sup>
                          <m:sSub>
                            <m:sSubPr>
                              <m:ctrlPr>
                                <a:rPr sz="4550" i="1">
                                  <a:solidFill>
                                    <a:srgbClr val="000000"/>
                                  </a:solidFill>
                                  <a:latin typeface="Cambria Math" panose="02040503050406030204" pitchFamily="18" charset="0"/>
                                </a:rPr>
                              </m:ctrlPr>
                            </m:sSubPr>
                            <m:e>
                              <m:r>
                                <a:rPr sz="4550" i="1">
                                  <a:solidFill>
                                    <a:srgbClr val="000000"/>
                                  </a:solidFill>
                                  <a:latin typeface="Cambria Math" panose="02040503050406030204" pitchFamily="18" charset="0"/>
                                </a:rPr>
                                <m:t>𝑡</m:t>
                              </m:r>
                            </m:e>
                            <m:sub>
                              <m:r>
                                <a:rPr sz="4550" i="1">
                                  <a:solidFill>
                                    <a:srgbClr val="000000"/>
                                  </a:solidFill>
                                  <a:latin typeface="Cambria Math" panose="02040503050406030204" pitchFamily="18" charset="0"/>
                                </a:rPr>
                                <m:t>𝑖</m:t>
                              </m:r>
                              <m:r>
                                <a:rPr sz="4550" i="1">
                                  <a:solidFill>
                                    <a:srgbClr val="000000"/>
                                  </a:solidFill>
                                  <a:latin typeface="Cambria Math" panose="02040503050406030204" pitchFamily="18" charset="0"/>
                                </a:rPr>
                                <m:t>+1</m:t>
                              </m:r>
                            </m:sub>
                          </m:sSub>
                        </m:sup>
                      </m:sSubSup>
                      <m:r>
                        <a:rPr sz="4550" i="1">
                          <a:solidFill>
                            <a:srgbClr val="000000"/>
                          </a:solidFill>
                          <a:latin typeface="Cambria Math" panose="02040503050406030204" pitchFamily="18" charset="0"/>
                        </a:rPr>
                        <m:t>𝑇</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𝑡</m:t>
                      </m:r>
                      <m:r>
                        <a:rPr sz="4550" i="1">
                          <a:solidFill>
                            <a:srgbClr val="000000"/>
                          </a:solidFill>
                          <a:latin typeface="Cambria Math" panose="02040503050406030204" pitchFamily="18" charset="0"/>
                        </a:rPr>
                        <m:t>)</m:t>
                      </m:r>
                      <m:sSub>
                        <m:sSubPr>
                          <m:ctrlPr>
                            <a:rPr sz="4550" i="1">
                              <a:solidFill>
                                <a:srgbClr val="000000"/>
                              </a:solidFill>
                              <a:latin typeface="Cambria Math" panose="02040503050406030204" pitchFamily="18" charset="0"/>
                            </a:rPr>
                          </m:ctrlPr>
                        </m:sSubPr>
                        <m:e>
                          <m:r>
                            <a:rPr sz="4550" i="1">
                              <a:solidFill>
                                <a:srgbClr val="000000"/>
                              </a:solidFill>
                              <a:latin typeface="Cambria Math" panose="02040503050406030204" pitchFamily="18" charset="0"/>
                            </a:rPr>
                            <m:t>𝜎</m:t>
                          </m:r>
                        </m:e>
                        <m:sub>
                          <m:r>
                            <a:rPr sz="4550" i="1">
                              <a:solidFill>
                                <a:srgbClr val="000000"/>
                              </a:solidFill>
                              <a:latin typeface="Cambria Math" panose="02040503050406030204" pitchFamily="18" charset="0"/>
                            </a:rPr>
                            <m:t>𝑖</m:t>
                          </m:r>
                        </m:sub>
                      </m:sSub>
                      <m:sSub>
                        <m:sSubPr>
                          <m:ctrlPr>
                            <a:rPr sz="4550" i="1">
                              <a:solidFill>
                                <a:srgbClr val="000000"/>
                              </a:solidFill>
                              <a:latin typeface="Cambria Math" panose="02040503050406030204" pitchFamily="18" charset="0"/>
                            </a:rPr>
                          </m:ctrlPr>
                        </m:sSubPr>
                        <m:e>
                          <m:r>
                            <a:rPr sz="4550" i="1">
                              <a:solidFill>
                                <a:srgbClr val="000000"/>
                              </a:solidFill>
                              <a:latin typeface="Cambria Math" panose="02040503050406030204" pitchFamily="18" charset="0"/>
                            </a:rPr>
                            <m:t>𝐜</m:t>
                          </m:r>
                        </m:e>
                        <m:sub>
                          <m:r>
                            <a:rPr sz="4550" i="1">
                              <a:solidFill>
                                <a:srgbClr val="000000"/>
                              </a:solidFill>
                              <a:latin typeface="Cambria Math" panose="02040503050406030204" pitchFamily="18" charset="0"/>
                            </a:rPr>
                            <m:t>𝑖</m:t>
                          </m:r>
                        </m:sub>
                      </m:sSub>
                      <m:r>
                        <a:rPr sz="4550" i="1">
                          <a:solidFill>
                            <a:srgbClr val="000000"/>
                          </a:solidFill>
                          <a:latin typeface="Cambria Math" panose="02040503050406030204" pitchFamily="18" charset="0"/>
                        </a:rPr>
                        <m:t>𝑑𝑡</m:t>
                      </m:r>
                    </m:oMath>
                  </m:oMathPara>
                </a14:m>
                <a:endParaRPr/>
              </a:p>
            </p:txBody>
          </p:sp>
        </mc:Choice>
        <mc:Fallback xmlns="">
          <p:sp>
            <p:nvSpPr>
              <p:cNvPr id="1367" name="Text"/>
              <p:cNvSpPr txBox="1">
                <a:spLocks noRot="1" noChangeAspect="1" noMove="1" noResize="1" noEditPoints="1" noAdjustHandles="1" noChangeArrowheads="1" noChangeShapeType="1" noTextEdit="1"/>
              </p:cNvSpPr>
              <p:nvPr/>
            </p:nvSpPr>
            <p:spPr>
              <a:xfrm>
                <a:off x="6241323" y="4008589"/>
                <a:ext cx="11901354" cy="1750588"/>
              </a:xfrm>
              <a:prstGeom prst="rect">
                <a:avLst/>
              </a:prstGeom>
              <a:blipFill>
                <a:blip r:embed="rId3"/>
                <a:stretch>
                  <a:fillRect/>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68" name="Text"/>
              <p:cNvSpPr txBox="1"/>
              <p:nvPr/>
            </p:nvSpPr>
            <p:spPr>
              <a:xfrm>
                <a:off x="9765073" y="5913589"/>
                <a:ext cx="11901355" cy="1750588"/>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lIns="71437" tIns="71437" rIns="71437" bIns="71437">
                <a:spAutoFit/>
              </a:bodyPr>
              <a:lstStyle>
                <a:lvl1pPr defTabSz="821531">
                  <a:defRPr sz="4200" b="0">
                    <a:latin typeface="Avenir Book"/>
                    <a:ea typeface="Avenir Book"/>
                    <a:cs typeface="Avenir Book"/>
                    <a:sym typeface="Avenir Book"/>
                  </a:defRPr>
                </a:lvl1pPr>
              </a:lstStyle>
              <a:p>
                <a:pPr/>
                <a14:m>
                  <m:oMathPara xmlns:m="http://schemas.openxmlformats.org/officeDocument/2006/math">
                    <m:oMathParaPr>
                      <m:jc m:val="center"/>
                    </m:oMathParaPr>
                    <m:oMath xmlns:m="http://schemas.openxmlformats.org/officeDocument/2006/math">
                      <m:r>
                        <a:rPr sz="4550" i="1">
                          <a:solidFill>
                            <a:srgbClr val="000000"/>
                          </a:solidFill>
                          <a:latin typeface="Cambria Math" panose="02040503050406030204" pitchFamily="18" charset="0"/>
                        </a:rPr>
                        <m:t>=</m:t>
                      </m:r>
                      <m:limUpp>
                        <m:limUppPr>
                          <m:ctrlPr>
                            <a:rPr sz="4550" i="1">
                              <a:solidFill>
                                <a:srgbClr val="000000"/>
                              </a:solidFill>
                              <a:latin typeface="Cambria Math" panose="02040503050406030204" pitchFamily="18" charset="0"/>
                            </a:rPr>
                          </m:ctrlPr>
                        </m:limUppPr>
                        <m:e>
                          <m:limLow>
                            <m:limLowPr>
                              <m:ctrlPr>
                                <a:rPr sz="4550" i="1">
                                  <a:solidFill>
                                    <a:srgbClr val="000000"/>
                                  </a:solidFill>
                                  <a:latin typeface="Cambria Math" panose="02040503050406030204" pitchFamily="18" charset="0"/>
                                </a:rPr>
                              </m:ctrlPr>
                            </m:limLowPr>
                            <m:e>
                              <m:r>
                                <a:rPr sz="4550" i="1">
                                  <a:solidFill>
                                    <a:srgbClr val="000000"/>
                                  </a:solidFill>
                                  <a:latin typeface="Cambria Math" panose="02040503050406030204" pitchFamily="18" charset="0"/>
                                </a:rPr>
                                <m:t>∑</m:t>
                              </m:r>
                            </m:e>
                            <m:lim>
                              <m:r>
                                <a:rPr sz="4550" i="1">
                                  <a:solidFill>
                                    <a:srgbClr val="000000"/>
                                  </a:solidFill>
                                  <a:latin typeface="Cambria Math" panose="02040503050406030204" pitchFamily="18" charset="0"/>
                                </a:rPr>
                                <m:t>𝑖</m:t>
                              </m:r>
                              <m:r>
                                <a:rPr sz="4550" i="1">
                                  <a:solidFill>
                                    <a:srgbClr val="000000"/>
                                  </a:solidFill>
                                  <a:latin typeface="Cambria Math" panose="02040503050406030204" pitchFamily="18" charset="0"/>
                                </a:rPr>
                                <m:t>=1</m:t>
                              </m:r>
                            </m:lim>
                          </m:limLow>
                        </m:e>
                        <m:lim>
                          <m:r>
                            <a:rPr sz="4550" i="1">
                              <a:solidFill>
                                <a:srgbClr val="000000"/>
                              </a:solidFill>
                              <a:latin typeface="Cambria Math" panose="02040503050406030204" pitchFamily="18" charset="0"/>
                            </a:rPr>
                            <m:t>𝑛</m:t>
                          </m:r>
                        </m:lim>
                      </m:limUpp>
                      <m:sSub>
                        <m:sSubPr>
                          <m:ctrlPr>
                            <a:rPr sz="4550" i="1">
                              <a:solidFill>
                                <a:srgbClr val="000000"/>
                              </a:solidFill>
                              <a:latin typeface="Cambria Math" panose="02040503050406030204" pitchFamily="18" charset="0"/>
                            </a:rPr>
                          </m:ctrlPr>
                        </m:sSubPr>
                        <m:e>
                          <m:r>
                            <a:rPr sz="4550" i="1">
                              <a:solidFill>
                                <a:srgbClr val="000000"/>
                              </a:solidFill>
                              <a:latin typeface="Cambria Math" panose="02040503050406030204" pitchFamily="18" charset="0"/>
                            </a:rPr>
                            <m:t>𝑇</m:t>
                          </m:r>
                        </m:e>
                        <m:sub>
                          <m:r>
                            <a:rPr sz="4550" i="1">
                              <a:solidFill>
                                <a:srgbClr val="000000"/>
                              </a:solidFill>
                              <a:latin typeface="Cambria Math" panose="02040503050406030204" pitchFamily="18" charset="0"/>
                            </a:rPr>
                            <m:t>𝑖</m:t>
                          </m:r>
                        </m:sub>
                      </m:sSub>
                      <m:sSub>
                        <m:sSubPr>
                          <m:ctrlPr>
                            <a:rPr sz="4550" i="1">
                              <a:solidFill>
                                <a:srgbClr val="000000"/>
                              </a:solidFill>
                              <a:latin typeface="Cambria Math" panose="02040503050406030204" pitchFamily="18" charset="0"/>
                            </a:rPr>
                          </m:ctrlPr>
                        </m:sSubPr>
                        <m:e>
                          <m:r>
                            <a:rPr sz="4550" i="1">
                              <a:solidFill>
                                <a:srgbClr val="000000"/>
                              </a:solidFill>
                              <a:latin typeface="Cambria Math" panose="02040503050406030204" pitchFamily="18" charset="0"/>
                            </a:rPr>
                            <m:t>𝜎</m:t>
                          </m:r>
                        </m:e>
                        <m:sub>
                          <m:r>
                            <a:rPr sz="4550" i="1">
                              <a:solidFill>
                                <a:srgbClr val="000000"/>
                              </a:solidFill>
                              <a:latin typeface="Cambria Math" panose="02040503050406030204" pitchFamily="18" charset="0"/>
                            </a:rPr>
                            <m:t>𝑖</m:t>
                          </m:r>
                        </m:sub>
                      </m:sSub>
                      <m:sSub>
                        <m:sSubPr>
                          <m:ctrlPr>
                            <a:rPr sz="4550" i="1">
                              <a:solidFill>
                                <a:srgbClr val="000000"/>
                              </a:solidFill>
                              <a:latin typeface="Cambria Math" panose="02040503050406030204" pitchFamily="18" charset="0"/>
                            </a:rPr>
                          </m:ctrlPr>
                        </m:sSubPr>
                        <m:e>
                          <m:r>
                            <a:rPr sz="4550" i="1">
                              <a:solidFill>
                                <a:srgbClr val="000000"/>
                              </a:solidFill>
                              <a:latin typeface="Cambria Math" panose="02040503050406030204" pitchFamily="18" charset="0"/>
                            </a:rPr>
                            <m:t>𝐜</m:t>
                          </m:r>
                        </m:e>
                        <m:sub>
                          <m:r>
                            <a:rPr sz="4550" i="1">
                              <a:solidFill>
                                <a:srgbClr val="000000"/>
                              </a:solidFill>
                              <a:latin typeface="Cambria Math" panose="02040503050406030204" pitchFamily="18" charset="0"/>
                            </a:rPr>
                            <m:t>𝑖</m:t>
                          </m:r>
                        </m:sub>
                      </m:sSub>
                      <m:sSubSup>
                        <m:sSubSupPr>
                          <m:ctrlPr>
                            <a:rPr sz="4550" i="1">
                              <a:solidFill>
                                <a:srgbClr val="000000"/>
                              </a:solidFill>
                              <a:latin typeface="Cambria Math" panose="02040503050406030204" pitchFamily="18" charset="0"/>
                            </a:rPr>
                          </m:ctrlPr>
                        </m:sSubSupPr>
                        <m:e>
                          <m:r>
                            <a:rPr sz="4550" i="1">
                              <a:solidFill>
                                <a:srgbClr val="000000"/>
                              </a:solidFill>
                              <a:latin typeface="Cambria Math" panose="02040503050406030204" pitchFamily="18" charset="0"/>
                            </a:rPr>
                            <m:t>∫</m:t>
                          </m:r>
                        </m:e>
                        <m:sub>
                          <m:sSub>
                            <m:sSubPr>
                              <m:ctrlPr>
                                <a:rPr sz="4550" i="1">
                                  <a:solidFill>
                                    <a:srgbClr val="000000"/>
                                  </a:solidFill>
                                  <a:latin typeface="Cambria Math" panose="02040503050406030204" pitchFamily="18" charset="0"/>
                                </a:rPr>
                              </m:ctrlPr>
                            </m:sSubPr>
                            <m:e>
                              <m:r>
                                <a:rPr sz="4550" i="1">
                                  <a:solidFill>
                                    <a:srgbClr val="000000"/>
                                  </a:solidFill>
                                  <a:latin typeface="Cambria Math" panose="02040503050406030204" pitchFamily="18" charset="0"/>
                                </a:rPr>
                                <m:t>𝑡</m:t>
                              </m:r>
                            </m:e>
                            <m:sub>
                              <m:r>
                                <a:rPr sz="4550" i="1">
                                  <a:solidFill>
                                    <a:srgbClr val="000000"/>
                                  </a:solidFill>
                                  <a:latin typeface="Cambria Math" panose="02040503050406030204" pitchFamily="18" charset="0"/>
                                </a:rPr>
                                <m:t>𝑖</m:t>
                              </m:r>
                            </m:sub>
                          </m:sSub>
                        </m:sub>
                        <m:sup>
                          <m:sSub>
                            <m:sSubPr>
                              <m:ctrlPr>
                                <a:rPr sz="4550" i="1">
                                  <a:solidFill>
                                    <a:srgbClr val="000000"/>
                                  </a:solidFill>
                                  <a:latin typeface="Cambria Math" panose="02040503050406030204" pitchFamily="18" charset="0"/>
                                </a:rPr>
                              </m:ctrlPr>
                            </m:sSubPr>
                            <m:e>
                              <m:r>
                                <a:rPr sz="4550" i="1">
                                  <a:solidFill>
                                    <a:srgbClr val="000000"/>
                                  </a:solidFill>
                                  <a:latin typeface="Cambria Math" panose="02040503050406030204" pitchFamily="18" charset="0"/>
                                </a:rPr>
                                <m:t>𝑡</m:t>
                              </m:r>
                            </m:e>
                            <m:sub>
                              <m:r>
                                <a:rPr sz="4550" i="1">
                                  <a:solidFill>
                                    <a:srgbClr val="000000"/>
                                  </a:solidFill>
                                  <a:latin typeface="Cambria Math" panose="02040503050406030204" pitchFamily="18" charset="0"/>
                                </a:rPr>
                                <m:t>𝑖</m:t>
                              </m:r>
                              <m:r>
                                <a:rPr sz="4550" i="1">
                                  <a:solidFill>
                                    <a:srgbClr val="000000"/>
                                  </a:solidFill>
                                  <a:latin typeface="Cambria Math" panose="02040503050406030204" pitchFamily="18" charset="0"/>
                                </a:rPr>
                                <m:t>+1</m:t>
                              </m:r>
                            </m:sub>
                          </m:sSub>
                        </m:sup>
                      </m:sSubSup>
                      <m:r>
                        <m:rPr>
                          <m:sty m:val="p"/>
                        </m:rPr>
                        <a:rPr sz="4550" i="1">
                          <a:solidFill>
                            <a:srgbClr val="000000"/>
                          </a:solidFill>
                          <a:latin typeface="Cambria Math" panose="02040503050406030204" pitchFamily="18" charset="0"/>
                        </a:rPr>
                        <m:t>exp</m:t>
                      </m:r>
                      <m:d>
                        <m:dPr>
                          <m:ctrlPr>
                            <a:rPr sz="4550" i="1">
                              <a:solidFill>
                                <a:srgbClr val="000000"/>
                              </a:solidFill>
                              <a:latin typeface="Cambria Math" panose="02040503050406030204" pitchFamily="18" charset="0"/>
                            </a:rPr>
                          </m:ctrlPr>
                        </m:dPr>
                        <m:e>
                          <m:r>
                            <a:rPr sz="4550" i="1">
                              <a:solidFill>
                                <a:srgbClr val="000000"/>
                              </a:solidFill>
                              <a:latin typeface="Cambria Math" panose="02040503050406030204" pitchFamily="18" charset="0"/>
                            </a:rPr>
                            <m:t>−</m:t>
                          </m:r>
                          <m:sSub>
                            <m:sSubPr>
                              <m:ctrlPr>
                                <a:rPr sz="4550" i="1">
                                  <a:solidFill>
                                    <a:srgbClr val="000000"/>
                                  </a:solidFill>
                                  <a:latin typeface="Cambria Math" panose="02040503050406030204" pitchFamily="18" charset="0"/>
                                </a:rPr>
                              </m:ctrlPr>
                            </m:sSubPr>
                            <m:e>
                              <m:r>
                                <a:rPr sz="4550" i="1">
                                  <a:solidFill>
                                    <a:srgbClr val="000000"/>
                                  </a:solidFill>
                                  <a:latin typeface="Cambria Math" panose="02040503050406030204" pitchFamily="18" charset="0"/>
                                </a:rPr>
                                <m:t>𝜎</m:t>
                              </m:r>
                            </m:e>
                            <m:sub>
                              <m:r>
                                <a:rPr sz="4550" i="1">
                                  <a:solidFill>
                                    <a:srgbClr val="000000"/>
                                  </a:solidFill>
                                  <a:latin typeface="Cambria Math" panose="02040503050406030204" pitchFamily="18" charset="0"/>
                                </a:rPr>
                                <m:t>𝑖</m:t>
                              </m:r>
                            </m:sub>
                          </m:sSub>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𝑡</m:t>
                          </m:r>
                          <m:r>
                            <a:rPr sz="4550" i="1">
                              <a:solidFill>
                                <a:srgbClr val="000000"/>
                              </a:solidFill>
                              <a:latin typeface="Cambria Math" panose="02040503050406030204" pitchFamily="18" charset="0"/>
                            </a:rPr>
                            <m:t>−</m:t>
                          </m:r>
                          <m:sSub>
                            <m:sSubPr>
                              <m:ctrlPr>
                                <a:rPr sz="4550" i="1">
                                  <a:solidFill>
                                    <a:srgbClr val="000000"/>
                                  </a:solidFill>
                                  <a:latin typeface="Cambria Math" panose="02040503050406030204" pitchFamily="18" charset="0"/>
                                </a:rPr>
                              </m:ctrlPr>
                            </m:sSubPr>
                            <m:e>
                              <m:r>
                                <a:rPr sz="4550" i="1">
                                  <a:solidFill>
                                    <a:srgbClr val="000000"/>
                                  </a:solidFill>
                                  <a:latin typeface="Cambria Math" panose="02040503050406030204" pitchFamily="18" charset="0"/>
                                </a:rPr>
                                <m:t>𝑡</m:t>
                              </m:r>
                            </m:e>
                            <m:sub>
                              <m:r>
                                <a:rPr sz="4550" i="1">
                                  <a:solidFill>
                                    <a:srgbClr val="000000"/>
                                  </a:solidFill>
                                  <a:latin typeface="Cambria Math" panose="02040503050406030204" pitchFamily="18" charset="0"/>
                                </a:rPr>
                                <m:t>𝑖</m:t>
                              </m:r>
                            </m:sub>
                          </m:sSub>
                          <m:r>
                            <a:rPr sz="4550" i="1">
                              <a:solidFill>
                                <a:srgbClr val="000000"/>
                              </a:solidFill>
                              <a:latin typeface="Cambria Math" panose="02040503050406030204" pitchFamily="18" charset="0"/>
                            </a:rPr>
                            <m:t>)</m:t>
                          </m:r>
                        </m:e>
                      </m:d>
                      <m:r>
                        <a:rPr sz="4550" i="1">
                          <a:solidFill>
                            <a:srgbClr val="000000"/>
                          </a:solidFill>
                          <a:latin typeface="Cambria Math" panose="02040503050406030204" pitchFamily="18" charset="0"/>
                        </a:rPr>
                        <m:t>𝑑𝑡</m:t>
                      </m:r>
                    </m:oMath>
                  </m:oMathPara>
                </a14:m>
                <a:endParaRPr/>
              </a:p>
            </p:txBody>
          </p:sp>
        </mc:Choice>
        <mc:Fallback xmlns="">
          <p:sp>
            <p:nvSpPr>
              <p:cNvPr id="1368" name="Text"/>
              <p:cNvSpPr txBox="1">
                <a:spLocks noRot="1" noChangeAspect="1" noMove="1" noResize="1" noEditPoints="1" noAdjustHandles="1" noChangeArrowheads="1" noChangeShapeType="1" noTextEdit="1"/>
              </p:cNvSpPr>
              <p:nvPr/>
            </p:nvSpPr>
            <p:spPr>
              <a:xfrm>
                <a:off x="9765073" y="5913589"/>
                <a:ext cx="11901355" cy="1750588"/>
              </a:xfrm>
              <a:prstGeom prst="rect">
                <a:avLst/>
              </a:prstGeom>
              <a:blipFill>
                <a:blip r:embed="rId4"/>
                <a:stretch>
                  <a:fillRect/>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69" name="Text"/>
              <p:cNvSpPr txBox="1"/>
              <p:nvPr/>
            </p:nvSpPr>
            <p:spPr>
              <a:xfrm>
                <a:off x="9873716" y="7714198"/>
                <a:ext cx="11901355" cy="1859854"/>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lIns="71437" tIns="71437" rIns="71437" bIns="71437">
                <a:spAutoFit/>
              </a:bodyPr>
              <a:lstStyle>
                <a:lvl1pPr defTabSz="821531">
                  <a:defRPr sz="4200" b="0">
                    <a:latin typeface="Avenir Book"/>
                    <a:ea typeface="Avenir Book"/>
                    <a:cs typeface="Avenir Book"/>
                    <a:sym typeface="Avenir Book"/>
                  </a:defRPr>
                </a:lvl1pPr>
              </a:lstStyle>
              <a:p>
                <a:pPr/>
                <a14:m>
                  <m:oMathPara xmlns:m="http://schemas.openxmlformats.org/officeDocument/2006/math">
                    <m:oMathParaPr>
                      <m:jc m:val="center"/>
                    </m:oMathParaPr>
                    <m:oMath xmlns:m="http://schemas.openxmlformats.org/officeDocument/2006/math">
                      <m:r>
                        <a:rPr sz="4550" i="1">
                          <a:solidFill>
                            <a:srgbClr val="000000"/>
                          </a:solidFill>
                          <a:latin typeface="Cambria Math" panose="02040503050406030204" pitchFamily="18" charset="0"/>
                        </a:rPr>
                        <m:t>=</m:t>
                      </m:r>
                      <m:limUpp>
                        <m:limUppPr>
                          <m:ctrlPr>
                            <a:rPr sz="4550" i="1">
                              <a:solidFill>
                                <a:srgbClr val="000000"/>
                              </a:solidFill>
                              <a:latin typeface="Cambria Math" panose="02040503050406030204" pitchFamily="18" charset="0"/>
                            </a:rPr>
                          </m:ctrlPr>
                        </m:limUppPr>
                        <m:e>
                          <m:limLow>
                            <m:limLowPr>
                              <m:ctrlPr>
                                <a:rPr sz="4550" i="1">
                                  <a:solidFill>
                                    <a:srgbClr val="000000"/>
                                  </a:solidFill>
                                  <a:latin typeface="Cambria Math" panose="02040503050406030204" pitchFamily="18" charset="0"/>
                                </a:rPr>
                              </m:ctrlPr>
                            </m:limLowPr>
                            <m:e>
                              <m:r>
                                <a:rPr sz="4550" i="1">
                                  <a:solidFill>
                                    <a:srgbClr val="000000"/>
                                  </a:solidFill>
                                  <a:latin typeface="Cambria Math" panose="02040503050406030204" pitchFamily="18" charset="0"/>
                                </a:rPr>
                                <m:t>∑</m:t>
                              </m:r>
                            </m:e>
                            <m:lim>
                              <m:r>
                                <a:rPr sz="4550" i="1">
                                  <a:solidFill>
                                    <a:srgbClr val="000000"/>
                                  </a:solidFill>
                                  <a:latin typeface="Cambria Math" panose="02040503050406030204" pitchFamily="18" charset="0"/>
                                </a:rPr>
                                <m:t>𝑖</m:t>
                              </m:r>
                              <m:r>
                                <a:rPr sz="4550" i="1">
                                  <a:solidFill>
                                    <a:srgbClr val="000000"/>
                                  </a:solidFill>
                                  <a:latin typeface="Cambria Math" panose="02040503050406030204" pitchFamily="18" charset="0"/>
                                </a:rPr>
                                <m:t>=1</m:t>
                              </m:r>
                            </m:lim>
                          </m:limLow>
                        </m:e>
                        <m:lim>
                          <m:r>
                            <a:rPr sz="4550" i="1">
                              <a:solidFill>
                                <a:srgbClr val="000000"/>
                              </a:solidFill>
                              <a:latin typeface="Cambria Math" panose="02040503050406030204" pitchFamily="18" charset="0"/>
                            </a:rPr>
                            <m:t>𝑛</m:t>
                          </m:r>
                        </m:lim>
                      </m:limUpp>
                      <m:sSub>
                        <m:sSubPr>
                          <m:ctrlPr>
                            <a:rPr sz="4550" i="1">
                              <a:solidFill>
                                <a:srgbClr val="000000"/>
                              </a:solidFill>
                              <a:latin typeface="Cambria Math" panose="02040503050406030204" pitchFamily="18" charset="0"/>
                            </a:rPr>
                          </m:ctrlPr>
                        </m:sSubPr>
                        <m:e>
                          <m:r>
                            <a:rPr sz="4550" i="1">
                              <a:solidFill>
                                <a:srgbClr val="000000"/>
                              </a:solidFill>
                              <a:latin typeface="Cambria Math" panose="02040503050406030204" pitchFamily="18" charset="0"/>
                            </a:rPr>
                            <m:t>𝑇</m:t>
                          </m:r>
                        </m:e>
                        <m:sub>
                          <m:r>
                            <a:rPr sz="4550" i="1">
                              <a:solidFill>
                                <a:srgbClr val="000000"/>
                              </a:solidFill>
                              <a:latin typeface="Cambria Math" panose="02040503050406030204" pitchFamily="18" charset="0"/>
                            </a:rPr>
                            <m:t>𝑖</m:t>
                          </m:r>
                        </m:sub>
                      </m:sSub>
                      <m:sSub>
                        <m:sSubPr>
                          <m:ctrlPr>
                            <a:rPr sz="4550" i="1">
                              <a:solidFill>
                                <a:srgbClr val="000000"/>
                              </a:solidFill>
                              <a:latin typeface="Cambria Math" panose="02040503050406030204" pitchFamily="18" charset="0"/>
                            </a:rPr>
                          </m:ctrlPr>
                        </m:sSubPr>
                        <m:e>
                          <m:r>
                            <a:rPr sz="4550" i="1">
                              <a:solidFill>
                                <a:srgbClr val="000000"/>
                              </a:solidFill>
                              <a:latin typeface="Cambria Math" panose="02040503050406030204" pitchFamily="18" charset="0"/>
                            </a:rPr>
                            <m:t>𝜎</m:t>
                          </m:r>
                        </m:e>
                        <m:sub>
                          <m:r>
                            <a:rPr sz="4550" i="1">
                              <a:solidFill>
                                <a:srgbClr val="000000"/>
                              </a:solidFill>
                              <a:latin typeface="Cambria Math" panose="02040503050406030204" pitchFamily="18" charset="0"/>
                            </a:rPr>
                            <m:t>𝑖</m:t>
                          </m:r>
                        </m:sub>
                      </m:sSub>
                      <m:sSub>
                        <m:sSubPr>
                          <m:ctrlPr>
                            <a:rPr sz="4550" i="1">
                              <a:solidFill>
                                <a:srgbClr val="000000"/>
                              </a:solidFill>
                              <a:latin typeface="Cambria Math" panose="02040503050406030204" pitchFamily="18" charset="0"/>
                            </a:rPr>
                          </m:ctrlPr>
                        </m:sSubPr>
                        <m:e>
                          <m:r>
                            <a:rPr sz="4550" i="1">
                              <a:solidFill>
                                <a:srgbClr val="000000"/>
                              </a:solidFill>
                              <a:latin typeface="Cambria Math" panose="02040503050406030204" pitchFamily="18" charset="0"/>
                            </a:rPr>
                            <m:t>𝐜</m:t>
                          </m:r>
                        </m:e>
                        <m:sub>
                          <m:r>
                            <a:rPr sz="4550" i="1">
                              <a:solidFill>
                                <a:srgbClr val="000000"/>
                              </a:solidFill>
                              <a:latin typeface="Cambria Math" panose="02040503050406030204" pitchFamily="18" charset="0"/>
                            </a:rPr>
                            <m:t>𝑖</m:t>
                          </m:r>
                        </m:sub>
                      </m:sSub>
                      <m:f>
                        <m:fPr>
                          <m:ctrlPr>
                            <a:rPr sz="4550" i="1">
                              <a:solidFill>
                                <a:srgbClr val="000000"/>
                              </a:solidFill>
                              <a:latin typeface="Cambria Math" panose="02040503050406030204" pitchFamily="18" charset="0"/>
                            </a:rPr>
                          </m:ctrlPr>
                        </m:fPr>
                        <m:num>
                          <m:r>
                            <m:rPr>
                              <m:sty m:val="p"/>
                            </m:rPr>
                            <a:rPr sz="4550" i="1">
                              <a:solidFill>
                                <a:srgbClr val="000000"/>
                              </a:solidFill>
                              <a:latin typeface="Cambria Math" panose="02040503050406030204" pitchFamily="18" charset="0"/>
                            </a:rPr>
                            <m:t>exp</m:t>
                          </m:r>
                          <m:d>
                            <m:dPr>
                              <m:ctrlPr>
                                <a:rPr sz="4550" i="1">
                                  <a:solidFill>
                                    <a:srgbClr val="000000"/>
                                  </a:solidFill>
                                  <a:latin typeface="Cambria Math" panose="02040503050406030204" pitchFamily="18" charset="0"/>
                                </a:rPr>
                              </m:ctrlPr>
                            </m:dPr>
                            <m:e>
                              <m:r>
                                <a:rPr sz="4550" i="1">
                                  <a:solidFill>
                                    <a:srgbClr val="000000"/>
                                  </a:solidFill>
                                  <a:latin typeface="Cambria Math" panose="02040503050406030204" pitchFamily="18" charset="0"/>
                                </a:rPr>
                                <m:t>−</m:t>
                              </m:r>
                              <m:sSub>
                                <m:sSubPr>
                                  <m:ctrlPr>
                                    <a:rPr sz="4550" i="1">
                                      <a:solidFill>
                                        <a:srgbClr val="000000"/>
                                      </a:solidFill>
                                      <a:latin typeface="Cambria Math" panose="02040503050406030204" pitchFamily="18" charset="0"/>
                                    </a:rPr>
                                  </m:ctrlPr>
                                </m:sSubPr>
                                <m:e>
                                  <m:r>
                                    <a:rPr sz="4550" i="1">
                                      <a:solidFill>
                                        <a:srgbClr val="000000"/>
                                      </a:solidFill>
                                      <a:latin typeface="Cambria Math" panose="02040503050406030204" pitchFamily="18" charset="0"/>
                                    </a:rPr>
                                    <m:t>𝜎</m:t>
                                  </m:r>
                                </m:e>
                                <m:sub>
                                  <m:r>
                                    <a:rPr sz="4550" i="1">
                                      <a:solidFill>
                                        <a:srgbClr val="000000"/>
                                      </a:solidFill>
                                      <a:latin typeface="Cambria Math" panose="02040503050406030204" pitchFamily="18" charset="0"/>
                                    </a:rPr>
                                    <m:t>𝑖</m:t>
                                  </m:r>
                                </m:sub>
                              </m:sSub>
                              <m:r>
                                <a:rPr sz="4550" i="1">
                                  <a:solidFill>
                                    <a:srgbClr val="000000"/>
                                  </a:solidFill>
                                  <a:latin typeface="Cambria Math" panose="02040503050406030204" pitchFamily="18" charset="0"/>
                                </a:rPr>
                                <m:t>(</m:t>
                              </m:r>
                              <m:sSub>
                                <m:sSubPr>
                                  <m:ctrlPr>
                                    <a:rPr sz="4550" i="1">
                                      <a:solidFill>
                                        <a:srgbClr val="000000"/>
                                      </a:solidFill>
                                      <a:latin typeface="Cambria Math" panose="02040503050406030204" pitchFamily="18" charset="0"/>
                                    </a:rPr>
                                  </m:ctrlPr>
                                </m:sSubPr>
                                <m:e>
                                  <m:r>
                                    <a:rPr sz="4550" i="1">
                                      <a:solidFill>
                                        <a:srgbClr val="000000"/>
                                      </a:solidFill>
                                      <a:latin typeface="Cambria Math" panose="02040503050406030204" pitchFamily="18" charset="0"/>
                                    </a:rPr>
                                    <m:t>𝑡</m:t>
                                  </m:r>
                                </m:e>
                                <m:sub>
                                  <m:r>
                                    <a:rPr sz="4550" i="1">
                                      <a:solidFill>
                                        <a:srgbClr val="000000"/>
                                      </a:solidFill>
                                      <a:latin typeface="Cambria Math" panose="02040503050406030204" pitchFamily="18" charset="0"/>
                                    </a:rPr>
                                    <m:t>𝑖</m:t>
                                  </m:r>
                                  <m:r>
                                    <a:rPr sz="4550" i="1">
                                      <a:solidFill>
                                        <a:srgbClr val="000000"/>
                                      </a:solidFill>
                                      <a:latin typeface="Cambria Math" panose="02040503050406030204" pitchFamily="18" charset="0"/>
                                    </a:rPr>
                                    <m:t>+1</m:t>
                                  </m:r>
                                </m:sub>
                              </m:sSub>
                              <m:r>
                                <a:rPr sz="4550" i="1">
                                  <a:solidFill>
                                    <a:srgbClr val="000000"/>
                                  </a:solidFill>
                                  <a:latin typeface="Cambria Math" panose="02040503050406030204" pitchFamily="18" charset="0"/>
                                </a:rPr>
                                <m:t>−</m:t>
                              </m:r>
                              <m:sSub>
                                <m:sSubPr>
                                  <m:ctrlPr>
                                    <a:rPr sz="4550" i="1">
                                      <a:solidFill>
                                        <a:srgbClr val="000000"/>
                                      </a:solidFill>
                                      <a:latin typeface="Cambria Math" panose="02040503050406030204" pitchFamily="18" charset="0"/>
                                    </a:rPr>
                                  </m:ctrlPr>
                                </m:sSubPr>
                                <m:e>
                                  <m:r>
                                    <a:rPr sz="4550" i="1">
                                      <a:solidFill>
                                        <a:srgbClr val="000000"/>
                                      </a:solidFill>
                                      <a:latin typeface="Cambria Math" panose="02040503050406030204" pitchFamily="18" charset="0"/>
                                    </a:rPr>
                                    <m:t>𝑡</m:t>
                                  </m:r>
                                </m:e>
                                <m:sub>
                                  <m:r>
                                    <a:rPr sz="4550" i="1">
                                      <a:solidFill>
                                        <a:srgbClr val="000000"/>
                                      </a:solidFill>
                                      <a:latin typeface="Cambria Math" panose="02040503050406030204" pitchFamily="18" charset="0"/>
                                    </a:rPr>
                                    <m:t>𝑖</m:t>
                                  </m:r>
                                </m:sub>
                              </m:sSub>
                              <m:r>
                                <a:rPr sz="4550" i="1">
                                  <a:solidFill>
                                    <a:srgbClr val="000000"/>
                                  </a:solidFill>
                                  <a:latin typeface="Cambria Math" panose="02040503050406030204" pitchFamily="18" charset="0"/>
                                </a:rPr>
                                <m:t>)</m:t>
                              </m:r>
                            </m:e>
                          </m:d>
                          <m:r>
                            <a:rPr sz="4550" i="1">
                              <a:solidFill>
                                <a:srgbClr val="000000"/>
                              </a:solidFill>
                              <a:latin typeface="Cambria Math" panose="02040503050406030204" pitchFamily="18" charset="0"/>
                            </a:rPr>
                            <m:t>−1</m:t>
                          </m:r>
                        </m:num>
                        <m:den>
                          <m:r>
                            <a:rPr sz="4550" i="1">
                              <a:solidFill>
                                <a:srgbClr val="000000"/>
                              </a:solidFill>
                              <a:latin typeface="Cambria Math" panose="02040503050406030204" pitchFamily="18" charset="0"/>
                            </a:rPr>
                            <m:t>−</m:t>
                          </m:r>
                          <m:sSub>
                            <m:sSubPr>
                              <m:ctrlPr>
                                <a:rPr sz="4550" i="1">
                                  <a:solidFill>
                                    <a:srgbClr val="000000"/>
                                  </a:solidFill>
                                  <a:latin typeface="Cambria Math" panose="02040503050406030204" pitchFamily="18" charset="0"/>
                                </a:rPr>
                              </m:ctrlPr>
                            </m:sSubPr>
                            <m:e>
                              <m:r>
                                <a:rPr sz="4550" i="1">
                                  <a:solidFill>
                                    <a:srgbClr val="000000"/>
                                  </a:solidFill>
                                  <a:latin typeface="Cambria Math" panose="02040503050406030204" pitchFamily="18" charset="0"/>
                                </a:rPr>
                                <m:t>𝜎</m:t>
                              </m:r>
                            </m:e>
                            <m:sub>
                              <m:r>
                                <a:rPr sz="4550" i="1">
                                  <a:solidFill>
                                    <a:srgbClr val="000000"/>
                                  </a:solidFill>
                                  <a:latin typeface="Cambria Math" panose="02040503050406030204" pitchFamily="18" charset="0"/>
                                </a:rPr>
                                <m:t>𝑖</m:t>
                              </m:r>
                            </m:sub>
                          </m:sSub>
                        </m:den>
                      </m:f>
                    </m:oMath>
                  </m:oMathPara>
                </a14:m>
                <a:endParaRPr/>
              </a:p>
            </p:txBody>
          </p:sp>
        </mc:Choice>
        <mc:Fallback xmlns="">
          <p:sp>
            <p:nvSpPr>
              <p:cNvPr id="1369" name="Text"/>
              <p:cNvSpPr txBox="1">
                <a:spLocks noRot="1" noChangeAspect="1" noMove="1" noResize="1" noEditPoints="1" noAdjustHandles="1" noChangeArrowheads="1" noChangeShapeType="1" noTextEdit="1"/>
              </p:cNvSpPr>
              <p:nvPr/>
            </p:nvSpPr>
            <p:spPr>
              <a:xfrm>
                <a:off x="9873716" y="7714198"/>
                <a:ext cx="11901355" cy="1859854"/>
              </a:xfrm>
              <a:prstGeom prst="rect">
                <a:avLst/>
              </a:prstGeom>
              <a:blipFill>
                <a:blip r:embed="rId5"/>
                <a:stretch>
                  <a:fillRect/>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70" name="Text"/>
              <p:cNvSpPr txBox="1"/>
              <p:nvPr/>
            </p:nvSpPr>
            <p:spPr>
              <a:xfrm>
                <a:off x="8762705" y="9759853"/>
                <a:ext cx="11901354" cy="1707399"/>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lIns="71437" tIns="71437" rIns="71437" bIns="71437">
                <a:spAutoFit/>
              </a:bodyPr>
              <a:lstStyle>
                <a:lvl1pPr defTabSz="821531">
                  <a:defRPr sz="4200" b="0">
                    <a:latin typeface="Avenir Book"/>
                    <a:ea typeface="Avenir Book"/>
                    <a:cs typeface="Avenir Book"/>
                    <a:sym typeface="Avenir Book"/>
                  </a:defRPr>
                </a:lvl1pPr>
              </a:lstStyle>
              <a:p>
                <a:pPr/>
                <a14:m>
                  <m:oMathPara xmlns:m="http://schemas.openxmlformats.org/officeDocument/2006/math">
                    <m:oMathParaPr>
                      <m:jc m:val="center"/>
                    </m:oMathParaPr>
                    <m:oMath xmlns:m="http://schemas.openxmlformats.org/officeDocument/2006/math">
                      <m:r>
                        <a:rPr sz="4550" i="1">
                          <a:solidFill>
                            <a:srgbClr val="000000"/>
                          </a:solidFill>
                          <a:latin typeface="Cambria Math" panose="02040503050406030204" pitchFamily="18" charset="0"/>
                        </a:rPr>
                        <m:t>=</m:t>
                      </m:r>
                      <m:limUpp>
                        <m:limUppPr>
                          <m:ctrlPr>
                            <a:rPr sz="4550" i="1">
                              <a:solidFill>
                                <a:srgbClr val="000000"/>
                              </a:solidFill>
                              <a:latin typeface="Cambria Math" panose="02040503050406030204" pitchFamily="18" charset="0"/>
                            </a:rPr>
                          </m:ctrlPr>
                        </m:limUppPr>
                        <m:e>
                          <m:limLow>
                            <m:limLowPr>
                              <m:ctrlPr>
                                <a:rPr sz="4550" i="1">
                                  <a:solidFill>
                                    <a:srgbClr val="000000"/>
                                  </a:solidFill>
                                  <a:latin typeface="Cambria Math" panose="02040503050406030204" pitchFamily="18" charset="0"/>
                                </a:rPr>
                              </m:ctrlPr>
                            </m:limLowPr>
                            <m:e>
                              <m:r>
                                <a:rPr sz="4550" i="1">
                                  <a:solidFill>
                                    <a:srgbClr val="000000"/>
                                  </a:solidFill>
                                  <a:latin typeface="Cambria Math" panose="02040503050406030204" pitchFamily="18" charset="0"/>
                                </a:rPr>
                                <m:t>∑</m:t>
                              </m:r>
                            </m:e>
                            <m:lim>
                              <m:r>
                                <a:rPr sz="4550" i="1">
                                  <a:solidFill>
                                    <a:srgbClr val="000000"/>
                                  </a:solidFill>
                                  <a:latin typeface="Cambria Math" panose="02040503050406030204" pitchFamily="18" charset="0"/>
                                </a:rPr>
                                <m:t>𝑖</m:t>
                              </m:r>
                              <m:r>
                                <a:rPr sz="4550" i="1">
                                  <a:solidFill>
                                    <a:srgbClr val="000000"/>
                                  </a:solidFill>
                                  <a:latin typeface="Cambria Math" panose="02040503050406030204" pitchFamily="18" charset="0"/>
                                </a:rPr>
                                <m:t>=1</m:t>
                              </m:r>
                            </m:lim>
                          </m:limLow>
                        </m:e>
                        <m:lim>
                          <m:r>
                            <a:rPr sz="4550" i="1">
                              <a:solidFill>
                                <a:srgbClr val="000000"/>
                              </a:solidFill>
                              <a:latin typeface="Cambria Math" panose="02040503050406030204" pitchFamily="18" charset="0"/>
                            </a:rPr>
                            <m:t>𝑛</m:t>
                          </m:r>
                        </m:lim>
                      </m:limUpp>
                      <m:sSub>
                        <m:sSubPr>
                          <m:ctrlPr>
                            <a:rPr sz="4550" i="1">
                              <a:solidFill>
                                <a:srgbClr val="000000"/>
                              </a:solidFill>
                              <a:latin typeface="Cambria Math" panose="02040503050406030204" pitchFamily="18" charset="0"/>
                            </a:rPr>
                          </m:ctrlPr>
                        </m:sSubPr>
                        <m:e>
                          <m:r>
                            <a:rPr sz="4550" i="1">
                              <a:solidFill>
                                <a:srgbClr val="000000"/>
                              </a:solidFill>
                              <a:latin typeface="Cambria Math" panose="02040503050406030204" pitchFamily="18" charset="0"/>
                            </a:rPr>
                            <m:t>𝑇</m:t>
                          </m:r>
                        </m:e>
                        <m:sub>
                          <m:r>
                            <a:rPr sz="4550" i="1">
                              <a:solidFill>
                                <a:srgbClr val="000000"/>
                              </a:solidFill>
                              <a:latin typeface="Cambria Math" panose="02040503050406030204" pitchFamily="18" charset="0"/>
                            </a:rPr>
                            <m:t>𝑖</m:t>
                          </m:r>
                        </m:sub>
                      </m:sSub>
                      <m:sSub>
                        <m:sSubPr>
                          <m:ctrlPr>
                            <a:rPr sz="4550" i="1">
                              <a:solidFill>
                                <a:srgbClr val="000000"/>
                              </a:solidFill>
                              <a:latin typeface="Cambria Math" panose="02040503050406030204" pitchFamily="18" charset="0"/>
                            </a:rPr>
                          </m:ctrlPr>
                        </m:sSubPr>
                        <m:e>
                          <m:r>
                            <a:rPr sz="4550" i="1">
                              <a:solidFill>
                                <a:srgbClr val="000000"/>
                              </a:solidFill>
                              <a:latin typeface="Cambria Math" panose="02040503050406030204" pitchFamily="18" charset="0"/>
                            </a:rPr>
                            <m:t>𝐜</m:t>
                          </m:r>
                        </m:e>
                        <m:sub>
                          <m:r>
                            <a:rPr sz="4550" i="1">
                              <a:solidFill>
                                <a:srgbClr val="000000"/>
                              </a:solidFill>
                              <a:latin typeface="Cambria Math" panose="02040503050406030204" pitchFamily="18" charset="0"/>
                            </a:rPr>
                            <m:t>𝑖</m:t>
                          </m:r>
                        </m:sub>
                      </m:sSub>
                      <m:r>
                        <a:rPr sz="4550" i="1">
                          <a:solidFill>
                            <a:srgbClr val="000000"/>
                          </a:solidFill>
                          <a:latin typeface="Cambria Math" panose="02040503050406030204" pitchFamily="18" charset="0"/>
                        </a:rPr>
                        <m:t>(1−</m:t>
                      </m:r>
                      <m:r>
                        <m:rPr>
                          <m:sty m:val="p"/>
                        </m:rPr>
                        <a:rPr sz="4550" i="1">
                          <a:solidFill>
                            <a:srgbClr val="000000"/>
                          </a:solidFill>
                          <a:latin typeface="Cambria Math" panose="02040503050406030204" pitchFamily="18" charset="0"/>
                        </a:rPr>
                        <m:t>exp</m:t>
                      </m:r>
                      <m:r>
                        <a:rPr sz="4550" i="1">
                          <a:solidFill>
                            <a:srgbClr val="000000"/>
                          </a:solidFill>
                          <a:latin typeface="Cambria Math" panose="02040503050406030204" pitchFamily="18" charset="0"/>
                        </a:rPr>
                        <m:t>(−</m:t>
                      </m:r>
                      <m:sSub>
                        <m:sSubPr>
                          <m:ctrlPr>
                            <a:rPr sz="4550" i="1">
                              <a:solidFill>
                                <a:srgbClr val="000000"/>
                              </a:solidFill>
                              <a:latin typeface="Cambria Math" panose="02040503050406030204" pitchFamily="18" charset="0"/>
                            </a:rPr>
                          </m:ctrlPr>
                        </m:sSubPr>
                        <m:e>
                          <m:r>
                            <a:rPr sz="4550" i="1">
                              <a:solidFill>
                                <a:srgbClr val="000000"/>
                              </a:solidFill>
                              <a:latin typeface="Cambria Math" panose="02040503050406030204" pitchFamily="18" charset="0"/>
                            </a:rPr>
                            <m:t>𝜎</m:t>
                          </m:r>
                        </m:e>
                        <m:sub>
                          <m:r>
                            <a:rPr sz="4550" i="1">
                              <a:solidFill>
                                <a:srgbClr val="000000"/>
                              </a:solidFill>
                              <a:latin typeface="Cambria Math" panose="02040503050406030204" pitchFamily="18" charset="0"/>
                            </a:rPr>
                            <m:t>𝑖</m:t>
                          </m:r>
                        </m:sub>
                      </m:sSub>
                      <m:sSub>
                        <m:sSubPr>
                          <m:ctrlPr>
                            <a:rPr sz="4550" i="1">
                              <a:solidFill>
                                <a:srgbClr val="000000"/>
                              </a:solidFill>
                              <a:latin typeface="Cambria Math" panose="02040503050406030204" pitchFamily="18" charset="0"/>
                            </a:rPr>
                          </m:ctrlPr>
                        </m:sSubPr>
                        <m:e>
                          <m:r>
                            <a:rPr sz="4550" i="1">
                              <a:solidFill>
                                <a:srgbClr val="000000"/>
                              </a:solidFill>
                              <a:latin typeface="Cambria Math" panose="02040503050406030204" pitchFamily="18" charset="0"/>
                            </a:rPr>
                            <m:t>𝛿</m:t>
                          </m:r>
                        </m:e>
                        <m:sub>
                          <m:r>
                            <a:rPr sz="4550" i="1">
                              <a:solidFill>
                                <a:srgbClr val="000000"/>
                              </a:solidFill>
                              <a:latin typeface="Cambria Math" panose="02040503050406030204" pitchFamily="18" charset="0"/>
                            </a:rPr>
                            <m:t>𝑖</m:t>
                          </m:r>
                        </m:sub>
                      </m:sSub>
                      <m:r>
                        <a:rPr sz="4550" i="1">
                          <a:solidFill>
                            <a:srgbClr val="000000"/>
                          </a:solidFill>
                          <a:latin typeface="Cambria Math" panose="02040503050406030204" pitchFamily="18" charset="0"/>
                        </a:rPr>
                        <m:t>))</m:t>
                      </m:r>
                    </m:oMath>
                  </m:oMathPara>
                </a14:m>
                <a:endParaRPr/>
              </a:p>
            </p:txBody>
          </p:sp>
        </mc:Choice>
        <mc:Fallback xmlns="">
          <p:sp>
            <p:nvSpPr>
              <p:cNvPr id="1370" name="Text"/>
              <p:cNvSpPr txBox="1">
                <a:spLocks noRot="1" noChangeAspect="1" noMove="1" noResize="1" noEditPoints="1" noAdjustHandles="1" noChangeArrowheads="1" noChangeShapeType="1" noTextEdit="1"/>
              </p:cNvSpPr>
              <p:nvPr/>
            </p:nvSpPr>
            <p:spPr>
              <a:xfrm>
                <a:off x="8762705" y="9759853"/>
                <a:ext cx="11901354" cy="1707399"/>
              </a:xfrm>
              <a:prstGeom prst="rect">
                <a:avLst/>
              </a:prstGeom>
              <a:blipFill>
                <a:blip r:embed="rId6"/>
                <a:stretch>
                  <a:fillRect/>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71" name="Cancel"/>
              <p:cNvSpPr txBox="1"/>
              <p:nvPr/>
            </p:nvSpPr>
            <p:spPr>
              <a:xfrm>
                <a:off x="8992854" y="10016090"/>
                <a:ext cx="8013474" cy="939595"/>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lIns="71437" tIns="71437" rIns="71437" bIns="71437">
                <a:spAutoFit/>
              </a:bodyPr>
              <a:lstStyle/>
              <a:p>
                <a:pPr algn="l" defTabSz="821531">
                  <a:defRPr sz="4200" b="0">
                    <a:solidFill>
                      <a:schemeClr val="accent5">
                        <a:lumOff val="-29866"/>
                      </a:schemeClr>
                    </a:solidFill>
                    <a:latin typeface="Avenir Book"/>
                    <a:ea typeface="Avenir Book"/>
                    <a:cs typeface="Avenir Book"/>
                    <a:sym typeface="Avenir Book"/>
                  </a:defRPr>
                </a:pPr>
                <a:r>
                  <a:t>Cancel </a:t>
                </a:r>
                <a14:m>
                  <m:oMath xmlns:m="http://schemas.openxmlformats.org/officeDocument/2006/math">
                    <m:sSub>
                      <m:sSubPr>
                        <m:ctrlPr>
                          <a:rPr sz="4850" i="1">
                            <a:solidFill>
                              <a:srgbClr val="B41700"/>
                            </a:solidFill>
                            <a:latin typeface="Cambria Math" panose="02040503050406030204" pitchFamily="18" charset="0"/>
                          </a:rPr>
                        </m:ctrlPr>
                      </m:sSubPr>
                      <m:e>
                        <m:r>
                          <a:rPr sz="4850" i="1">
                            <a:solidFill>
                              <a:srgbClr val="B41700"/>
                            </a:solidFill>
                            <a:latin typeface="Cambria Math" panose="02040503050406030204" pitchFamily="18" charset="0"/>
                          </a:rPr>
                          <m:t>𝜎</m:t>
                        </m:r>
                      </m:e>
                      <m:sub>
                        <m:r>
                          <a:rPr sz="4850" i="1">
                            <a:solidFill>
                              <a:srgbClr val="B41700"/>
                            </a:solidFill>
                            <a:latin typeface="Cambria Math" panose="02040503050406030204" pitchFamily="18" charset="0"/>
                          </a:rPr>
                          <m:t>𝑖</m:t>
                        </m:r>
                      </m:sub>
                    </m:sSub>
                  </m:oMath>
                </a14:m>
                <a:endParaRPr>
                  <a:solidFill>
                    <a:srgbClr val="B51700"/>
                  </a:solidFill>
                </a:endParaRPr>
              </a:p>
            </p:txBody>
          </p:sp>
        </mc:Choice>
        <mc:Fallback xmlns="">
          <p:sp>
            <p:nvSpPr>
              <p:cNvPr id="1371" name="Cancel"/>
              <p:cNvSpPr txBox="1">
                <a:spLocks noRot="1" noChangeAspect="1" noMove="1" noResize="1" noEditPoints="1" noAdjustHandles="1" noChangeArrowheads="1" noChangeShapeType="1" noTextEdit="1"/>
              </p:cNvSpPr>
              <p:nvPr/>
            </p:nvSpPr>
            <p:spPr>
              <a:xfrm>
                <a:off x="8992854" y="10016090"/>
                <a:ext cx="8013474" cy="939595"/>
              </a:xfrm>
              <a:prstGeom prst="rect">
                <a:avLst/>
              </a:prstGeom>
              <a:blipFill>
                <a:blip r:embed="rId7"/>
                <a:stretch>
                  <a:fillRect l="-3194" t="-1948" b="-18831"/>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a:noFill/>
                  </a:rPr>
                  <a:t> </a:t>
                </a:r>
              </a:p>
            </p:txBody>
          </p:sp>
        </mc:Fallback>
      </mc:AlternateContent>
      <p:sp>
        <p:nvSpPr>
          <p:cNvPr id="1372" name="Rectangle"/>
          <p:cNvSpPr/>
          <p:nvPr/>
        </p:nvSpPr>
        <p:spPr>
          <a:xfrm>
            <a:off x="5907273" y="3425859"/>
            <a:ext cx="15103983" cy="6276050"/>
          </a:xfrm>
          <a:prstGeom prst="rect">
            <a:avLst/>
          </a:prstGeom>
          <a:solidFill>
            <a:srgbClr val="FFFFFF">
              <a:alpha val="50000"/>
            </a:srgbClr>
          </a:solidFill>
          <a:ln w="12700">
            <a:miter lim="400000"/>
          </a:ln>
        </p:spPr>
        <p:txBody>
          <a:bodyPr lIns="0" tIns="0" rIns="0" bIns="0" anchor="ctr"/>
          <a:lstStyle/>
          <a:p>
            <a:pPr>
              <a:defRPr sz="4200" b="0">
                <a:solidFill>
                  <a:srgbClr val="FFFFFF"/>
                </a:solidFill>
                <a:latin typeface="+mn-lt"/>
                <a:ea typeface="+mn-ea"/>
                <a:cs typeface="+mn-cs"/>
                <a:sym typeface="Helvetica Neue Medium"/>
              </a:defRPr>
            </a:pPr>
            <a:endParaRPr/>
          </a:p>
        </p:txBody>
      </p:sp>
      <p:sp>
        <p:nvSpPr>
          <p:cNvPr id="1373" name="Deriving quadrature estimate"/>
          <p:cNvSpPr txBox="1">
            <a:spLocks noGrp="1"/>
          </p:cNvSpPr>
          <p:nvPr>
            <p:ph type="title"/>
          </p:nvPr>
        </p:nvSpPr>
        <p:spPr>
          <a:prstGeom prst="rect">
            <a:avLst/>
          </a:prstGeom>
        </p:spPr>
        <p:txBody>
          <a:bodyPr/>
          <a:lstStyle/>
          <a:p>
            <a:r>
              <a:t>Deriving quadrature estimate</a:t>
            </a:r>
          </a:p>
        </p:txBody>
      </p:sp>
    </p:spTree>
  </p:cSld>
  <p:clrMapOvr>
    <a:masterClrMapping/>
  </p:clrMapOvr>
  <p:transition spd="med"/>
</p:sld>
</file>

<file path=ppt/slides/slide1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1379" name="Group"/>
          <p:cNvGrpSpPr/>
          <p:nvPr/>
        </p:nvGrpSpPr>
        <p:grpSpPr>
          <a:xfrm>
            <a:off x="11812330" y="4400336"/>
            <a:ext cx="3297291" cy="752436"/>
            <a:chOff x="0" y="0"/>
            <a:chExt cx="3297290" cy="752435"/>
          </a:xfrm>
        </p:grpSpPr>
        <p:sp>
          <p:nvSpPr>
            <p:cNvPr id="1377" name="Rectangle"/>
            <p:cNvSpPr/>
            <p:nvPr/>
          </p:nvSpPr>
          <p:spPr>
            <a:xfrm>
              <a:off x="0" y="0"/>
              <a:ext cx="3297291" cy="752436"/>
            </a:xfrm>
            <a:prstGeom prst="rect">
              <a:avLst/>
            </a:prstGeom>
            <a:noFill/>
            <a:ln w="50800" cap="flat">
              <a:solidFill>
                <a:srgbClr val="000000"/>
              </a:solidFill>
              <a:prstDash val="solid"/>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378" name="Rectangle"/>
            <p:cNvSpPr/>
            <p:nvPr/>
          </p:nvSpPr>
          <p:spPr>
            <a:xfrm>
              <a:off x="0" y="-1"/>
              <a:ext cx="3297291" cy="375916"/>
            </a:xfrm>
            <a:prstGeom prst="rect">
              <a:avLst/>
            </a:prstGeom>
            <a:noFill/>
            <a:ln w="50800" cap="flat">
              <a:solidFill>
                <a:srgbClr val="FFFFFF"/>
              </a:solidFill>
              <a:prstDash val="solid"/>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grpSp>
      <p:sp>
        <p:nvSpPr>
          <p:cNvPr id="1380" name="Slide Number"/>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135</a:t>
            </a:fld>
            <a:endParaRPr/>
          </a:p>
        </p:txBody>
      </p:sp>
      <mc:AlternateContent xmlns:mc="http://schemas.openxmlformats.org/markup-compatibility/2006" xmlns:a14="http://schemas.microsoft.com/office/drawing/2010/main">
        <mc:Choice Requires="a14">
          <p:sp>
            <p:nvSpPr>
              <p:cNvPr id="1381" name="Text"/>
              <p:cNvSpPr txBox="1"/>
              <p:nvPr/>
            </p:nvSpPr>
            <p:spPr>
              <a:xfrm>
                <a:off x="6241323" y="3600021"/>
                <a:ext cx="11901354" cy="1707399"/>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lIns="71437" tIns="71437" rIns="71437" bIns="71437">
                <a:spAutoFit/>
              </a:bodyPr>
              <a:lstStyle>
                <a:lvl1pPr defTabSz="821531">
                  <a:defRPr sz="4200" b="0">
                    <a:latin typeface="Avenir Book"/>
                    <a:ea typeface="Avenir Book"/>
                    <a:cs typeface="Avenir Book"/>
                    <a:sym typeface="Avenir Book"/>
                  </a:defRPr>
                </a:lvl1pPr>
              </a:lstStyle>
              <a:p>
                <a:pPr/>
                <a14:m>
                  <m:oMathPara xmlns:m="http://schemas.openxmlformats.org/officeDocument/2006/math">
                    <m:oMathParaPr>
                      <m:jc m:val="center"/>
                    </m:oMathParaPr>
                    <m:oMath xmlns:m="http://schemas.openxmlformats.org/officeDocument/2006/math">
                      <m:r>
                        <a:rPr sz="4550" i="1">
                          <a:solidFill>
                            <a:srgbClr val="000000"/>
                          </a:solidFill>
                          <a:latin typeface="Cambria Math" panose="02040503050406030204" pitchFamily="18" charset="0"/>
                        </a:rPr>
                        <m:t>=</m:t>
                      </m:r>
                      <m:limUpp>
                        <m:limUppPr>
                          <m:ctrlPr>
                            <a:rPr sz="4550" i="1">
                              <a:solidFill>
                                <a:srgbClr val="000000"/>
                              </a:solidFill>
                              <a:latin typeface="Cambria Math" panose="02040503050406030204" pitchFamily="18" charset="0"/>
                            </a:rPr>
                          </m:ctrlPr>
                        </m:limUppPr>
                        <m:e>
                          <m:limLow>
                            <m:limLowPr>
                              <m:ctrlPr>
                                <a:rPr sz="4550" i="1">
                                  <a:solidFill>
                                    <a:srgbClr val="000000"/>
                                  </a:solidFill>
                                  <a:latin typeface="Cambria Math" panose="02040503050406030204" pitchFamily="18" charset="0"/>
                                </a:rPr>
                              </m:ctrlPr>
                            </m:limLowPr>
                            <m:e>
                              <m:r>
                                <a:rPr sz="4550" i="1">
                                  <a:solidFill>
                                    <a:srgbClr val="000000"/>
                                  </a:solidFill>
                                  <a:latin typeface="Cambria Math" panose="02040503050406030204" pitchFamily="18" charset="0"/>
                                </a:rPr>
                                <m:t>∑</m:t>
                              </m:r>
                            </m:e>
                            <m:lim>
                              <m:r>
                                <a:rPr sz="4550" i="1">
                                  <a:solidFill>
                                    <a:srgbClr val="000000"/>
                                  </a:solidFill>
                                  <a:latin typeface="Cambria Math" panose="02040503050406030204" pitchFamily="18" charset="0"/>
                                </a:rPr>
                                <m:t>𝑖</m:t>
                              </m:r>
                              <m:r>
                                <a:rPr sz="4550" i="1">
                                  <a:solidFill>
                                    <a:srgbClr val="000000"/>
                                  </a:solidFill>
                                  <a:latin typeface="Cambria Math" panose="02040503050406030204" pitchFamily="18" charset="0"/>
                                </a:rPr>
                                <m:t>=1</m:t>
                              </m:r>
                            </m:lim>
                          </m:limLow>
                        </m:e>
                        <m:lim>
                          <m:r>
                            <a:rPr sz="4550" i="1">
                              <a:solidFill>
                                <a:srgbClr val="000000"/>
                              </a:solidFill>
                              <a:latin typeface="Cambria Math" panose="02040503050406030204" pitchFamily="18" charset="0"/>
                            </a:rPr>
                            <m:t>𝑛</m:t>
                          </m:r>
                        </m:lim>
                      </m:limUpp>
                      <m:sSub>
                        <m:sSubPr>
                          <m:ctrlPr>
                            <a:rPr sz="4550" i="1">
                              <a:solidFill>
                                <a:srgbClr val="000000"/>
                              </a:solidFill>
                              <a:latin typeface="Cambria Math" panose="02040503050406030204" pitchFamily="18" charset="0"/>
                            </a:rPr>
                          </m:ctrlPr>
                        </m:sSubPr>
                        <m:e>
                          <m:r>
                            <a:rPr sz="4550" i="1">
                              <a:solidFill>
                                <a:srgbClr val="000000"/>
                              </a:solidFill>
                              <a:latin typeface="Cambria Math" panose="02040503050406030204" pitchFamily="18" charset="0"/>
                            </a:rPr>
                            <m:t>𝑇</m:t>
                          </m:r>
                        </m:e>
                        <m:sub>
                          <m:r>
                            <a:rPr sz="4550" i="1">
                              <a:solidFill>
                                <a:srgbClr val="000000"/>
                              </a:solidFill>
                              <a:latin typeface="Cambria Math" panose="02040503050406030204" pitchFamily="18" charset="0"/>
                            </a:rPr>
                            <m:t>𝑖</m:t>
                          </m:r>
                        </m:sub>
                      </m:sSub>
                      <m:sSub>
                        <m:sSubPr>
                          <m:ctrlPr>
                            <a:rPr sz="4550" i="1">
                              <a:solidFill>
                                <a:srgbClr val="000000"/>
                              </a:solidFill>
                              <a:latin typeface="Cambria Math" panose="02040503050406030204" pitchFamily="18" charset="0"/>
                            </a:rPr>
                          </m:ctrlPr>
                        </m:sSubPr>
                        <m:e>
                          <m:r>
                            <a:rPr sz="4550" i="1">
                              <a:solidFill>
                                <a:srgbClr val="000000"/>
                              </a:solidFill>
                              <a:latin typeface="Cambria Math" panose="02040503050406030204" pitchFamily="18" charset="0"/>
                            </a:rPr>
                            <m:t>𝐜</m:t>
                          </m:r>
                        </m:e>
                        <m:sub>
                          <m:r>
                            <a:rPr sz="4550" i="1">
                              <a:solidFill>
                                <a:srgbClr val="000000"/>
                              </a:solidFill>
                              <a:latin typeface="Cambria Math" panose="02040503050406030204" pitchFamily="18" charset="0"/>
                            </a:rPr>
                            <m:t>𝑖</m:t>
                          </m:r>
                        </m:sub>
                      </m:sSub>
                      <m:r>
                        <a:rPr sz="4550" i="1">
                          <a:solidFill>
                            <a:srgbClr val="000000"/>
                          </a:solidFill>
                          <a:latin typeface="Cambria Math" panose="02040503050406030204" pitchFamily="18" charset="0"/>
                        </a:rPr>
                        <m:t>(1−</m:t>
                      </m:r>
                      <m:r>
                        <m:rPr>
                          <m:sty m:val="p"/>
                        </m:rPr>
                        <a:rPr sz="4550" i="1">
                          <a:solidFill>
                            <a:srgbClr val="000000"/>
                          </a:solidFill>
                          <a:latin typeface="Cambria Math" panose="02040503050406030204" pitchFamily="18" charset="0"/>
                        </a:rPr>
                        <m:t>exp</m:t>
                      </m:r>
                      <m:r>
                        <a:rPr sz="4550" i="1">
                          <a:solidFill>
                            <a:srgbClr val="000000"/>
                          </a:solidFill>
                          <a:latin typeface="Cambria Math" panose="02040503050406030204" pitchFamily="18" charset="0"/>
                        </a:rPr>
                        <m:t>(−</m:t>
                      </m:r>
                      <m:sSub>
                        <m:sSubPr>
                          <m:ctrlPr>
                            <a:rPr sz="4550" i="1">
                              <a:solidFill>
                                <a:srgbClr val="000000"/>
                              </a:solidFill>
                              <a:latin typeface="Cambria Math" panose="02040503050406030204" pitchFamily="18" charset="0"/>
                            </a:rPr>
                          </m:ctrlPr>
                        </m:sSubPr>
                        <m:e>
                          <m:r>
                            <a:rPr sz="4550" i="1">
                              <a:solidFill>
                                <a:srgbClr val="000000"/>
                              </a:solidFill>
                              <a:latin typeface="Cambria Math" panose="02040503050406030204" pitchFamily="18" charset="0"/>
                            </a:rPr>
                            <m:t>𝜎</m:t>
                          </m:r>
                        </m:e>
                        <m:sub>
                          <m:r>
                            <a:rPr sz="4550" i="1">
                              <a:solidFill>
                                <a:srgbClr val="000000"/>
                              </a:solidFill>
                              <a:latin typeface="Cambria Math" panose="02040503050406030204" pitchFamily="18" charset="0"/>
                            </a:rPr>
                            <m:t>𝑖</m:t>
                          </m:r>
                        </m:sub>
                      </m:sSub>
                      <m:sSub>
                        <m:sSubPr>
                          <m:ctrlPr>
                            <a:rPr sz="4550" i="1">
                              <a:solidFill>
                                <a:srgbClr val="000000"/>
                              </a:solidFill>
                              <a:latin typeface="Cambria Math" panose="02040503050406030204" pitchFamily="18" charset="0"/>
                            </a:rPr>
                          </m:ctrlPr>
                        </m:sSubPr>
                        <m:e>
                          <m:r>
                            <a:rPr sz="4550" i="1">
                              <a:solidFill>
                                <a:srgbClr val="000000"/>
                              </a:solidFill>
                              <a:latin typeface="Cambria Math" panose="02040503050406030204" pitchFamily="18" charset="0"/>
                            </a:rPr>
                            <m:t>𝛿</m:t>
                          </m:r>
                        </m:e>
                        <m:sub>
                          <m:r>
                            <a:rPr sz="4550" i="1">
                              <a:solidFill>
                                <a:srgbClr val="000000"/>
                              </a:solidFill>
                              <a:latin typeface="Cambria Math" panose="02040503050406030204" pitchFamily="18" charset="0"/>
                            </a:rPr>
                            <m:t>𝑖</m:t>
                          </m:r>
                        </m:sub>
                      </m:sSub>
                      <m:r>
                        <a:rPr sz="4550" i="1">
                          <a:solidFill>
                            <a:srgbClr val="000000"/>
                          </a:solidFill>
                          <a:latin typeface="Cambria Math" panose="02040503050406030204" pitchFamily="18" charset="0"/>
                        </a:rPr>
                        <m:t>))</m:t>
                      </m:r>
                    </m:oMath>
                  </m:oMathPara>
                </a14:m>
                <a:endParaRPr/>
              </a:p>
            </p:txBody>
          </p:sp>
        </mc:Choice>
        <mc:Fallback xmlns="">
          <p:sp>
            <p:nvSpPr>
              <p:cNvPr id="1381" name="Text"/>
              <p:cNvSpPr txBox="1">
                <a:spLocks noRot="1" noChangeAspect="1" noMove="1" noResize="1" noEditPoints="1" noAdjustHandles="1" noChangeArrowheads="1" noChangeShapeType="1" noTextEdit="1"/>
              </p:cNvSpPr>
              <p:nvPr/>
            </p:nvSpPr>
            <p:spPr>
              <a:xfrm>
                <a:off x="6241323" y="3600021"/>
                <a:ext cx="11901354" cy="1707399"/>
              </a:xfrm>
              <a:prstGeom prst="rect">
                <a:avLst/>
              </a:prstGeom>
              <a:blipFill>
                <a:blip r:embed="rId3"/>
                <a:stretch>
                  <a:fillRect/>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a:noFill/>
                  </a:rPr>
                  <a:t> </a:t>
                </a:r>
              </a:p>
            </p:txBody>
          </p:sp>
        </mc:Fallback>
      </mc:AlternateContent>
      <p:sp>
        <p:nvSpPr>
          <p:cNvPr id="1382" name="Connection to alpha compositing"/>
          <p:cNvSpPr txBox="1">
            <a:spLocks noGrp="1"/>
          </p:cNvSpPr>
          <p:nvPr>
            <p:ph type="title"/>
          </p:nvPr>
        </p:nvSpPr>
        <p:spPr>
          <a:prstGeom prst="rect">
            <a:avLst/>
          </a:prstGeom>
        </p:spPr>
        <p:txBody>
          <a:bodyPr/>
          <a:lstStyle/>
          <a:p>
            <a:r>
              <a:t>Connection to alpha compositing</a:t>
            </a:r>
          </a:p>
        </p:txBody>
      </p:sp>
      <mc:AlternateContent xmlns:mc="http://schemas.openxmlformats.org/markup-compatibility/2006" xmlns:a14="http://schemas.microsoft.com/office/drawing/2010/main">
        <mc:Choice Requires="a14">
          <p:sp>
            <p:nvSpPr>
              <p:cNvPr id="1383" name="segment opacity"/>
              <p:cNvSpPr txBox="1"/>
              <p:nvPr/>
            </p:nvSpPr>
            <p:spPr>
              <a:xfrm>
                <a:off x="11953675" y="4994955"/>
                <a:ext cx="3014599" cy="1663494"/>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lIns="71437" tIns="71437" rIns="71437" bIns="71437">
                <a:spAutoFit/>
              </a:bodyPr>
              <a:lstStyle/>
              <a:p>
                <a:pPr defTabSz="821531">
                  <a:defRPr sz="4200" b="0">
                    <a:latin typeface="Avenir Book"/>
                    <a:ea typeface="Avenir Book"/>
                    <a:cs typeface="Avenir Book"/>
                    <a:sym typeface="Avenir Book"/>
                  </a:defRPr>
                </a:pPr>
                <a:r>
                  <a:t>segment opacity </a:t>
                </a:r>
                <a14:m>
                  <m:oMath xmlns:m="http://schemas.openxmlformats.org/officeDocument/2006/math">
                    <m:sSub>
                      <m:sSubPr>
                        <m:ctrlPr>
                          <a:rPr sz="4800" i="1">
                            <a:solidFill>
                              <a:srgbClr val="000000"/>
                            </a:solidFill>
                            <a:latin typeface="Cambria Math" panose="02040503050406030204" pitchFamily="18" charset="0"/>
                          </a:rPr>
                        </m:ctrlPr>
                      </m:sSubPr>
                      <m:e>
                        <m:r>
                          <a:rPr sz="4800" i="1">
                            <a:solidFill>
                              <a:srgbClr val="000000"/>
                            </a:solidFill>
                            <a:latin typeface="Cambria Math" panose="02040503050406030204" pitchFamily="18" charset="0"/>
                          </a:rPr>
                          <m:t>𝛼</m:t>
                        </m:r>
                      </m:e>
                      <m:sub>
                        <m:r>
                          <a:rPr sz="4800" i="1">
                            <a:solidFill>
                              <a:srgbClr val="000000"/>
                            </a:solidFill>
                            <a:latin typeface="Cambria Math" panose="02040503050406030204" pitchFamily="18" charset="0"/>
                          </a:rPr>
                          <m:t>𝑖</m:t>
                        </m:r>
                      </m:sub>
                    </m:sSub>
                  </m:oMath>
                </a14:m>
                <a:r>
                  <a:t> </a:t>
                </a:r>
              </a:p>
            </p:txBody>
          </p:sp>
        </mc:Choice>
        <mc:Fallback xmlns="">
          <p:sp>
            <p:nvSpPr>
              <p:cNvPr id="1383" name="segment opacity"/>
              <p:cNvSpPr txBox="1">
                <a:spLocks noRot="1" noChangeAspect="1" noMove="1" noResize="1" noEditPoints="1" noAdjustHandles="1" noChangeArrowheads="1" noChangeShapeType="1" noTextEdit="1"/>
              </p:cNvSpPr>
              <p:nvPr/>
            </p:nvSpPr>
            <p:spPr>
              <a:xfrm>
                <a:off x="11953675" y="4994955"/>
                <a:ext cx="3014599" cy="1663494"/>
              </a:xfrm>
              <a:prstGeom prst="rect">
                <a:avLst/>
              </a:prstGeom>
              <a:blipFill>
                <a:blip r:embed="rId4"/>
                <a:stretch>
                  <a:fillRect l="-810" t="-5861" b="-4762"/>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a:noFill/>
                  </a:rPr>
                  <a:t> </a:t>
                </a:r>
              </a:p>
            </p:txBody>
          </p:sp>
        </mc:Fallback>
      </mc:AlternateContent>
    </p:spTree>
  </p:cSld>
  <p:clrMapOvr>
    <a:masterClrMapping/>
  </p:clrMapOvr>
  <p:transition spd="med">
    <p:dissolve/>
  </p:transition>
</p:sld>
</file>

<file path=ppt/slides/slide1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1389" name="Group"/>
          <p:cNvGrpSpPr/>
          <p:nvPr/>
        </p:nvGrpSpPr>
        <p:grpSpPr>
          <a:xfrm>
            <a:off x="11812330" y="4400336"/>
            <a:ext cx="3297291" cy="752436"/>
            <a:chOff x="0" y="0"/>
            <a:chExt cx="3297290" cy="752435"/>
          </a:xfrm>
        </p:grpSpPr>
        <p:sp>
          <p:nvSpPr>
            <p:cNvPr id="1387" name="Rectangle"/>
            <p:cNvSpPr/>
            <p:nvPr/>
          </p:nvSpPr>
          <p:spPr>
            <a:xfrm>
              <a:off x="0" y="0"/>
              <a:ext cx="3297291" cy="752436"/>
            </a:xfrm>
            <a:prstGeom prst="rect">
              <a:avLst/>
            </a:prstGeom>
            <a:noFill/>
            <a:ln w="50800" cap="flat">
              <a:solidFill>
                <a:srgbClr val="000000"/>
              </a:solidFill>
              <a:prstDash val="solid"/>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388" name="Rectangle"/>
            <p:cNvSpPr/>
            <p:nvPr/>
          </p:nvSpPr>
          <p:spPr>
            <a:xfrm>
              <a:off x="0" y="-1"/>
              <a:ext cx="3297291" cy="375916"/>
            </a:xfrm>
            <a:prstGeom prst="rect">
              <a:avLst/>
            </a:prstGeom>
            <a:noFill/>
            <a:ln w="50800" cap="flat">
              <a:solidFill>
                <a:srgbClr val="FFFFFF"/>
              </a:solidFill>
              <a:prstDash val="solid"/>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grpSp>
      <p:sp>
        <p:nvSpPr>
          <p:cNvPr id="1390" name="Slide Number"/>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136</a:t>
            </a:fld>
            <a:endParaRPr/>
          </a:p>
        </p:txBody>
      </p:sp>
      <mc:AlternateContent xmlns:mc="http://schemas.openxmlformats.org/markup-compatibility/2006" xmlns:a14="http://schemas.microsoft.com/office/drawing/2010/main">
        <mc:Choice Requires="a14">
          <p:sp>
            <p:nvSpPr>
              <p:cNvPr id="1391" name="Text"/>
              <p:cNvSpPr txBox="1"/>
              <p:nvPr/>
            </p:nvSpPr>
            <p:spPr>
              <a:xfrm>
                <a:off x="6241323" y="3600021"/>
                <a:ext cx="11901354" cy="1707399"/>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lIns="71437" tIns="71437" rIns="71437" bIns="71437">
                <a:spAutoFit/>
              </a:bodyPr>
              <a:lstStyle>
                <a:lvl1pPr defTabSz="821531">
                  <a:defRPr sz="4200" b="0">
                    <a:latin typeface="Avenir Book"/>
                    <a:ea typeface="Avenir Book"/>
                    <a:cs typeface="Avenir Book"/>
                    <a:sym typeface="Avenir Book"/>
                  </a:defRPr>
                </a:lvl1pPr>
              </a:lstStyle>
              <a:p>
                <a:pPr/>
                <a14:m>
                  <m:oMathPara xmlns:m="http://schemas.openxmlformats.org/officeDocument/2006/math">
                    <m:oMathParaPr>
                      <m:jc m:val="center"/>
                    </m:oMathParaPr>
                    <m:oMath xmlns:m="http://schemas.openxmlformats.org/officeDocument/2006/math">
                      <m:r>
                        <a:rPr sz="4550" i="1">
                          <a:solidFill>
                            <a:srgbClr val="000000"/>
                          </a:solidFill>
                          <a:latin typeface="Cambria Math" panose="02040503050406030204" pitchFamily="18" charset="0"/>
                        </a:rPr>
                        <m:t>=</m:t>
                      </m:r>
                      <m:limUpp>
                        <m:limUppPr>
                          <m:ctrlPr>
                            <a:rPr sz="4550" i="1">
                              <a:solidFill>
                                <a:srgbClr val="000000"/>
                              </a:solidFill>
                              <a:latin typeface="Cambria Math" panose="02040503050406030204" pitchFamily="18" charset="0"/>
                            </a:rPr>
                          </m:ctrlPr>
                        </m:limUppPr>
                        <m:e>
                          <m:limLow>
                            <m:limLowPr>
                              <m:ctrlPr>
                                <a:rPr sz="4550" i="1">
                                  <a:solidFill>
                                    <a:srgbClr val="000000"/>
                                  </a:solidFill>
                                  <a:latin typeface="Cambria Math" panose="02040503050406030204" pitchFamily="18" charset="0"/>
                                </a:rPr>
                              </m:ctrlPr>
                            </m:limLowPr>
                            <m:e>
                              <m:r>
                                <a:rPr sz="4550" i="1">
                                  <a:solidFill>
                                    <a:srgbClr val="000000"/>
                                  </a:solidFill>
                                  <a:latin typeface="Cambria Math" panose="02040503050406030204" pitchFamily="18" charset="0"/>
                                </a:rPr>
                                <m:t>∑</m:t>
                              </m:r>
                            </m:e>
                            <m:lim>
                              <m:r>
                                <a:rPr sz="4550" i="1">
                                  <a:solidFill>
                                    <a:srgbClr val="000000"/>
                                  </a:solidFill>
                                  <a:latin typeface="Cambria Math" panose="02040503050406030204" pitchFamily="18" charset="0"/>
                                </a:rPr>
                                <m:t>𝑖</m:t>
                              </m:r>
                              <m:r>
                                <a:rPr sz="4550" i="1">
                                  <a:solidFill>
                                    <a:srgbClr val="000000"/>
                                  </a:solidFill>
                                  <a:latin typeface="Cambria Math" panose="02040503050406030204" pitchFamily="18" charset="0"/>
                                </a:rPr>
                                <m:t>=1</m:t>
                              </m:r>
                            </m:lim>
                          </m:limLow>
                        </m:e>
                        <m:lim>
                          <m:r>
                            <a:rPr sz="4550" i="1">
                              <a:solidFill>
                                <a:srgbClr val="000000"/>
                              </a:solidFill>
                              <a:latin typeface="Cambria Math" panose="02040503050406030204" pitchFamily="18" charset="0"/>
                            </a:rPr>
                            <m:t>𝑛</m:t>
                          </m:r>
                        </m:lim>
                      </m:limUpp>
                      <m:sSub>
                        <m:sSubPr>
                          <m:ctrlPr>
                            <a:rPr sz="4550" i="1">
                              <a:solidFill>
                                <a:srgbClr val="000000"/>
                              </a:solidFill>
                              <a:latin typeface="Cambria Math" panose="02040503050406030204" pitchFamily="18" charset="0"/>
                            </a:rPr>
                          </m:ctrlPr>
                        </m:sSubPr>
                        <m:e>
                          <m:r>
                            <a:rPr sz="4550" i="1">
                              <a:solidFill>
                                <a:srgbClr val="000000"/>
                              </a:solidFill>
                              <a:latin typeface="Cambria Math" panose="02040503050406030204" pitchFamily="18" charset="0"/>
                            </a:rPr>
                            <m:t>𝑇</m:t>
                          </m:r>
                        </m:e>
                        <m:sub>
                          <m:r>
                            <a:rPr sz="4550" i="1">
                              <a:solidFill>
                                <a:srgbClr val="000000"/>
                              </a:solidFill>
                              <a:latin typeface="Cambria Math" panose="02040503050406030204" pitchFamily="18" charset="0"/>
                            </a:rPr>
                            <m:t>𝑖</m:t>
                          </m:r>
                        </m:sub>
                      </m:sSub>
                      <m:sSub>
                        <m:sSubPr>
                          <m:ctrlPr>
                            <a:rPr sz="4550" i="1">
                              <a:solidFill>
                                <a:srgbClr val="000000"/>
                              </a:solidFill>
                              <a:latin typeface="Cambria Math" panose="02040503050406030204" pitchFamily="18" charset="0"/>
                            </a:rPr>
                          </m:ctrlPr>
                        </m:sSubPr>
                        <m:e>
                          <m:r>
                            <a:rPr sz="4550" i="1">
                              <a:solidFill>
                                <a:srgbClr val="000000"/>
                              </a:solidFill>
                              <a:latin typeface="Cambria Math" panose="02040503050406030204" pitchFamily="18" charset="0"/>
                            </a:rPr>
                            <m:t>𝐜</m:t>
                          </m:r>
                        </m:e>
                        <m:sub>
                          <m:r>
                            <a:rPr sz="4550" i="1">
                              <a:solidFill>
                                <a:srgbClr val="000000"/>
                              </a:solidFill>
                              <a:latin typeface="Cambria Math" panose="02040503050406030204" pitchFamily="18" charset="0"/>
                            </a:rPr>
                            <m:t>𝑖</m:t>
                          </m:r>
                        </m:sub>
                      </m:sSub>
                      <m:r>
                        <a:rPr sz="4550" i="1">
                          <a:solidFill>
                            <a:srgbClr val="000000"/>
                          </a:solidFill>
                          <a:latin typeface="Cambria Math" panose="02040503050406030204" pitchFamily="18" charset="0"/>
                        </a:rPr>
                        <m:t>(1−</m:t>
                      </m:r>
                      <m:r>
                        <m:rPr>
                          <m:sty m:val="p"/>
                        </m:rPr>
                        <a:rPr sz="4550" i="1">
                          <a:solidFill>
                            <a:srgbClr val="000000"/>
                          </a:solidFill>
                          <a:latin typeface="Cambria Math" panose="02040503050406030204" pitchFamily="18" charset="0"/>
                        </a:rPr>
                        <m:t>exp</m:t>
                      </m:r>
                      <m:r>
                        <a:rPr sz="4550" i="1">
                          <a:solidFill>
                            <a:srgbClr val="000000"/>
                          </a:solidFill>
                          <a:latin typeface="Cambria Math" panose="02040503050406030204" pitchFamily="18" charset="0"/>
                        </a:rPr>
                        <m:t>(−</m:t>
                      </m:r>
                      <m:sSub>
                        <m:sSubPr>
                          <m:ctrlPr>
                            <a:rPr sz="4550" i="1">
                              <a:solidFill>
                                <a:srgbClr val="000000"/>
                              </a:solidFill>
                              <a:latin typeface="Cambria Math" panose="02040503050406030204" pitchFamily="18" charset="0"/>
                            </a:rPr>
                          </m:ctrlPr>
                        </m:sSubPr>
                        <m:e>
                          <m:r>
                            <a:rPr sz="4550" i="1">
                              <a:solidFill>
                                <a:srgbClr val="000000"/>
                              </a:solidFill>
                              <a:latin typeface="Cambria Math" panose="02040503050406030204" pitchFamily="18" charset="0"/>
                            </a:rPr>
                            <m:t>𝜎</m:t>
                          </m:r>
                        </m:e>
                        <m:sub>
                          <m:r>
                            <a:rPr sz="4550" i="1">
                              <a:solidFill>
                                <a:srgbClr val="000000"/>
                              </a:solidFill>
                              <a:latin typeface="Cambria Math" panose="02040503050406030204" pitchFamily="18" charset="0"/>
                            </a:rPr>
                            <m:t>𝑖</m:t>
                          </m:r>
                        </m:sub>
                      </m:sSub>
                      <m:sSub>
                        <m:sSubPr>
                          <m:ctrlPr>
                            <a:rPr sz="4550" i="1">
                              <a:solidFill>
                                <a:srgbClr val="000000"/>
                              </a:solidFill>
                              <a:latin typeface="Cambria Math" panose="02040503050406030204" pitchFamily="18" charset="0"/>
                            </a:rPr>
                          </m:ctrlPr>
                        </m:sSubPr>
                        <m:e>
                          <m:r>
                            <a:rPr sz="4550" i="1">
                              <a:solidFill>
                                <a:srgbClr val="000000"/>
                              </a:solidFill>
                              <a:latin typeface="Cambria Math" panose="02040503050406030204" pitchFamily="18" charset="0"/>
                            </a:rPr>
                            <m:t>𝛿</m:t>
                          </m:r>
                        </m:e>
                        <m:sub>
                          <m:r>
                            <a:rPr sz="4550" i="1">
                              <a:solidFill>
                                <a:srgbClr val="000000"/>
                              </a:solidFill>
                              <a:latin typeface="Cambria Math" panose="02040503050406030204" pitchFamily="18" charset="0"/>
                            </a:rPr>
                            <m:t>𝑖</m:t>
                          </m:r>
                        </m:sub>
                      </m:sSub>
                      <m:r>
                        <a:rPr sz="4550" i="1">
                          <a:solidFill>
                            <a:srgbClr val="000000"/>
                          </a:solidFill>
                          <a:latin typeface="Cambria Math" panose="02040503050406030204" pitchFamily="18" charset="0"/>
                        </a:rPr>
                        <m:t>))</m:t>
                      </m:r>
                    </m:oMath>
                  </m:oMathPara>
                </a14:m>
                <a:endParaRPr/>
              </a:p>
            </p:txBody>
          </p:sp>
        </mc:Choice>
        <mc:Fallback xmlns="">
          <p:sp>
            <p:nvSpPr>
              <p:cNvPr id="1391" name="Text"/>
              <p:cNvSpPr txBox="1">
                <a:spLocks noRot="1" noChangeAspect="1" noMove="1" noResize="1" noEditPoints="1" noAdjustHandles="1" noChangeArrowheads="1" noChangeShapeType="1" noTextEdit="1"/>
              </p:cNvSpPr>
              <p:nvPr/>
            </p:nvSpPr>
            <p:spPr>
              <a:xfrm>
                <a:off x="6241323" y="3600021"/>
                <a:ext cx="11901354" cy="1707399"/>
              </a:xfrm>
              <a:prstGeom prst="rect">
                <a:avLst/>
              </a:prstGeom>
              <a:blipFill>
                <a:blip r:embed="rId3"/>
                <a:stretch>
                  <a:fillRect/>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a:noFill/>
                  </a:rPr>
                  <a:t> </a:t>
                </a:r>
              </a:p>
            </p:txBody>
          </p:sp>
        </mc:Fallback>
      </mc:AlternateContent>
      <p:sp>
        <p:nvSpPr>
          <p:cNvPr id="1392" name="Connection to alpha compositing"/>
          <p:cNvSpPr txBox="1">
            <a:spLocks noGrp="1"/>
          </p:cNvSpPr>
          <p:nvPr>
            <p:ph type="title"/>
          </p:nvPr>
        </p:nvSpPr>
        <p:spPr>
          <a:prstGeom prst="rect">
            <a:avLst/>
          </a:prstGeom>
        </p:spPr>
        <p:txBody>
          <a:bodyPr/>
          <a:lstStyle/>
          <a:p>
            <a:r>
              <a:t>Connection to alpha compositing</a:t>
            </a:r>
          </a:p>
        </p:txBody>
      </p:sp>
      <mc:AlternateContent xmlns:mc="http://schemas.openxmlformats.org/markup-compatibility/2006" xmlns:a14="http://schemas.microsoft.com/office/drawing/2010/main">
        <mc:Choice Requires="a14">
          <p:sp>
            <p:nvSpPr>
              <p:cNvPr id="1393" name="segment opacity"/>
              <p:cNvSpPr txBox="1"/>
              <p:nvPr/>
            </p:nvSpPr>
            <p:spPr>
              <a:xfrm>
                <a:off x="11953675" y="4994955"/>
                <a:ext cx="3014599" cy="1663494"/>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lIns="71437" tIns="71437" rIns="71437" bIns="71437">
                <a:spAutoFit/>
              </a:bodyPr>
              <a:lstStyle/>
              <a:p>
                <a:pPr defTabSz="821531">
                  <a:defRPr sz="4200" b="0">
                    <a:latin typeface="Avenir Book"/>
                    <a:ea typeface="Avenir Book"/>
                    <a:cs typeface="Avenir Book"/>
                    <a:sym typeface="Avenir Book"/>
                  </a:defRPr>
                </a:pPr>
                <a:r>
                  <a:t>segment opacity </a:t>
                </a:r>
                <a14:m>
                  <m:oMath xmlns:m="http://schemas.openxmlformats.org/officeDocument/2006/math">
                    <m:sSub>
                      <m:sSubPr>
                        <m:ctrlPr>
                          <a:rPr sz="4800" i="1">
                            <a:solidFill>
                              <a:srgbClr val="000000"/>
                            </a:solidFill>
                            <a:latin typeface="Cambria Math" panose="02040503050406030204" pitchFamily="18" charset="0"/>
                          </a:rPr>
                        </m:ctrlPr>
                      </m:sSubPr>
                      <m:e>
                        <m:r>
                          <a:rPr sz="4800" i="1">
                            <a:solidFill>
                              <a:srgbClr val="000000"/>
                            </a:solidFill>
                            <a:latin typeface="Cambria Math" panose="02040503050406030204" pitchFamily="18" charset="0"/>
                          </a:rPr>
                          <m:t>𝛼</m:t>
                        </m:r>
                      </m:e>
                      <m:sub>
                        <m:r>
                          <a:rPr sz="4800" i="1">
                            <a:solidFill>
                              <a:srgbClr val="000000"/>
                            </a:solidFill>
                            <a:latin typeface="Cambria Math" panose="02040503050406030204" pitchFamily="18" charset="0"/>
                          </a:rPr>
                          <m:t>𝑖</m:t>
                        </m:r>
                      </m:sub>
                    </m:sSub>
                  </m:oMath>
                </a14:m>
                <a:r>
                  <a:t> </a:t>
                </a:r>
              </a:p>
            </p:txBody>
          </p:sp>
        </mc:Choice>
        <mc:Fallback xmlns="">
          <p:sp>
            <p:nvSpPr>
              <p:cNvPr id="1393" name="segment opacity"/>
              <p:cNvSpPr txBox="1">
                <a:spLocks noRot="1" noChangeAspect="1" noMove="1" noResize="1" noEditPoints="1" noAdjustHandles="1" noChangeArrowheads="1" noChangeShapeType="1" noTextEdit="1"/>
              </p:cNvSpPr>
              <p:nvPr/>
            </p:nvSpPr>
            <p:spPr>
              <a:xfrm>
                <a:off x="11953675" y="4994955"/>
                <a:ext cx="3014599" cy="1663494"/>
              </a:xfrm>
              <a:prstGeom prst="rect">
                <a:avLst/>
              </a:prstGeom>
              <a:blipFill>
                <a:blip r:embed="rId4"/>
                <a:stretch>
                  <a:fillRect l="-810" t="-5861" b="-4762"/>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94" name="Text"/>
              <p:cNvSpPr txBox="1"/>
              <p:nvPr/>
            </p:nvSpPr>
            <p:spPr>
              <a:xfrm>
                <a:off x="6241323" y="7038509"/>
                <a:ext cx="11901354" cy="1886462"/>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lIns="71437" tIns="71437" rIns="71437" bIns="71437">
                <a:spAutoFit/>
              </a:bodyPr>
              <a:lstStyle>
                <a:lvl1pPr defTabSz="821531">
                  <a:defRPr sz="4200" b="0">
                    <a:latin typeface="Avenir Book"/>
                    <a:ea typeface="Avenir Book"/>
                    <a:cs typeface="Avenir Book"/>
                    <a:sym typeface="Avenir Book"/>
                  </a:defRPr>
                </a:lvl1pPr>
              </a:lstStyle>
              <a:p>
                <a:pPr/>
                <a14:m>
                  <m:oMathPara xmlns:m="http://schemas.openxmlformats.org/officeDocument/2006/math">
                    <m:oMathParaPr>
                      <m:jc m:val="center"/>
                    </m:oMathParaPr>
                    <m:oMath xmlns:m="http://schemas.openxmlformats.org/officeDocument/2006/math">
                      <m:sSub>
                        <m:sSubPr>
                          <m:ctrlPr>
                            <a:rPr sz="4550" i="1">
                              <a:solidFill>
                                <a:srgbClr val="000000"/>
                              </a:solidFill>
                              <a:latin typeface="Cambria Math" panose="02040503050406030204" pitchFamily="18" charset="0"/>
                            </a:rPr>
                          </m:ctrlPr>
                        </m:sSubPr>
                        <m:e>
                          <m:r>
                            <a:rPr sz="4550" i="1">
                              <a:solidFill>
                                <a:srgbClr val="000000"/>
                              </a:solidFill>
                              <a:latin typeface="Cambria Math" panose="02040503050406030204" pitchFamily="18" charset="0"/>
                            </a:rPr>
                            <m:t>𝑇</m:t>
                          </m:r>
                        </m:e>
                        <m:sub>
                          <m:r>
                            <a:rPr sz="4550" i="1">
                              <a:solidFill>
                                <a:srgbClr val="000000"/>
                              </a:solidFill>
                              <a:latin typeface="Cambria Math" panose="02040503050406030204" pitchFamily="18" charset="0"/>
                            </a:rPr>
                            <m:t>𝑖</m:t>
                          </m:r>
                        </m:sub>
                      </m:sSub>
                      <m:r>
                        <a:rPr sz="4550" i="1">
                          <a:solidFill>
                            <a:srgbClr val="000000"/>
                          </a:solidFill>
                          <a:latin typeface="Cambria Math" panose="02040503050406030204" pitchFamily="18" charset="0"/>
                        </a:rPr>
                        <m:t>=</m:t>
                      </m:r>
                      <m:limUpp>
                        <m:limUppPr>
                          <m:ctrlPr>
                            <a:rPr sz="4550" i="1">
                              <a:solidFill>
                                <a:srgbClr val="000000"/>
                              </a:solidFill>
                              <a:latin typeface="Cambria Math" panose="02040503050406030204" pitchFamily="18" charset="0"/>
                            </a:rPr>
                          </m:ctrlPr>
                        </m:limUppPr>
                        <m:e>
                          <m:limLow>
                            <m:limLowPr>
                              <m:ctrlPr>
                                <a:rPr sz="4550" i="1">
                                  <a:solidFill>
                                    <a:srgbClr val="000000"/>
                                  </a:solidFill>
                                  <a:latin typeface="Cambria Math" panose="02040503050406030204" pitchFamily="18" charset="0"/>
                                </a:rPr>
                              </m:ctrlPr>
                            </m:limLowPr>
                            <m:e>
                              <m:r>
                                <a:rPr sz="4550" i="1">
                                  <a:solidFill>
                                    <a:srgbClr val="000000"/>
                                  </a:solidFill>
                                  <a:latin typeface="Cambria Math" panose="02040503050406030204" pitchFamily="18" charset="0"/>
                                </a:rPr>
                                <m:t>∏</m:t>
                              </m:r>
                            </m:e>
                            <m:lim>
                              <m:r>
                                <a:rPr sz="4550" i="1">
                                  <a:solidFill>
                                    <a:srgbClr val="000000"/>
                                  </a:solidFill>
                                  <a:latin typeface="Cambria Math" panose="02040503050406030204" pitchFamily="18" charset="0"/>
                                </a:rPr>
                                <m:t>𝑗</m:t>
                              </m:r>
                              <m:r>
                                <a:rPr sz="4550" i="1">
                                  <a:solidFill>
                                    <a:srgbClr val="000000"/>
                                  </a:solidFill>
                                  <a:latin typeface="Cambria Math" panose="02040503050406030204" pitchFamily="18" charset="0"/>
                                </a:rPr>
                                <m:t>=1</m:t>
                              </m:r>
                            </m:lim>
                          </m:limLow>
                        </m:e>
                        <m:lim>
                          <m:r>
                            <a:rPr sz="4550" i="1">
                              <a:solidFill>
                                <a:srgbClr val="000000"/>
                              </a:solidFill>
                              <a:latin typeface="Cambria Math" panose="02040503050406030204" pitchFamily="18" charset="0"/>
                            </a:rPr>
                            <m:t>𝑖</m:t>
                          </m:r>
                          <m:r>
                            <a:rPr sz="4550" i="1">
                              <a:solidFill>
                                <a:srgbClr val="000000"/>
                              </a:solidFill>
                              <a:latin typeface="Cambria Math" panose="02040503050406030204" pitchFamily="18" charset="0"/>
                            </a:rPr>
                            <m:t>−1</m:t>
                          </m:r>
                        </m:lim>
                      </m:limUpp>
                      <m:r>
                        <a:rPr sz="4550" i="1">
                          <a:solidFill>
                            <a:srgbClr val="000000"/>
                          </a:solidFill>
                          <a:latin typeface="Cambria Math" panose="02040503050406030204" pitchFamily="18" charset="0"/>
                        </a:rPr>
                        <m:t>(1−</m:t>
                      </m:r>
                      <m:sSub>
                        <m:sSubPr>
                          <m:ctrlPr>
                            <a:rPr sz="4550" i="1">
                              <a:solidFill>
                                <a:srgbClr val="000000"/>
                              </a:solidFill>
                              <a:latin typeface="Cambria Math" panose="02040503050406030204" pitchFamily="18" charset="0"/>
                            </a:rPr>
                          </m:ctrlPr>
                        </m:sSubPr>
                        <m:e>
                          <m:r>
                            <a:rPr sz="4550" i="1">
                              <a:solidFill>
                                <a:srgbClr val="000000"/>
                              </a:solidFill>
                              <a:latin typeface="Cambria Math" panose="02040503050406030204" pitchFamily="18" charset="0"/>
                            </a:rPr>
                            <m:t>𝛼</m:t>
                          </m:r>
                        </m:e>
                        <m:sub>
                          <m:r>
                            <a:rPr sz="4550" i="1">
                              <a:solidFill>
                                <a:srgbClr val="000000"/>
                              </a:solidFill>
                              <a:latin typeface="Cambria Math" panose="02040503050406030204" pitchFamily="18" charset="0"/>
                            </a:rPr>
                            <m:t>𝑗</m:t>
                          </m:r>
                        </m:sub>
                      </m:sSub>
                      <m:r>
                        <a:rPr sz="4550" i="1">
                          <a:solidFill>
                            <a:srgbClr val="000000"/>
                          </a:solidFill>
                          <a:latin typeface="Cambria Math" panose="02040503050406030204" pitchFamily="18" charset="0"/>
                        </a:rPr>
                        <m:t>)</m:t>
                      </m:r>
                    </m:oMath>
                  </m:oMathPara>
                </a14:m>
                <a:endParaRPr/>
              </a:p>
            </p:txBody>
          </p:sp>
        </mc:Choice>
        <mc:Fallback xmlns="">
          <p:sp>
            <p:nvSpPr>
              <p:cNvPr id="1394" name="Text"/>
              <p:cNvSpPr txBox="1">
                <a:spLocks noRot="1" noChangeAspect="1" noMove="1" noResize="1" noEditPoints="1" noAdjustHandles="1" noChangeArrowheads="1" noChangeShapeType="1" noTextEdit="1"/>
              </p:cNvSpPr>
              <p:nvPr/>
            </p:nvSpPr>
            <p:spPr>
              <a:xfrm>
                <a:off x="6241323" y="7038509"/>
                <a:ext cx="11901354" cy="1886462"/>
              </a:xfrm>
              <a:prstGeom prst="rect">
                <a:avLst/>
              </a:prstGeom>
              <a:blipFill>
                <a:blip r:embed="rId5"/>
                <a:stretch>
                  <a:fillRect/>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95" name="Text"/>
              <p:cNvSpPr txBox="1"/>
              <p:nvPr/>
            </p:nvSpPr>
            <p:spPr>
              <a:xfrm>
                <a:off x="5563408" y="9160040"/>
                <a:ext cx="11901354" cy="1707399"/>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lIns="71437" tIns="71437" rIns="71437" bIns="71437">
                <a:spAutoFit/>
              </a:bodyPr>
              <a:lstStyle/>
              <a:p>
                <a:pPr defTabSz="821531">
                  <a:defRPr sz="4200" b="0">
                    <a:latin typeface="Avenir Book"/>
                    <a:ea typeface="Avenir Book"/>
                    <a:cs typeface="Avenir Book"/>
                    <a:sym typeface="Avenir Book"/>
                  </a:defRPr>
                </a:pPr>
                <a14:m>
                  <m:oMath xmlns:m="http://schemas.openxmlformats.org/officeDocument/2006/math">
                    <m:r>
                      <m:rPr>
                        <m:nor/>
                      </m:rPr>
                      <a:rPr sz="4450" i="1">
                        <a:solidFill>
                          <a:srgbClr val="000000"/>
                        </a:solidFill>
                        <a:latin typeface="Cambria Math" panose="02040503050406030204" pitchFamily="18" charset="0"/>
                      </a:rPr>
                      <m:t>color</m:t>
                    </m:r>
                    <m:r>
                      <a:rPr sz="4450" i="1">
                        <a:solidFill>
                          <a:srgbClr val="000000"/>
                        </a:solidFill>
                        <a:latin typeface="Cambria Math" panose="02040503050406030204" pitchFamily="18" charset="0"/>
                      </a:rPr>
                      <m:t>=</m:t>
                    </m:r>
                    <m:limUpp>
                      <m:limUppPr>
                        <m:ctrlPr>
                          <a:rPr sz="4450" i="1">
                            <a:solidFill>
                              <a:srgbClr val="000000"/>
                            </a:solidFill>
                            <a:latin typeface="Cambria Math" panose="02040503050406030204" pitchFamily="18" charset="0"/>
                          </a:rPr>
                        </m:ctrlPr>
                      </m:limUppPr>
                      <m:e>
                        <m:limLow>
                          <m:limLowPr>
                            <m:ctrlPr>
                              <a:rPr sz="4450" i="1">
                                <a:solidFill>
                                  <a:srgbClr val="000000"/>
                                </a:solidFill>
                                <a:latin typeface="Cambria Math" panose="02040503050406030204" pitchFamily="18" charset="0"/>
                              </a:rPr>
                            </m:ctrlPr>
                          </m:limLowPr>
                          <m:e>
                            <m:r>
                              <a:rPr sz="4450" i="1">
                                <a:solidFill>
                                  <a:srgbClr val="000000"/>
                                </a:solidFill>
                                <a:latin typeface="Cambria Math" panose="02040503050406030204" pitchFamily="18" charset="0"/>
                              </a:rPr>
                              <m:t>∑</m:t>
                            </m:r>
                          </m:e>
                          <m:lim>
                            <m:r>
                              <a:rPr sz="4450" i="1">
                                <a:solidFill>
                                  <a:srgbClr val="000000"/>
                                </a:solidFill>
                                <a:latin typeface="Cambria Math" panose="02040503050406030204" pitchFamily="18" charset="0"/>
                              </a:rPr>
                              <m:t>𝑖</m:t>
                            </m:r>
                            <m:r>
                              <a:rPr sz="4450" i="1">
                                <a:solidFill>
                                  <a:srgbClr val="000000"/>
                                </a:solidFill>
                                <a:latin typeface="Cambria Math" panose="02040503050406030204" pitchFamily="18" charset="0"/>
                              </a:rPr>
                              <m:t>=1</m:t>
                            </m:r>
                          </m:lim>
                        </m:limLow>
                      </m:e>
                      <m:lim>
                        <m:r>
                          <a:rPr sz="4450" i="1">
                            <a:solidFill>
                              <a:srgbClr val="000000"/>
                            </a:solidFill>
                            <a:latin typeface="Cambria Math" panose="02040503050406030204" pitchFamily="18" charset="0"/>
                          </a:rPr>
                          <m:t>𝑛</m:t>
                        </m:r>
                      </m:lim>
                    </m:limUpp>
                    <m:sSub>
                      <m:sSubPr>
                        <m:ctrlPr>
                          <a:rPr sz="4450" i="1">
                            <a:solidFill>
                              <a:srgbClr val="000000"/>
                            </a:solidFill>
                            <a:latin typeface="Cambria Math" panose="02040503050406030204" pitchFamily="18" charset="0"/>
                          </a:rPr>
                        </m:ctrlPr>
                      </m:sSubPr>
                      <m:e>
                        <m:r>
                          <a:rPr sz="4450" i="1">
                            <a:solidFill>
                              <a:srgbClr val="000000"/>
                            </a:solidFill>
                            <a:latin typeface="Cambria Math" panose="02040503050406030204" pitchFamily="18" charset="0"/>
                          </a:rPr>
                          <m:t>𝑇</m:t>
                        </m:r>
                      </m:e>
                      <m:sub>
                        <m:r>
                          <a:rPr sz="4450" i="1">
                            <a:solidFill>
                              <a:srgbClr val="000000"/>
                            </a:solidFill>
                            <a:latin typeface="Cambria Math" panose="02040503050406030204" pitchFamily="18" charset="0"/>
                          </a:rPr>
                          <m:t>𝑖</m:t>
                        </m:r>
                      </m:sub>
                    </m:sSub>
                    <m:sSub>
                      <m:sSubPr>
                        <m:ctrlPr>
                          <a:rPr sz="4450" i="1">
                            <a:solidFill>
                              <a:srgbClr val="000000"/>
                            </a:solidFill>
                            <a:latin typeface="Cambria Math" panose="02040503050406030204" pitchFamily="18" charset="0"/>
                          </a:rPr>
                        </m:ctrlPr>
                      </m:sSubPr>
                      <m:e>
                        <m:r>
                          <a:rPr sz="4450" i="1">
                            <a:solidFill>
                              <a:srgbClr val="000000"/>
                            </a:solidFill>
                            <a:latin typeface="Cambria Math" panose="02040503050406030204" pitchFamily="18" charset="0"/>
                          </a:rPr>
                          <m:t>𝛼</m:t>
                        </m:r>
                      </m:e>
                      <m:sub>
                        <m:r>
                          <a:rPr sz="4450" i="1">
                            <a:solidFill>
                              <a:srgbClr val="000000"/>
                            </a:solidFill>
                            <a:latin typeface="Cambria Math" panose="02040503050406030204" pitchFamily="18" charset="0"/>
                          </a:rPr>
                          <m:t>𝑖</m:t>
                        </m:r>
                      </m:sub>
                    </m:sSub>
                    <m:sSub>
                      <m:sSubPr>
                        <m:ctrlPr>
                          <a:rPr sz="4450" i="1">
                            <a:solidFill>
                              <a:srgbClr val="000000"/>
                            </a:solidFill>
                            <a:latin typeface="Cambria Math" panose="02040503050406030204" pitchFamily="18" charset="0"/>
                          </a:rPr>
                        </m:ctrlPr>
                      </m:sSubPr>
                      <m:e>
                        <m:r>
                          <a:rPr sz="4450" i="1">
                            <a:solidFill>
                              <a:srgbClr val="000000"/>
                            </a:solidFill>
                            <a:latin typeface="Cambria Math" panose="02040503050406030204" pitchFamily="18" charset="0"/>
                          </a:rPr>
                          <m:t>𝐜</m:t>
                        </m:r>
                      </m:e>
                      <m:sub>
                        <m:r>
                          <a:rPr sz="4450" i="1">
                            <a:solidFill>
                              <a:srgbClr val="000000"/>
                            </a:solidFill>
                            <a:latin typeface="Cambria Math" panose="02040503050406030204" pitchFamily="18" charset="0"/>
                          </a:rPr>
                          <m:t>𝑖</m:t>
                        </m:r>
                      </m:sub>
                    </m:sSub>
                  </m:oMath>
                </a14:m>
                <a:r>
                  <a:t> </a:t>
                </a:r>
              </a:p>
            </p:txBody>
          </p:sp>
        </mc:Choice>
        <mc:Fallback xmlns="">
          <p:sp>
            <p:nvSpPr>
              <p:cNvPr id="1395" name="Text"/>
              <p:cNvSpPr txBox="1">
                <a:spLocks noRot="1" noChangeAspect="1" noMove="1" noResize="1" noEditPoints="1" noAdjustHandles="1" noChangeArrowheads="1" noChangeShapeType="1" noTextEdit="1"/>
              </p:cNvSpPr>
              <p:nvPr/>
            </p:nvSpPr>
            <p:spPr>
              <a:xfrm>
                <a:off x="5563408" y="9160040"/>
                <a:ext cx="11901354" cy="1707399"/>
              </a:xfrm>
              <a:prstGeom prst="rect">
                <a:avLst/>
              </a:prstGeom>
              <a:blipFill>
                <a:blip r:embed="rId6"/>
                <a:stretch>
                  <a:fillRect/>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a:noFill/>
                  </a:rPr>
                  <a:t> </a:t>
                </a:r>
              </a:p>
            </p:txBody>
          </p:sp>
        </mc:Fallback>
      </mc:AlternateContent>
    </p:spTree>
  </p:cSld>
  <p:clrMapOvr>
    <a:masterClrMapping/>
  </p:clrMapOvr>
  <p:transition spd="med"/>
</p:sld>
</file>

<file path=ppt/slides/slide1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399" name="Connection to alpha compositing"/>
          <p:cNvSpPr txBox="1">
            <a:spLocks noGrp="1"/>
          </p:cNvSpPr>
          <p:nvPr>
            <p:ph type="title"/>
          </p:nvPr>
        </p:nvSpPr>
        <p:spPr>
          <a:prstGeom prst="rect">
            <a:avLst/>
          </a:prstGeom>
        </p:spPr>
        <p:txBody>
          <a:bodyPr/>
          <a:lstStyle/>
          <a:p>
            <a:r>
              <a:t>Connection to alpha compositing</a:t>
            </a:r>
          </a:p>
        </p:txBody>
      </p:sp>
      <p:sp>
        <p:nvSpPr>
          <p:cNvPr id="1400" name="Slide Number"/>
          <p:cNvSpPr txBox="1">
            <a:spLocks noGrp="1"/>
          </p:cNvSpPr>
          <p:nvPr>
            <p:ph type="sldNum" sz="quarter" idx="2"/>
          </p:nvPr>
        </p:nvSpPr>
        <p:spPr>
          <a:xfrm>
            <a:off x="12041022" y="13081000"/>
            <a:ext cx="289256" cy="461059"/>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137</a:t>
            </a:fld>
            <a:endParaRPr/>
          </a:p>
        </p:txBody>
      </p:sp>
      <mc:AlternateContent xmlns:mc="http://schemas.openxmlformats.org/markup-compatibility/2006" xmlns:a14="http://schemas.microsoft.com/office/drawing/2010/main">
        <mc:Choice Requires="a14">
          <p:sp>
            <p:nvSpPr>
              <p:cNvPr id="1401" name="Text"/>
              <p:cNvSpPr txBox="1"/>
              <p:nvPr/>
            </p:nvSpPr>
            <p:spPr>
              <a:xfrm>
                <a:off x="856179" y="6303520"/>
                <a:ext cx="11901354" cy="1053412"/>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lIns="71437" tIns="71437" rIns="71437" bIns="71437">
                <a:spAutoFit/>
              </a:bodyPr>
              <a:lstStyle/>
              <a:p>
                <a:pPr defTabSz="821531">
                  <a:defRPr sz="3200" b="0">
                    <a:latin typeface="Avenir Book"/>
                    <a:ea typeface="Avenir Book"/>
                    <a:cs typeface="Avenir Book"/>
                    <a:sym typeface="Avenir Book"/>
                  </a:defRPr>
                </a:pPr>
                <a14:m>
                  <m:oMath xmlns:m="http://schemas.openxmlformats.org/officeDocument/2006/math">
                    <m:sSub>
                      <m:sSubPr>
                        <m:ctrlPr>
                          <a:rPr sz="5300" i="1">
                            <a:solidFill>
                              <a:srgbClr val="000000"/>
                            </a:solidFill>
                            <a:latin typeface="Cambria Math" panose="02040503050406030204" pitchFamily="18" charset="0"/>
                          </a:rPr>
                        </m:ctrlPr>
                      </m:sSubPr>
                      <m:e>
                        <m:r>
                          <a:rPr sz="5300" i="1">
                            <a:solidFill>
                              <a:srgbClr val="000000"/>
                            </a:solidFill>
                            <a:latin typeface="Cambria Math" panose="02040503050406030204" pitchFamily="18" charset="0"/>
                          </a:rPr>
                          <m:t>𝛼</m:t>
                        </m:r>
                      </m:e>
                      <m:sub>
                        <m:r>
                          <a:rPr sz="5300" i="1">
                            <a:solidFill>
                              <a:srgbClr val="000000"/>
                            </a:solidFill>
                            <a:latin typeface="Cambria Math" panose="02040503050406030204" pitchFamily="18" charset="0"/>
                          </a:rPr>
                          <m:t>𝑖</m:t>
                        </m:r>
                      </m:sub>
                    </m:sSub>
                    <m:r>
                      <a:rPr sz="5300" i="1">
                        <a:solidFill>
                          <a:srgbClr val="000000"/>
                        </a:solidFill>
                        <a:latin typeface="Cambria Math" panose="02040503050406030204" pitchFamily="18" charset="0"/>
                      </a:rPr>
                      <m:t>=1−</m:t>
                    </m:r>
                    <m:r>
                      <m:rPr>
                        <m:sty m:val="p"/>
                      </m:rPr>
                      <a:rPr sz="5300" i="1">
                        <a:solidFill>
                          <a:srgbClr val="000000"/>
                        </a:solidFill>
                        <a:latin typeface="Cambria Math" panose="02040503050406030204" pitchFamily="18" charset="0"/>
                      </a:rPr>
                      <m:t>exp</m:t>
                    </m:r>
                    <m:r>
                      <a:rPr sz="5300" i="1">
                        <a:solidFill>
                          <a:srgbClr val="000000"/>
                        </a:solidFill>
                        <a:latin typeface="Cambria Math" panose="02040503050406030204" pitchFamily="18" charset="0"/>
                      </a:rPr>
                      <m:t>(−</m:t>
                    </m:r>
                    <m:sSub>
                      <m:sSubPr>
                        <m:ctrlPr>
                          <a:rPr sz="5300" i="1">
                            <a:solidFill>
                              <a:srgbClr val="000000"/>
                            </a:solidFill>
                            <a:latin typeface="Cambria Math" panose="02040503050406030204" pitchFamily="18" charset="0"/>
                          </a:rPr>
                        </m:ctrlPr>
                      </m:sSubPr>
                      <m:e>
                        <m:r>
                          <a:rPr sz="5300" i="1">
                            <a:solidFill>
                              <a:srgbClr val="000000"/>
                            </a:solidFill>
                            <a:latin typeface="Cambria Math" panose="02040503050406030204" pitchFamily="18" charset="0"/>
                          </a:rPr>
                          <m:t>𝜎</m:t>
                        </m:r>
                      </m:e>
                      <m:sub>
                        <m:r>
                          <a:rPr sz="5300" i="1">
                            <a:solidFill>
                              <a:srgbClr val="000000"/>
                            </a:solidFill>
                            <a:latin typeface="Cambria Math" panose="02040503050406030204" pitchFamily="18" charset="0"/>
                          </a:rPr>
                          <m:t>𝑖</m:t>
                        </m:r>
                      </m:sub>
                    </m:sSub>
                    <m:sSub>
                      <m:sSubPr>
                        <m:ctrlPr>
                          <a:rPr sz="5300" i="1">
                            <a:solidFill>
                              <a:srgbClr val="000000"/>
                            </a:solidFill>
                            <a:latin typeface="Cambria Math" panose="02040503050406030204" pitchFamily="18" charset="0"/>
                          </a:rPr>
                        </m:ctrlPr>
                      </m:sSubPr>
                      <m:e>
                        <m:r>
                          <a:rPr sz="5300" i="1">
                            <a:solidFill>
                              <a:srgbClr val="000000"/>
                            </a:solidFill>
                            <a:latin typeface="Cambria Math" panose="02040503050406030204" pitchFamily="18" charset="0"/>
                          </a:rPr>
                          <m:t>𝛿</m:t>
                        </m:r>
                      </m:e>
                      <m:sub>
                        <m:r>
                          <a:rPr sz="5300" i="1">
                            <a:solidFill>
                              <a:srgbClr val="000000"/>
                            </a:solidFill>
                            <a:latin typeface="Cambria Math" panose="02040503050406030204" pitchFamily="18" charset="0"/>
                          </a:rPr>
                          <m:t>𝑖</m:t>
                        </m:r>
                      </m:sub>
                    </m:sSub>
                    <m:r>
                      <a:rPr sz="5300" i="1">
                        <a:solidFill>
                          <a:srgbClr val="000000"/>
                        </a:solidFill>
                        <a:latin typeface="Cambria Math" panose="02040503050406030204" pitchFamily="18" charset="0"/>
                      </a:rPr>
                      <m:t>)</m:t>
                    </m:r>
                  </m:oMath>
                </a14:m>
                <a:r>
                  <a:t> </a:t>
                </a:r>
                <a:endParaRPr sz="4800"/>
              </a:p>
            </p:txBody>
          </p:sp>
        </mc:Choice>
        <mc:Fallback xmlns="">
          <p:sp>
            <p:nvSpPr>
              <p:cNvPr id="1401" name="Text"/>
              <p:cNvSpPr txBox="1">
                <a:spLocks noRot="1" noChangeAspect="1" noMove="1" noResize="1" noEditPoints="1" noAdjustHandles="1" noChangeArrowheads="1" noChangeShapeType="1" noTextEdit="1"/>
              </p:cNvSpPr>
              <p:nvPr/>
            </p:nvSpPr>
            <p:spPr>
              <a:xfrm>
                <a:off x="856179" y="6303520"/>
                <a:ext cx="11901354" cy="1053412"/>
              </a:xfrm>
              <a:prstGeom prst="rect">
                <a:avLst/>
              </a:prstGeom>
              <a:blipFill>
                <a:blip r:embed="rId3"/>
                <a:stretch>
                  <a:fillRect/>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02" name="Text"/>
              <p:cNvSpPr txBox="1"/>
              <p:nvPr/>
            </p:nvSpPr>
            <p:spPr>
              <a:xfrm>
                <a:off x="-1673330" y="8887656"/>
                <a:ext cx="11901354" cy="1334894"/>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lIns="71437" tIns="71437" rIns="71437" bIns="71437">
                <a:spAutoFit/>
              </a:bodyPr>
              <a:lstStyle>
                <a:lvl1pPr defTabSz="821531">
                  <a:defRPr sz="3200" b="0">
                    <a:latin typeface="Avenir Book"/>
                    <a:ea typeface="Avenir Book"/>
                    <a:cs typeface="Avenir Book"/>
                    <a:sym typeface="Avenir Book"/>
                  </a:defRPr>
                </a:lvl1pPr>
              </a:lstStyle>
              <a:p>
                <a:pPr/>
                <a14:m>
                  <m:oMathPara xmlns:m="http://schemas.openxmlformats.org/officeDocument/2006/math">
                    <m:oMathParaPr>
                      <m:jc m:val="center"/>
                    </m:oMathParaPr>
                    <m:oMath xmlns:m="http://schemas.openxmlformats.org/officeDocument/2006/math">
                      <m:r>
                        <a:rPr sz="3450" i="1">
                          <a:solidFill>
                            <a:srgbClr val="000000"/>
                          </a:solidFill>
                          <a:latin typeface="Cambria Math" panose="02040503050406030204" pitchFamily="18" charset="0"/>
                        </a:rPr>
                        <m:t>=</m:t>
                      </m:r>
                      <m:limUpp>
                        <m:limUppPr>
                          <m:ctrlPr>
                            <a:rPr sz="3450" i="1">
                              <a:solidFill>
                                <a:srgbClr val="000000"/>
                              </a:solidFill>
                              <a:latin typeface="Cambria Math" panose="02040503050406030204" pitchFamily="18" charset="0"/>
                            </a:rPr>
                          </m:ctrlPr>
                        </m:limUppPr>
                        <m:e>
                          <m:limLow>
                            <m:limLowPr>
                              <m:ctrlPr>
                                <a:rPr sz="3450" i="1">
                                  <a:solidFill>
                                    <a:srgbClr val="000000"/>
                                  </a:solidFill>
                                  <a:latin typeface="Cambria Math" panose="02040503050406030204" pitchFamily="18" charset="0"/>
                                </a:rPr>
                              </m:ctrlPr>
                            </m:limLowPr>
                            <m:e>
                              <m:r>
                                <a:rPr sz="3450" i="1">
                                  <a:solidFill>
                                    <a:srgbClr val="000000"/>
                                  </a:solidFill>
                                  <a:latin typeface="Cambria Math" panose="02040503050406030204" pitchFamily="18" charset="0"/>
                                </a:rPr>
                                <m:t>∑</m:t>
                              </m:r>
                            </m:e>
                            <m:lim>
                              <m:r>
                                <a:rPr sz="3450" i="1">
                                  <a:solidFill>
                                    <a:srgbClr val="000000"/>
                                  </a:solidFill>
                                  <a:latin typeface="Cambria Math" panose="02040503050406030204" pitchFamily="18" charset="0"/>
                                </a:rPr>
                                <m:t>𝑖</m:t>
                              </m:r>
                              <m:r>
                                <a:rPr sz="3450" i="1">
                                  <a:solidFill>
                                    <a:srgbClr val="000000"/>
                                  </a:solidFill>
                                  <a:latin typeface="Cambria Math" panose="02040503050406030204" pitchFamily="18" charset="0"/>
                                </a:rPr>
                                <m:t>=1</m:t>
                              </m:r>
                            </m:lim>
                          </m:limLow>
                        </m:e>
                        <m:lim>
                          <m:r>
                            <a:rPr sz="3450" i="1">
                              <a:solidFill>
                                <a:srgbClr val="000000"/>
                              </a:solidFill>
                              <a:latin typeface="Cambria Math" panose="02040503050406030204" pitchFamily="18" charset="0"/>
                            </a:rPr>
                            <m:t>𝑛</m:t>
                          </m:r>
                        </m:lim>
                      </m:limUpp>
                      <m:sSub>
                        <m:sSubPr>
                          <m:ctrlPr>
                            <a:rPr sz="3450" i="1">
                              <a:solidFill>
                                <a:srgbClr val="000000"/>
                              </a:solidFill>
                              <a:latin typeface="Cambria Math" panose="02040503050406030204" pitchFamily="18" charset="0"/>
                            </a:rPr>
                          </m:ctrlPr>
                        </m:sSubPr>
                        <m:e>
                          <m:r>
                            <a:rPr sz="3450" i="1">
                              <a:solidFill>
                                <a:srgbClr val="000000"/>
                              </a:solidFill>
                              <a:latin typeface="Cambria Math" panose="02040503050406030204" pitchFamily="18" charset="0"/>
                            </a:rPr>
                            <m:t>𝑇</m:t>
                          </m:r>
                        </m:e>
                        <m:sub>
                          <m:r>
                            <a:rPr sz="3450" i="1">
                              <a:solidFill>
                                <a:srgbClr val="000000"/>
                              </a:solidFill>
                              <a:latin typeface="Cambria Math" panose="02040503050406030204" pitchFamily="18" charset="0"/>
                            </a:rPr>
                            <m:t>𝑖</m:t>
                          </m:r>
                        </m:sub>
                      </m:sSub>
                      <m:sSub>
                        <m:sSubPr>
                          <m:ctrlPr>
                            <a:rPr sz="3450" i="1">
                              <a:solidFill>
                                <a:srgbClr val="000000"/>
                              </a:solidFill>
                              <a:latin typeface="Cambria Math" panose="02040503050406030204" pitchFamily="18" charset="0"/>
                            </a:rPr>
                          </m:ctrlPr>
                        </m:sSubPr>
                        <m:e>
                          <m:r>
                            <a:rPr sz="3450" i="1">
                              <a:solidFill>
                                <a:srgbClr val="000000"/>
                              </a:solidFill>
                              <a:latin typeface="Cambria Math" panose="02040503050406030204" pitchFamily="18" charset="0"/>
                            </a:rPr>
                            <m:t>𝐜</m:t>
                          </m:r>
                        </m:e>
                        <m:sub>
                          <m:r>
                            <a:rPr sz="3450" i="1">
                              <a:solidFill>
                                <a:srgbClr val="000000"/>
                              </a:solidFill>
                              <a:latin typeface="Cambria Math" panose="02040503050406030204" pitchFamily="18" charset="0"/>
                            </a:rPr>
                            <m:t>𝑖</m:t>
                          </m:r>
                        </m:sub>
                      </m:sSub>
                      <m:r>
                        <a:rPr sz="3450" i="1">
                          <a:solidFill>
                            <a:srgbClr val="000000"/>
                          </a:solidFill>
                          <a:latin typeface="Cambria Math" panose="02040503050406030204" pitchFamily="18" charset="0"/>
                        </a:rPr>
                        <m:t>(1−</m:t>
                      </m:r>
                      <m:r>
                        <m:rPr>
                          <m:sty m:val="p"/>
                        </m:rPr>
                        <a:rPr sz="3450" i="1">
                          <a:solidFill>
                            <a:srgbClr val="000000"/>
                          </a:solidFill>
                          <a:latin typeface="Cambria Math" panose="02040503050406030204" pitchFamily="18" charset="0"/>
                        </a:rPr>
                        <m:t>exp</m:t>
                      </m:r>
                      <m:r>
                        <a:rPr sz="3450" i="1">
                          <a:solidFill>
                            <a:srgbClr val="000000"/>
                          </a:solidFill>
                          <a:latin typeface="Cambria Math" panose="02040503050406030204" pitchFamily="18" charset="0"/>
                        </a:rPr>
                        <m:t>(−</m:t>
                      </m:r>
                      <m:sSub>
                        <m:sSubPr>
                          <m:ctrlPr>
                            <a:rPr sz="3450" i="1">
                              <a:solidFill>
                                <a:srgbClr val="000000"/>
                              </a:solidFill>
                              <a:latin typeface="Cambria Math" panose="02040503050406030204" pitchFamily="18" charset="0"/>
                            </a:rPr>
                          </m:ctrlPr>
                        </m:sSubPr>
                        <m:e>
                          <m:r>
                            <a:rPr sz="3450" i="1">
                              <a:solidFill>
                                <a:srgbClr val="000000"/>
                              </a:solidFill>
                              <a:latin typeface="Cambria Math" panose="02040503050406030204" pitchFamily="18" charset="0"/>
                            </a:rPr>
                            <m:t>𝜎</m:t>
                          </m:r>
                        </m:e>
                        <m:sub>
                          <m:r>
                            <a:rPr sz="3450" i="1">
                              <a:solidFill>
                                <a:srgbClr val="000000"/>
                              </a:solidFill>
                              <a:latin typeface="Cambria Math" panose="02040503050406030204" pitchFamily="18" charset="0"/>
                            </a:rPr>
                            <m:t>𝑖</m:t>
                          </m:r>
                        </m:sub>
                      </m:sSub>
                      <m:sSub>
                        <m:sSubPr>
                          <m:ctrlPr>
                            <a:rPr sz="3450" i="1">
                              <a:solidFill>
                                <a:srgbClr val="000000"/>
                              </a:solidFill>
                              <a:latin typeface="Cambria Math" panose="02040503050406030204" pitchFamily="18" charset="0"/>
                            </a:rPr>
                          </m:ctrlPr>
                        </m:sSubPr>
                        <m:e>
                          <m:r>
                            <a:rPr sz="3450" i="1">
                              <a:solidFill>
                                <a:srgbClr val="000000"/>
                              </a:solidFill>
                              <a:latin typeface="Cambria Math" panose="02040503050406030204" pitchFamily="18" charset="0"/>
                            </a:rPr>
                            <m:t>𝛿</m:t>
                          </m:r>
                        </m:e>
                        <m:sub>
                          <m:r>
                            <a:rPr sz="3450" i="1">
                              <a:solidFill>
                                <a:srgbClr val="000000"/>
                              </a:solidFill>
                              <a:latin typeface="Cambria Math" panose="02040503050406030204" pitchFamily="18" charset="0"/>
                            </a:rPr>
                            <m:t>𝑖</m:t>
                          </m:r>
                        </m:sub>
                      </m:sSub>
                      <m:r>
                        <a:rPr sz="3450" i="1">
                          <a:solidFill>
                            <a:srgbClr val="000000"/>
                          </a:solidFill>
                          <a:latin typeface="Cambria Math" panose="02040503050406030204" pitchFamily="18" charset="0"/>
                        </a:rPr>
                        <m:t>))</m:t>
                      </m:r>
                    </m:oMath>
                  </m:oMathPara>
                </a14:m>
                <a:endParaRPr/>
              </a:p>
            </p:txBody>
          </p:sp>
        </mc:Choice>
        <mc:Fallback xmlns="">
          <p:sp>
            <p:nvSpPr>
              <p:cNvPr id="1402" name="Text"/>
              <p:cNvSpPr txBox="1">
                <a:spLocks noRot="1" noChangeAspect="1" noMove="1" noResize="1" noEditPoints="1" noAdjustHandles="1" noChangeArrowheads="1" noChangeShapeType="1" noTextEdit="1"/>
              </p:cNvSpPr>
              <p:nvPr/>
            </p:nvSpPr>
            <p:spPr>
              <a:xfrm>
                <a:off x="-1673330" y="8887656"/>
                <a:ext cx="11901354" cy="1334894"/>
              </a:xfrm>
              <a:prstGeom prst="rect">
                <a:avLst/>
              </a:prstGeom>
              <a:blipFill>
                <a:blip r:embed="rId4"/>
                <a:stretch>
                  <a:fillRect/>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a:noFill/>
                  </a:rPr>
                  <a:t> </a:t>
                </a:r>
              </a:p>
            </p:txBody>
          </p:sp>
        </mc:Fallback>
      </mc:AlternateContent>
      <p:sp>
        <p:nvSpPr>
          <p:cNvPr id="1403" name="Arrow"/>
          <p:cNvSpPr/>
          <p:nvPr/>
        </p:nvSpPr>
        <p:spPr>
          <a:xfrm rot="16200000">
            <a:off x="6481844" y="7946056"/>
            <a:ext cx="1376868" cy="590244"/>
          </a:xfrm>
          <a:prstGeom prst="rightArrow">
            <a:avLst>
              <a:gd name="adj1" fmla="val 37920"/>
              <a:gd name="adj2" fmla="val 59080"/>
            </a:avLst>
          </a:prstGeom>
          <a:solidFill>
            <a:schemeClr val="accent5">
              <a:hueOff val="-82419"/>
              <a:satOff val="-9513"/>
              <a:lumOff val="-16343"/>
              <a:alpha val="50000"/>
            </a:schemeClr>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Tree>
  </p:cSld>
  <p:clrMapOvr>
    <a:masterClrMapping/>
  </p:clrMapOvr>
  <p:transition spd="med"/>
</p:sld>
</file>

<file path=ppt/slides/slide1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407" name="Connection to alpha compositing"/>
          <p:cNvSpPr txBox="1">
            <a:spLocks noGrp="1"/>
          </p:cNvSpPr>
          <p:nvPr>
            <p:ph type="title"/>
          </p:nvPr>
        </p:nvSpPr>
        <p:spPr>
          <a:prstGeom prst="rect">
            <a:avLst/>
          </a:prstGeom>
        </p:spPr>
        <p:txBody>
          <a:bodyPr/>
          <a:lstStyle/>
          <a:p>
            <a:r>
              <a:t>Connection to alpha compositing</a:t>
            </a:r>
          </a:p>
        </p:txBody>
      </p:sp>
      <p:sp>
        <p:nvSpPr>
          <p:cNvPr id="1408" name="Slide Number"/>
          <p:cNvSpPr txBox="1">
            <a:spLocks noGrp="1"/>
          </p:cNvSpPr>
          <p:nvPr>
            <p:ph type="sldNum" sz="quarter" idx="2"/>
          </p:nvPr>
        </p:nvSpPr>
        <p:spPr>
          <a:xfrm>
            <a:off x="12041022" y="13081000"/>
            <a:ext cx="289256" cy="461059"/>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138</a:t>
            </a:fld>
            <a:endParaRPr/>
          </a:p>
        </p:txBody>
      </p:sp>
      <mc:AlternateContent xmlns:mc="http://schemas.openxmlformats.org/markup-compatibility/2006" xmlns:a14="http://schemas.microsoft.com/office/drawing/2010/main">
        <mc:Choice Requires="a14">
          <p:sp>
            <p:nvSpPr>
              <p:cNvPr id="1409" name="Text"/>
              <p:cNvSpPr txBox="1"/>
              <p:nvPr/>
            </p:nvSpPr>
            <p:spPr>
              <a:xfrm>
                <a:off x="10349355" y="5100302"/>
                <a:ext cx="11901355" cy="1334893"/>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lIns="71437" tIns="71437" rIns="71437" bIns="71437">
                <a:spAutoFit/>
              </a:bodyPr>
              <a:lstStyle/>
              <a:p>
                <a:pPr defTabSz="821531">
                  <a:defRPr sz="3200" b="0">
                    <a:latin typeface="Avenir Book"/>
                    <a:ea typeface="Avenir Book"/>
                    <a:cs typeface="Avenir Book"/>
                    <a:sym typeface="Avenir Book"/>
                  </a:defRPr>
                </a:pPr>
                <a14:m>
                  <m:oMath xmlns:m="http://schemas.openxmlformats.org/officeDocument/2006/math">
                    <m:r>
                      <m:rPr>
                        <m:nor/>
                      </m:rPr>
                      <a:rPr sz="3450" i="1">
                        <a:solidFill>
                          <a:srgbClr val="000000"/>
                        </a:solidFill>
                        <a:latin typeface="Cambria Math" panose="02040503050406030204" pitchFamily="18" charset="0"/>
                      </a:rPr>
                      <m:t>color</m:t>
                    </m:r>
                    <m:r>
                      <a:rPr sz="3450" i="1">
                        <a:solidFill>
                          <a:srgbClr val="000000"/>
                        </a:solidFill>
                        <a:latin typeface="Cambria Math" panose="02040503050406030204" pitchFamily="18" charset="0"/>
                      </a:rPr>
                      <m:t>=</m:t>
                    </m:r>
                    <m:limUpp>
                      <m:limUppPr>
                        <m:ctrlPr>
                          <a:rPr sz="3450" i="1">
                            <a:solidFill>
                              <a:srgbClr val="000000"/>
                            </a:solidFill>
                            <a:latin typeface="Cambria Math" panose="02040503050406030204" pitchFamily="18" charset="0"/>
                          </a:rPr>
                        </m:ctrlPr>
                      </m:limUppPr>
                      <m:e>
                        <m:limLow>
                          <m:limLowPr>
                            <m:ctrlPr>
                              <a:rPr sz="3450" i="1">
                                <a:solidFill>
                                  <a:srgbClr val="000000"/>
                                </a:solidFill>
                                <a:latin typeface="Cambria Math" panose="02040503050406030204" pitchFamily="18" charset="0"/>
                              </a:rPr>
                            </m:ctrlPr>
                          </m:limLowPr>
                          <m:e>
                            <m:r>
                              <a:rPr sz="3450" i="1">
                                <a:solidFill>
                                  <a:srgbClr val="000000"/>
                                </a:solidFill>
                                <a:latin typeface="Cambria Math" panose="02040503050406030204" pitchFamily="18" charset="0"/>
                              </a:rPr>
                              <m:t>∑</m:t>
                            </m:r>
                          </m:e>
                          <m:lim>
                            <m:r>
                              <a:rPr sz="3450" i="1">
                                <a:solidFill>
                                  <a:srgbClr val="000000"/>
                                </a:solidFill>
                                <a:latin typeface="Cambria Math" panose="02040503050406030204" pitchFamily="18" charset="0"/>
                              </a:rPr>
                              <m:t>𝑖</m:t>
                            </m:r>
                            <m:r>
                              <a:rPr sz="3450" i="1">
                                <a:solidFill>
                                  <a:srgbClr val="000000"/>
                                </a:solidFill>
                                <a:latin typeface="Cambria Math" panose="02040503050406030204" pitchFamily="18" charset="0"/>
                              </a:rPr>
                              <m:t>=1</m:t>
                            </m:r>
                          </m:lim>
                        </m:limLow>
                      </m:e>
                      <m:lim>
                        <m:r>
                          <a:rPr sz="3450" i="1">
                            <a:solidFill>
                              <a:srgbClr val="000000"/>
                            </a:solidFill>
                            <a:latin typeface="Cambria Math" panose="02040503050406030204" pitchFamily="18" charset="0"/>
                          </a:rPr>
                          <m:t>𝑛</m:t>
                        </m:r>
                      </m:lim>
                    </m:limUpp>
                    <m:sSub>
                      <m:sSubPr>
                        <m:ctrlPr>
                          <a:rPr sz="3450" i="1">
                            <a:solidFill>
                              <a:srgbClr val="000000"/>
                            </a:solidFill>
                            <a:latin typeface="Cambria Math" panose="02040503050406030204" pitchFamily="18" charset="0"/>
                          </a:rPr>
                        </m:ctrlPr>
                      </m:sSubPr>
                      <m:e>
                        <m:r>
                          <a:rPr sz="3450" i="1">
                            <a:solidFill>
                              <a:srgbClr val="000000"/>
                            </a:solidFill>
                            <a:latin typeface="Cambria Math" panose="02040503050406030204" pitchFamily="18" charset="0"/>
                          </a:rPr>
                          <m:t>𝑇</m:t>
                        </m:r>
                      </m:e>
                      <m:sub>
                        <m:r>
                          <a:rPr sz="3450" i="1">
                            <a:solidFill>
                              <a:srgbClr val="000000"/>
                            </a:solidFill>
                            <a:latin typeface="Cambria Math" panose="02040503050406030204" pitchFamily="18" charset="0"/>
                          </a:rPr>
                          <m:t>𝑖</m:t>
                        </m:r>
                      </m:sub>
                    </m:sSub>
                    <m:sSub>
                      <m:sSubPr>
                        <m:ctrlPr>
                          <a:rPr sz="3450" i="1">
                            <a:solidFill>
                              <a:srgbClr val="000000"/>
                            </a:solidFill>
                            <a:latin typeface="Cambria Math" panose="02040503050406030204" pitchFamily="18" charset="0"/>
                          </a:rPr>
                        </m:ctrlPr>
                      </m:sSubPr>
                      <m:e>
                        <m:r>
                          <a:rPr sz="3450" i="1">
                            <a:solidFill>
                              <a:srgbClr val="000000"/>
                            </a:solidFill>
                            <a:latin typeface="Cambria Math" panose="02040503050406030204" pitchFamily="18" charset="0"/>
                          </a:rPr>
                          <m:t>𝛼</m:t>
                        </m:r>
                      </m:e>
                      <m:sub>
                        <m:r>
                          <a:rPr sz="3450" i="1">
                            <a:solidFill>
                              <a:srgbClr val="000000"/>
                            </a:solidFill>
                            <a:latin typeface="Cambria Math" panose="02040503050406030204" pitchFamily="18" charset="0"/>
                          </a:rPr>
                          <m:t>𝑖</m:t>
                        </m:r>
                      </m:sub>
                    </m:sSub>
                    <m:sSub>
                      <m:sSubPr>
                        <m:ctrlPr>
                          <a:rPr sz="3450" i="1">
                            <a:solidFill>
                              <a:srgbClr val="000000"/>
                            </a:solidFill>
                            <a:latin typeface="Cambria Math" panose="02040503050406030204" pitchFamily="18" charset="0"/>
                          </a:rPr>
                        </m:ctrlPr>
                      </m:sSubPr>
                      <m:e>
                        <m:r>
                          <a:rPr sz="3450" i="1">
                            <a:solidFill>
                              <a:srgbClr val="000000"/>
                            </a:solidFill>
                            <a:latin typeface="Cambria Math" panose="02040503050406030204" pitchFamily="18" charset="0"/>
                          </a:rPr>
                          <m:t>𝐜</m:t>
                        </m:r>
                      </m:e>
                      <m:sub>
                        <m:r>
                          <a:rPr sz="3450" i="1">
                            <a:solidFill>
                              <a:srgbClr val="000000"/>
                            </a:solidFill>
                            <a:latin typeface="Cambria Math" panose="02040503050406030204" pitchFamily="18" charset="0"/>
                          </a:rPr>
                          <m:t>𝑖</m:t>
                        </m:r>
                      </m:sub>
                    </m:sSub>
                    <m:r>
                      <a:rPr sz="3450" i="1">
                        <a:solidFill>
                          <a:srgbClr val="000000"/>
                        </a:solidFill>
                        <a:latin typeface="Cambria Math" panose="02040503050406030204" pitchFamily="18" charset="0"/>
                      </a:rPr>
                      <m:t>=</m:t>
                    </m:r>
                    <m:limUpp>
                      <m:limUppPr>
                        <m:ctrlPr>
                          <a:rPr sz="3450" i="1">
                            <a:solidFill>
                              <a:srgbClr val="000000"/>
                            </a:solidFill>
                            <a:latin typeface="Cambria Math" panose="02040503050406030204" pitchFamily="18" charset="0"/>
                          </a:rPr>
                        </m:ctrlPr>
                      </m:limUppPr>
                      <m:e>
                        <m:limLow>
                          <m:limLowPr>
                            <m:ctrlPr>
                              <a:rPr sz="3450" i="1">
                                <a:solidFill>
                                  <a:srgbClr val="000000"/>
                                </a:solidFill>
                                <a:latin typeface="Cambria Math" panose="02040503050406030204" pitchFamily="18" charset="0"/>
                              </a:rPr>
                            </m:ctrlPr>
                          </m:limLowPr>
                          <m:e>
                            <m:r>
                              <a:rPr sz="3450" i="1">
                                <a:solidFill>
                                  <a:srgbClr val="000000"/>
                                </a:solidFill>
                                <a:latin typeface="Cambria Math" panose="02040503050406030204" pitchFamily="18" charset="0"/>
                              </a:rPr>
                              <m:t>∑</m:t>
                            </m:r>
                          </m:e>
                          <m:lim>
                            <m:r>
                              <a:rPr sz="3450" i="1">
                                <a:solidFill>
                                  <a:srgbClr val="000000"/>
                                </a:solidFill>
                                <a:latin typeface="Cambria Math" panose="02040503050406030204" pitchFamily="18" charset="0"/>
                              </a:rPr>
                              <m:t>𝑖</m:t>
                            </m:r>
                            <m:r>
                              <a:rPr sz="3450" i="1">
                                <a:solidFill>
                                  <a:srgbClr val="000000"/>
                                </a:solidFill>
                                <a:latin typeface="Cambria Math" panose="02040503050406030204" pitchFamily="18" charset="0"/>
                              </a:rPr>
                              <m:t>=1</m:t>
                            </m:r>
                          </m:lim>
                        </m:limLow>
                      </m:e>
                      <m:lim>
                        <m:r>
                          <a:rPr sz="3450" i="1">
                            <a:solidFill>
                              <a:srgbClr val="000000"/>
                            </a:solidFill>
                            <a:latin typeface="Cambria Math" panose="02040503050406030204" pitchFamily="18" charset="0"/>
                          </a:rPr>
                          <m:t>𝑛</m:t>
                        </m:r>
                      </m:lim>
                    </m:limUpp>
                    <m:sSub>
                      <m:sSubPr>
                        <m:ctrlPr>
                          <a:rPr sz="3450" i="1">
                            <a:solidFill>
                              <a:srgbClr val="000000"/>
                            </a:solidFill>
                            <a:latin typeface="Cambria Math" panose="02040503050406030204" pitchFamily="18" charset="0"/>
                          </a:rPr>
                        </m:ctrlPr>
                      </m:sSubPr>
                      <m:e>
                        <m:r>
                          <a:rPr sz="3450" i="1">
                            <a:solidFill>
                              <a:srgbClr val="000000"/>
                            </a:solidFill>
                            <a:latin typeface="Cambria Math" panose="02040503050406030204" pitchFamily="18" charset="0"/>
                          </a:rPr>
                          <m:t>𝑇</m:t>
                        </m:r>
                      </m:e>
                      <m:sub>
                        <m:r>
                          <a:rPr sz="3450" i="1">
                            <a:solidFill>
                              <a:srgbClr val="000000"/>
                            </a:solidFill>
                            <a:latin typeface="Cambria Math" panose="02040503050406030204" pitchFamily="18" charset="0"/>
                          </a:rPr>
                          <m:t>𝑖</m:t>
                        </m:r>
                      </m:sub>
                    </m:sSub>
                    <m:sSub>
                      <m:sSubPr>
                        <m:ctrlPr>
                          <a:rPr sz="3450" i="1">
                            <a:solidFill>
                              <a:srgbClr val="000000"/>
                            </a:solidFill>
                            <a:latin typeface="Cambria Math" panose="02040503050406030204" pitchFamily="18" charset="0"/>
                          </a:rPr>
                        </m:ctrlPr>
                      </m:sSubPr>
                      <m:e>
                        <m:r>
                          <a:rPr sz="3450" i="1">
                            <a:solidFill>
                              <a:srgbClr val="000000"/>
                            </a:solidFill>
                            <a:latin typeface="Cambria Math" panose="02040503050406030204" pitchFamily="18" charset="0"/>
                          </a:rPr>
                          <m:t>𝐜</m:t>
                        </m:r>
                      </m:e>
                      <m:sub>
                        <m:r>
                          <a:rPr sz="3450" i="1">
                            <a:solidFill>
                              <a:srgbClr val="000000"/>
                            </a:solidFill>
                            <a:latin typeface="Cambria Math" panose="02040503050406030204" pitchFamily="18" charset="0"/>
                          </a:rPr>
                          <m:t>𝑖</m:t>
                        </m:r>
                      </m:sub>
                    </m:sSub>
                    <m:r>
                      <a:rPr sz="3450" i="1">
                        <a:solidFill>
                          <a:srgbClr val="000000"/>
                        </a:solidFill>
                        <a:latin typeface="Cambria Math" panose="02040503050406030204" pitchFamily="18" charset="0"/>
                      </a:rPr>
                      <m:t>(1−</m:t>
                    </m:r>
                    <m:r>
                      <m:rPr>
                        <m:sty m:val="p"/>
                      </m:rPr>
                      <a:rPr sz="3450" i="1">
                        <a:solidFill>
                          <a:srgbClr val="000000"/>
                        </a:solidFill>
                        <a:latin typeface="Cambria Math" panose="02040503050406030204" pitchFamily="18" charset="0"/>
                      </a:rPr>
                      <m:t>exp</m:t>
                    </m:r>
                    <m:r>
                      <a:rPr sz="3450" i="1">
                        <a:solidFill>
                          <a:srgbClr val="000000"/>
                        </a:solidFill>
                        <a:latin typeface="Cambria Math" panose="02040503050406030204" pitchFamily="18" charset="0"/>
                      </a:rPr>
                      <m:t>(−</m:t>
                    </m:r>
                    <m:sSub>
                      <m:sSubPr>
                        <m:ctrlPr>
                          <a:rPr sz="3450" i="1">
                            <a:solidFill>
                              <a:srgbClr val="000000"/>
                            </a:solidFill>
                            <a:latin typeface="Cambria Math" panose="02040503050406030204" pitchFamily="18" charset="0"/>
                          </a:rPr>
                        </m:ctrlPr>
                      </m:sSubPr>
                      <m:e>
                        <m:r>
                          <a:rPr sz="3450" i="1">
                            <a:solidFill>
                              <a:srgbClr val="000000"/>
                            </a:solidFill>
                            <a:latin typeface="Cambria Math" panose="02040503050406030204" pitchFamily="18" charset="0"/>
                          </a:rPr>
                          <m:t>𝜎</m:t>
                        </m:r>
                      </m:e>
                      <m:sub>
                        <m:r>
                          <a:rPr sz="3450" i="1">
                            <a:solidFill>
                              <a:srgbClr val="000000"/>
                            </a:solidFill>
                            <a:latin typeface="Cambria Math" panose="02040503050406030204" pitchFamily="18" charset="0"/>
                          </a:rPr>
                          <m:t>𝑖</m:t>
                        </m:r>
                      </m:sub>
                    </m:sSub>
                    <m:sSub>
                      <m:sSubPr>
                        <m:ctrlPr>
                          <a:rPr sz="3450" i="1">
                            <a:solidFill>
                              <a:srgbClr val="000000"/>
                            </a:solidFill>
                            <a:latin typeface="Cambria Math" panose="02040503050406030204" pitchFamily="18" charset="0"/>
                          </a:rPr>
                        </m:ctrlPr>
                      </m:sSubPr>
                      <m:e>
                        <m:r>
                          <a:rPr sz="3450" i="1">
                            <a:solidFill>
                              <a:srgbClr val="000000"/>
                            </a:solidFill>
                            <a:latin typeface="Cambria Math" panose="02040503050406030204" pitchFamily="18" charset="0"/>
                          </a:rPr>
                          <m:t>𝛿</m:t>
                        </m:r>
                      </m:e>
                      <m:sub>
                        <m:r>
                          <a:rPr sz="3450" i="1">
                            <a:solidFill>
                              <a:srgbClr val="000000"/>
                            </a:solidFill>
                            <a:latin typeface="Cambria Math" panose="02040503050406030204" pitchFamily="18" charset="0"/>
                          </a:rPr>
                          <m:t>𝑖</m:t>
                        </m:r>
                      </m:sub>
                    </m:sSub>
                    <m:r>
                      <a:rPr sz="3450" i="1">
                        <a:solidFill>
                          <a:srgbClr val="000000"/>
                        </a:solidFill>
                        <a:latin typeface="Cambria Math" panose="02040503050406030204" pitchFamily="18" charset="0"/>
                      </a:rPr>
                      <m:t>))</m:t>
                    </m:r>
                  </m:oMath>
                </a14:m>
                <a:r>
                  <a:t> </a:t>
                </a:r>
              </a:p>
            </p:txBody>
          </p:sp>
        </mc:Choice>
        <mc:Fallback xmlns="">
          <p:sp>
            <p:nvSpPr>
              <p:cNvPr id="1409" name="Text"/>
              <p:cNvSpPr txBox="1">
                <a:spLocks noRot="1" noChangeAspect="1" noMove="1" noResize="1" noEditPoints="1" noAdjustHandles="1" noChangeArrowheads="1" noChangeShapeType="1" noTextEdit="1"/>
              </p:cNvSpPr>
              <p:nvPr/>
            </p:nvSpPr>
            <p:spPr>
              <a:xfrm>
                <a:off x="10349355" y="5100302"/>
                <a:ext cx="11901355" cy="1334893"/>
              </a:xfrm>
              <a:prstGeom prst="rect">
                <a:avLst/>
              </a:prstGeom>
              <a:blipFill>
                <a:blip r:embed="rId3"/>
                <a:stretch>
                  <a:fillRect/>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10" name="Text"/>
              <p:cNvSpPr txBox="1"/>
              <p:nvPr/>
            </p:nvSpPr>
            <p:spPr>
              <a:xfrm>
                <a:off x="7706208" y="6955300"/>
                <a:ext cx="11901355" cy="1806613"/>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lIns="71437" tIns="71437" rIns="71437" bIns="71437">
                <a:spAutoFit/>
              </a:bodyPr>
              <a:lstStyle>
                <a:lvl1pPr defTabSz="821531">
                  <a:defRPr sz="3200" b="0">
                    <a:latin typeface="Avenir Book"/>
                    <a:ea typeface="Avenir Book"/>
                    <a:cs typeface="Avenir Book"/>
                    <a:sym typeface="Avenir Book"/>
                  </a:defRPr>
                </a:lvl1pPr>
              </a:lstStyle>
              <a:p>
                <a:pPr/>
                <a14:m>
                  <m:oMathPara xmlns:m="http://schemas.openxmlformats.org/officeDocument/2006/math">
                    <m:oMathParaPr>
                      <m:jc m:val="center"/>
                    </m:oMathParaPr>
                    <m:oMath xmlns:m="http://schemas.openxmlformats.org/officeDocument/2006/math">
                      <m:sSub>
                        <m:sSubPr>
                          <m:ctrlPr>
                            <a:rPr sz="3450" i="1">
                              <a:solidFill>
                                <a:srgbClr val="000000"/>
                              </a:solidFill>
                              <a:latin typeface="Cambria Math" panose="02040503050406030204" pitchFamily="18" charset="0"/>
                            </a:rPr>
                          </m:ctrlPr>
                        </m:sSubPr>
                        <m:e>
                          <m:r>
                            <a:rPr sz="3450" i="1">
                              <a:solidFill>
                                <a:srgbClr val="000000"/>
                              </a:solidFill>
                              <a:latin typeface="Cambria Math" panose="02040503050406030204" pitchFamily="18" charset="0"/>
                            </a:rPr>
                            <m:t>𝑇</m:t>
                          </m:r>
                        </m:e>
                        <m:sub>
                          <m:r>
                            <a:rPr sz="3450" i="1">
                              <a:solidFill>
                                <a:srgbClr val="000000"/>
                              </a:solidFill>
                              <a:latin typeface="Cambria Math" panose="02040503050406030204" pitchFamily="18" charset="0"/>
                            </a:rPr>
                            <m:t>𝑖</m:t>
                          </m:r>
                        </m:sub>
                      </m:sSub>
                      <m:r>
                        <a:rPr sz="3450" i="1">
                          <a:solidFill>
                            <a:srgbClr val="000000"/>
                          </a:solidFill>
                          <a:latin typeface="Cambria Math" panose="02040503050406030204" pitchFamily="18" charset="0"/>
                        </a:rPr>
                        <m:t>=</m:t>
                      </m:r>
                      <m:limUpp>
                        <m:limUppPr>
                          <m:ctrlPr>
                            <a:rPr sz="3450" i="1">
                              <a:solidFill>
                                <a:srgbClr val="000000"/>
                              </a:solidFill>
                              <a:latin typeface="Cambria Math" panose="02040503050406030204" pitchFamily="18" charset="0"/>
                            </a:rPr>
                          </m:ctrlPr>
                        </m:limUppPr>
                        <m:e>
                          <m:limLow>
                            <m:limLowPr>
                              <m:ctrlPr>
                                <a:rPr sz="3450" i="1">
                                  <a:solidFill>
                                    <a:srgbClr val="000000"/>
                                  </a:solidFill>
                                  <a:latin typeface="Cambria Math" panose="02040503050406030204" pitchFamily="18" charset="0"/>
                                </a:rPr>
                              </m:ctrlPr>
                            </m:limLowPr>
                            <m:e>
                              <m:r>
                                <a:rPr sz="3450" i="1">
                                  <a:solidFill>
                                    <a:srgbClr val="000000"/>
                                  </a:solidFill>
                                  <a:latin typeface="Cambria Math" panose="02040503050406030204" pitchFamily="18" charset="0"/>
                                </a:rPr>
                                <m:t>∏</m:t>
                              </m:r>
                            </m:e>
                            <m:lim>
                              <m:r>
                                <a:rPr sz="3450" i="1">
                                  <a:solidFill>
                                    <a:srgbClr val="000000"/>
                                  </a:solidFill>
                                  <a:latin typeface="Cambria Math" panose="02040503050406030204" pitchFamily="18" charset="0"/>
                                </a:rPr>
                                <m:t>𝑗</m:t>
                              </m:r>
                              <m:r>
                                <a:rPr sz="3450" i="1">
                                  <a:solidFill>
                                    <a:srgbClr val="000000"/>
                                  </a:solidFill>
                                  <a:latin typeface="Cambria Math" panose="02040503050406030204" pitchFamily="18" charset="0"/>
                                </a:rPr>
                                <m:t>=1</m:t>
                              </m:r>
                            </m:lim>
                          </m:limLow>
                        </m:e>
                        <m:lim>
                          <m:r>
                            <a:rPr sz="3450" i="1">
                              <a:solidFill>
                                <a:srgbClr val="000000"/>
                              </a:solidFill>
                              <a:latin typeface="Cambria Math" panose="02040503050406030204" pitchFamily="18" charset="0"/>
                            </a:rPr>
                            <m:t>𝑖</m:t>
                          </m:r>
                          <m:r>
                            <a:rPr sz="3450" i="1">
                              <a:solidFill>
                                <a:srgbClr val="000000"/>
                              </a:solidFill>
                              <a:latin typeface="Cambria Math" panose="02040503050406030204" pitchFamily="18" charset="0"/>
                            </a:rPr>
                            <m:t>−1</m:t>
                          </m:r>
                        </m:lim>
                      </m:limUpp>
                      <m:r>
                        <a:rPr sz="3450" i="1">
                          <a:solidFill>
                            <a:srgbClr val="000000"/>
                          </a:solidFill>
                          <a:latin typeface="Cambria Math" panose="02040503050406030204" pitchFamily="18" charset="0"/>
                        </a:rPr>
                        <m:t>(1−</m:t>
                      </m:r>
                      <m:sSub>
                        <m:sSubPr>
                          <m:ctrlPr>
                            <a:rPr sz="3450" i="1">
                              <a:solidFill>
                                <a:srgbClr val="000000"/>
                              </a:solidFill>
                              <a:latin typeface="Cambria Math" panose="02040503050406030204" pitchFamily="18" charset="0"/>
                            </a:rPr>
                          </m:ctrlPr>
                        </m:sSubPr>
                        <m:e>
                          <m:r>
                            <a:rPr sz="3450" i="1">
                              <a:solidFill>
                                <a:srgbClr val="000000"/>
                              </a:solidFill>
                              <a:latin typeface="Cambria Math" panose="02040503050406030204" pitchFamily="18" charset="0"/>
                            </a:rPr>
                            <m:t>𝛼</m:t>
                          </m:r>
                        </m:e>
                        <m:sub>
                          <m:r>
                            <a:rPr sz="3450" i="1">
                              <a:solidFill>
                                <a:srgbClr val="000000"/>
                              </a:solidFill>
                              <a:latin typeface="Cambria Math" panose="02040503050406030204" pitchFamily="18" charset="0"/>
                            </a:rPr>
                            <m:t>𝑗</m:t>
                          </m:r>
                        </m:sub>
                      </m:sSub>
                      <m:r>
                        <a:rPr sz="3450" i="1">
                          <a:solidFill>
                            <a:srgbClr val="000000"/>
                          </a:solidFill>
                          <a:latin typeface="Cambria Math" panose="02040503050406030204" pitchFamily="18" charset="0"/>
                        </a:rPr>
                        <m:t>)=</m:t>
                      </m:r>
                      <m:r>
                        <m:rPr>
                          <m:sty m:val="p"/>
                        </m:rPr>
                        <a:rPr sz="3450" i="1">
                          <a:solidFill>
                            <a:srgbClr val="000000"/>
                          </a:solidFill>
                          <a:latin typeface="Cambria Math" panose="02040503050406030204" pitchFamily="18" charset="0"/>
                        </a:rPr>
                        <m:t>exp</m:t>
                      </m:r>
                      <m:d>
                        <m:dPr>
                          <m:ctrlPr>
                            <a:rPr sz="3450" i="1">
                              <a:solidFill>
                                <a:srgbClr val="000000"/>
                              </a:solidFill>
                              <a:latin typeface="Cambria Math" panose="02040503050406030204" pitchFamily="18" charset="0"/>
                            </a:rPr>
                          </m:ctrlPr>
                        </m:dPr>
                        <m:e>
                          <m:r>
                            <a:rPr sz="3450" i="1">
                              <a:solidFill>
                                <a:srgbClr val="000000"/>
                              </a:solidFill>
                              <a:latin typeface="Cambria Math" panose="02040503050406030204" pitchFamily="18" charset="0"/>
                            </a:rPr>
                            <m:t>−</m:t>
                          </m:r>
                          <m:limUpp>
                            <m:limUppPr>
                              <m:ctrlPr>
                                <a:rPr sz="3450" i="1">
                                  <a:solidFill>
                                    <a:srgbClr val="000000"/>
                                  </a:solidFill>
                                  <a:latin typeface="Cambria Math" panose="02040503050406030204" pitchFamily="18" charset="0"/>
                                </a:rPr>
                              </m:ctrlPr>
                            </m:limUppPr>
                            <m:e>
                              <m:limLow>
                                <m:limLowPr>
                                  <m:ctrlPr>
                                    <a:rPr sz="3450" i="1">
                                      <a:solidFill>
                                        <a:srgbClr val="000000"/>
                                      </a:solidFill>
                                      <a:latin typeface="Cambria Math" panose="02040503050406030204" pitchFamily="18" charset="0"/>
                                    </a:rPr>
                                  </m:ctrlPr>
                                </m:limLowPr>
                                <m:e>
                                  <m:r>
                                    <a:rPr sz="3450" i="1">
                                      <a:solidFill>
                                        <a:srgbClr val="000000"/>
                                      </a:solidFill>
                                      <a:latin typeface="Cambria Math" panose="02040503050406030204" pitchFamily="18" charset="0"/>
                                    </a:rPr>
                                    <m:t>∑</m:t>
                                  </m:r>
                                </m:e>
                                <m:lim>
                                  <m:r>
                                    <a:rPr sz="3450" i="1">
                                      <a:solidFill>
                                        <a:srgbClr val="000000"/>
                                      </a:solidFill>
                                      <a:latin typeface="Cambria Math" panose="02040503050406030204" pitchFamily="18" charset="0"/>
                                    </a:rPr>
                                    <m:t>𝑗</m:t>
                                  </m:r>
                                  <m:r>
                                    <a:rPr sz="3450" i="1">
                                      <a:solidFill>
                                        <a:srgbClr val="000000"/>
                                      </a:solidFill>
                                      <a:latin typeface="Cambria Math" panose="02040503050406030204" pitchFamily="18" charset="0"/>
                                    </a:rPr>
                                    <m:t>=1</m:t>
                                  </m:r>
                                </m:lim>
                              </m:limLow>
                            </m:e>
                            <m:lim>
                              <m:r>
                                <a:rPr sz="3450" i="1">
                                  <a:solidFill>
                                    <a:srgbClr val="000000"/>
                                  </a:solidFill>
                                  <a:latin typeface="Cambria Math" panose="02040503050406030204" pitchFamily="18" charset="0"/>
                                </a:rPr>
                                <m:t>𝑖</m:t>
                              </m:r>
                              <m:r>
                                <a:rPr sz="3450" i="1">
                                  <a:solidFill>
                                    <a:srgbClr val="000000"/>
                                  </a:solidFill>
                                  <a:latin typeface="Cambria Math" panose="02040503050406030204" pitchFamily="18" charset="0"/>
                                </a:rPr>
                                <m:t>−1</m:t>
                              </m:r>
                            </m:lim>
                          </m:limUpp>
                          <m:sSub>
                            <m:sSubPr>
                              <m:ctrlPr>
                                <a:rPr sz="3450" i="1">
                                  <a:solidFill>
                                    <a:srgbClr val="000000"/>
                                  </a:solidFill>
                                  <a:latin typeface="Cambria Math" panose="02040503050406030204" pitchFamily="18" charset="0"/>
                                </a:rPr>
                              </m:ctrlPr>
                            </m:sSubPr>
                            <m:e>
                              <m:r>
                                <a:rPr sz="3450" i="1">
                                  <a:solidFill>
                                    <a:srgbClr val="000000"/>
                                  </a:solidFill>
                                  <a:latin typeface="Cambria Math" panose="02040503050406030204" pitchFamily="18" charset="0"/>
                                </a:rPr>
                                <m:t>𝜎</m:t>
                              </m:r>
                            </m:e>
                            <m:sub>
                              <m:r>
                                <a:rPr sz="3450" i="1">
                                  <a:solidFill>
                                    <a:srgbClr val="000000"/>
                                  </a:solidFill>
                                  <a:latin typeface="Cambria Math" panose="02040503050406030204" pitchFamily="18" charset="0"/>
                                </a:rPr>
                                <m:t>𝑗</m:t>
                              </m:r>
                            </m:sub>
                          </m:sSub>
                          <m:sSub>
                            <m:sSubPr>
                              <m:ctrlPr>
                                <a:rPr sz="3450" i="1">
                                  <a:solidFill>
                                    <a:srgbClr val="000000"/>
                                  </a:solidFill>
                                  <a:latin typeface="Cambria Math" panose="02040503050406030204" pitchFamily="18" charset="0"/>
                                </a:rPr>
                              </m:ctrlPr>
                            </m:sSubPr>
                            <m:e>
                              <m:r>
                                <a:rPr sz="3450" i="1">
                                  <a:solidFill>
                                    <a:srgbClr val="000000"/>
                                  </a:solidFill>
                                  <a:latin typeface="Cambria Math" panose="02040503050406030204" pitchFamily="18" charset="0"/>
                                </a:rPr>
                                <m:t>𝛿</m:t>
                              </m:r>
                            </m:e>
                            <m:sub>
                              <m:r>
                                <a:rPr sz="3450" i="1">
                                  <a:solidFill>
                                    <a:srgbClr val="000000"/>
                                  </a:solidFill>
                                  <a:latin typeface="Cambria Math" panose="02040503050406030204" pitchFamily="18" charset="0"/>
                                </a:rPr>
                                <m:t>𝑗</m:t>
                              </m:r>
                            </m:sub>
                          </m:sSub>
                        </m:e>
                      </m:d>
                    </m:oMath>
                  </m:oMathPara>
                </a14:m>
                <a:endParaRPr/>
              </a:p>
            </p:txBody>
          </p:sp>
        </mc:Choice>
        <mc:Fallback xmlns="">
          <p:sp>
            <p:nvSpPr>
              <p:cNvPr id="1410" name="Text"/>
              <p:cNvSpPr txBox="1">
                <a:spLocks noRot="1" noChangeAspect="1" noMove="1" noResize="1" noEditPoints="1" noAdjustHandles="1" noChangeArrowheads="1" noChangeShapeType="1" noTextEdit="1"/>
              </p:cNvSpPr>
              <p:nvPr/>
            </p:nvSpPr>
            <p:spPr>
              <a:xfrm>
                <a:off x="7706208" y="6955300"/>
                <a:ext cx="11901355" cy="1806613"/>
              </a:xfrm>
              <a:prstGeom prst="rect">
                <a:avLst/>
              </a:prstGeom>
              <a:blipFill>
                <a:blip r:embed="rId4"/>
                <a:stretch>
                  <a:fillRect/>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11" name="Equation"/>
              <p:cNvSpPr txBox="1"/>
              <p:nvPr/>
            </p:nvSpPr>
            <p:spPr>
              <a:xfrm>
                <a:off x="10042106" y="6481848"/>
                <a:ext cx="1115747" cy="825044"/>
              </a:xfrm>
              <a:prstGeom prst="rect">
                <a:avLst/>
              </a:prstGeom>
              <a:ln w="12700">
                <a:miter lim="400000"/>
              </a:ln>
            </p:spPr>
            <p:txBody>
              <a:bodyPr wrap="none" lIns="0" tIns="0" rIns="0" bIns="0">
                <a:spAutoFit/>
              </a:bodyPr>
              <a:lstStyle/>
              <a:p>
                <a:pPr algn="l" defTabSz="914400" latinLnBrk="1">
                  <a:defRPr sz="1800" b="0"/>
                </a:pPr>
                <a14:m>
                  <m:oMathPara xmlns:m="http://schemas.openxmlformats.org/officeDocument/2006/math">
                    <m:oMathParaPr>
                      <m:jc m:val="centerGroup"/>
                    </m:oMathParaPr>
                    <m:oMath xmlns:m="http://schemas.openxmlformats.org/officeDocument/2006/math">
                      <m:r>
                        <a:rPr sz="10900" i="1">
                          <a:solidFill>
                            <a:srgbClr val="000000"/>
                          </a:solidFill>
                          <a:latin typeface="Cambria Math" panose="02040503050406030204" pitchFamily="18" charset="0"/>
                        </a:rPr>
                        <m:t>⇒</m:t>
                      </m:r>
                    </m:oMath>
                  </m:oMathPara>
                </a14:m>
                <a:endParaRPr sz="10900"/>
              </a:p>
            </p:txBody>
          </p:sp>
        </mc:Choice>
        <mc:Fallback xmlns="">
          <p:sp>
            <p:nvSpPr>
              <p:cNvPr id="1411" name="Equation"/>
              <p:cNvSpPr txBox="1">
                <a:spLocks noRot="1" noChangeAspect="1" noMove="1" noResize="1" noEditPoints="1" noAdjustHandles="1" noChangeArrowheads="1" noChangeShapeType="1" noTextEdit="1"/>
              </p:cNvSpPr>
              <p:nvPr/>
            </p:nvSpPr>
            <p:spPr>
              <a:xfrm>
                <a:off x="10042106" y="6481848"/>
                <a:ext cx="1115747" cy="825044"/>
              </a:xfrm>
              <a:prstGeom prst="rect">
                <a:avLst/>
              </a:prstGeom>
              <a:blipFill>
                <a:blip r:embed="rId5"/>
                <a:stretch>
                  <a:fillRect r="-1093" b="-58088"/>
                </a:stretch>
              </a:blipFill>
              <a:ln w="12700">
                <a:miter lim="400000"/>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12" name="Text"/>
              <p:cNvSpPr txBox="1"/>
              <p:nvPr/>
            </p:nvSpPr>
            <p:spPr>
              <a:xfrm>
                <a:off x="856179" y="6303520"/>
                <a:ext cx="11901354" cy="1053412"/>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lIns="71437" tIns="71437" rIns="71437" bIns="71437">
                <a:spAutoFit/>
              </a:bodyPr>
              <a:lstStyle/>
              <a:p>
                <a:pPr defTabSz="821531">
                  <a:defRPr sz="3200" b="0">
                    <a:latin typeface="Avenir Book"/>
                    <a:ea typeface="Avenir Book"/>
                    <a:cs typeface="Avenir Book"/>
                    <a:sym typeface="Avenir Book"/>
                  </a:defRPr>
                </a:pPr>
                <a14:m>
                  <m:oMath xmlns:m="http://schemas.openxmlformats.org/officeDocument/2006/math">
                    <m:sSub>
                      <m:sSubPr>
                        <m:ctrlPr>
                          <a:rPr sz="5300" i="1">
                            <a:solidFill>
                              <a:srgbClr val="000000"/>
                            </a:solidFill>
                            <a:latin typeface="Cambria Math" panose="02040503050406030204" pitchFamily="18" charset="0"/>
                          </a:rPr>
                        </m:ctrlPr>
                      </m:sSubPr>
                      <m:e>
                        <m:r>
                          <a:rPr sz="5300" i="1">
                            <a:solidFill>
                              <a:srgbClr val="000000"/>
                            </a:solidFill>
                            <a:latin typeface="Cambria Math" panose="02040503050406030204" pitchFamily="18" charset="0"/>
                          </a:rPr>
                          <m:t>𝛼</m:t>
                        </m:r>
                      </m:e>
                      <m:sub>
                        <m:r>
                          <a:rPr sz="5300" i="1">
                            <a:solidFill>
                              <a:srgbClr val="000000"/>
                            </a:solidFill>
                            <a:latin typeface="Cambria Math" panose="02040503050406030204" pitchFamily="18" charset="0"/>
                          </a:rPr>
                          <m:t>𝑖</m:t>
                        </m:r>
                      </m:sub>
                    </m:sSub>
                    <m:r>
                      <a:rPr sz="5300" i="1">
                        <a:solidFill>
                          <a:srgbClr val="000000"/>
                        </a:solidFill>
                        <a:latin typeface="Cambria Math" panose="02040503050406030204" pitchFamily="18" charset="0"/>
                      </a:rPr>
                      <m:t>=1−</m:t>
                    </m:r>
                    <m:r>
                      <m:rPr>
                        <m:sty m:val="p"/>
                      </m:rPr>
                      <a:rPr sz="5300" i="1">
                        <a:solidFill>
                          <a:srgbClr val="000000"/>
                        </a:solidFill>
                        <a:latin typeface="Cambria Math" panose="02040503050406030204" pitchFamily="18" charset="0"/>
                      </a:rPr>
                      <m:t>exp</m:t>
                    </m:r>
                    <m:r>
                      <a:rPr sz="5300" i="1">
                        <a:solidFill>
                          <a:srgbClr val="000000"/>
                        </a:solidFill>
                        <a:latin typeface="Cambria Math" panose="02040503050406030204" pitchFamily="18" charset="0"/>
                      </a:rPr>
                      <m:t>(−</m:t>
                    </m:r>
                    <m:sSub>
                      <m:sSubPr>
                        <m:ctrlPr>
                          <a:rPr sz="5300" i="1">
                            <a:solidFill>
                              <a:srgbClr val="000000"/>
                            </a:solidFill>
                            <a:latin typeface="Cambria Math" panose="02040503050406030204" pitchFamily="18" charset="0"/>
                          </a:rPr>
                        </m:ctrlPr>
                      </m:sSubPr>
                      <m:e>
                        <m:r>
                          <a:rPr sz="5300" i="1">
                            <a:solidFill>
                              <a:srgbClr val="000000"/>
                            </a:solidFill>
                            <a:latin typeface="Cambria Math" panose="02040503050406030204" pitchFamily="18" charset="0"/>
                          </a:rPr>
                          <m:t>𝜎</m:t>
                        </m:r>
                      </m:e>
                      <m:sub>
                        <m:r>
                          <a:rPr sz="5300" i="1">
                            <a:solidFill>
                              <a:srgbClr val="000000"/>
                            </a:solidFill>
                            <a:latin typeface="Cambria Math" panose="02040503050406030204" pitchFamily="18" charset="0"/>
                          </a:rPr>
                          <m:t>𝑖</m:t>
                        </m:r>
                      </m:sub>
                    </m:sSub>
                    <m:sSub>
                      <m:sSubPr>
                        <m:ctrlPr>
                          <a:rPr sz="5300" i="1">
                            <a:solidFill>
                              <a:srgbClr val="000000"/>
                            </a:solidFill>
                            <a:latin typeface="Cambria Math" panose="02040503050406030204" pitchFamily="18" charset="0"/>
                          </a:rPr>
                        </m:ctrlPr>
                      </m:sSubPr>
                      <m:e>
                        <m:r>
                          <a:rPr sz="5300" i="1">
                            <a:solidFill>
                              <a:srgbClr val="000000"/>
                            </a:solidFill>
                            <a:latin typeface="Cambria Math" panose="02040503050406030204" pitchFamily="18" charset="0"/>
                          </a:rPr>
                          <m:t>𝛿</m:t>
                        </m:r>
                      </m:e>
                      <m:sub>
                        <m:r>
                          <a:rPr sz="5300" i="1">
                            <a:solidFill>
                              <a:srgbClr val="000000"/>
                            </a:solidFill>
                            <a:latin typeface="Cambria Math" panose="02040503050406030204" pitchFamily="18" charset="0"/>
                          </a:rPr>
                          <m:t>𝑖</m:t>
                        </m:r>
                      </m:sub>
                    </m:sSub>
                    <m:r>
                      <a:rPr sz="5300" i="1">
                        <a:solidFill>
                          <a:srgbClr val="000000"/>
                        </a:solidFill>
                        <a:latin typeface="Cambria Math" panose="02040503050406030204" pitchFamily="18" charset="0"/>
                      </a:rPr>
                      <m:t>)</m:t>
                    </m:r>
                  </m:oMath>
                </a14:m>
                <a:r>
                  <a:t> </a:t>
                </a:r>
                <a:endParaRPr sz="4800"/>
              </a:p>
            </p:txBody>
          </p:sp>
        </mc:Choice>
        <mc:Fallback xmlns="">
          <p:sp>
            <p:nvSpPr>
              <p:cNvPr id="1412" name="Text"/>
              <p:cNvSpPr txBox="1">
                <a:spLocks noRot="1" noChangeAspect="1" noMove="1" noResize="1" noEditPoints="1" noAdjustHandles="1" noChangeArrowheads="1" noChangeShapeType="1" noTextEdit="1"/>
              </p:cNvSpPr>
              <p:nvPr/>
            </p:nvSpPr>
            <p:spPr>
              <a:xfrm>
                <a:off x="856179" y="6303520"/>
                <a:ext cx="11901354" cy="1053412"/>
              </a:xfrm>
              <a:prstGeom prst="rect">
                <a:avLst/>
              </a:prstGeom>
              <a:blipFill>
                <a:blip r:embed="rId6"/>
                <a:stretch>
                  <a:fillRect/>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13" name="Text"/>
              <p:cNvSpPr txBox="1"/>
              <p:nvPr/>
            </p:nvSpPr>
            <p:spPr>
              <a:xfrm>
                <a:off x="-1673330" y="8887656"/>
                <a:ext cx="11901354" cy="1334894"/>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lIns="71437" tIns="71437" rIns="71437" bIns="71437">
                <a:spAutoFit/>
              </a:bodyPr>
              <a:lstStyle>
                <a:lvl1pPr defTabSz="821531">
                  <a:defRPr sz="3200" b="0">
                    <a:latin typeface="Avenir Book"/>
                    <a:ea typeface="Avenir Book"/>
                    <a:cs typeface="Avenir Book"/>
                    <a:sym typeface="Avenir Book"/>
                  </a:defRPr>
                </a:lvl1pPr>
              </a:lstStyle>
              <a:p>
                <a:pPr/>
                <a14:m>
                  <m:oMathPara xmlns:m="http://schemas.openxmlformats.org/officeDocument/2006/math">
                    <m:oMathParaPr>
                      <m:jc m:val="center"/>
                    </m:oMathParaPr>
                    <m:oMath xmlns:m="http://schemas.openxmlformats.org/officeDocument/2006/math">
                      <m:r>
                        <a:rPr sz="3450" i="1">
                          <a:solidFill>
                            <a:srgbClr val="000000"/>
                          </a:solidFill>
                          <a:latin typeface="Cambria Math" panose="02040503050406030204" pitchFamily="18" charset="0"/>
                        </a:rPr>
                        <m:t>=</m:t>
                      </m:r>
                      <m:limUpp>
                        <m:limUppPr>
                          <m:ctrlPr>
                            <a:rPr sz="3450" i="1">
                              <a:solidFill>
                                <a:srgbClr val="000000"/>
                              </a:solidFill>
                              <a:latin typeface="Cambria Math" panose="02040503050406030204" pitchFamily="18" charset="0"/>
                            </a:rPr>
                          </m:ctrlPr>
                        </m:limUppPr>
                        <m:e>
                          <m:limLow>
                            <m:limLowPr>
                              <m:ctrlPr>
                                <a:rPr sz="3450" i="1">
                                  <a:solidFill>
                                    <a:srgbClr val="000000"/>
                                  </a:solidFill>
                                  <a:latin typeface="Cambria Math" panose="02040503050406030204" pitchFamily="18" charset="0"/>
                                </a:rPr>
                              </m:ctrlPr>
                            </m:limLowPr>
                            <m:e>
                              <m:r>
                                <a:rPr sz="3450" i="1">
                                  <a:solidFill>
                                    <a:srgbClr val="000000"/>
                                  </a:solidFill>
                                  <a:latin typeface="Cambria Math" panose="02040503050406030204" pitchFamily="18" charset="0"/>
                                </a:rPr>
                                <m:t>∑</m:t>
                              </m:r>
                            </m:e>
                            <m:lim>
                              <m:r>
                                <a:rPr sz="3450" i="1">
                                  <a:solidFill>
                                    <a:srgbClr val="000000"/>
                                  </a:solidFill>
                                  <a:latin typeface="Cambria Math" panose="02040503050406030204" pitchFamily="18" charset="0"/>
                                </a:rPr>
                                <m:t>𝑖</m:t>
                              </m:r>
                              <m:r>
                                <a:rPr sz="3450" i="1">
                                  <a:solidFill>
                                    <a:srgbClr val="000000"/>
                                  </a:solidFill>
                                  <a:latin typeface="Cambria Math" panose="02040503050406030204" pitchFamily="18" charset="0"/>
                                </a:rPr>
                                <m:t>=1</m:t>
                              </m:r>
                            </m:lim>
                          </m:limLow>
                        </m:e>
                        <m:lim>
                          <m:r>
                            <a:rPr sz="3450" i="1">
                              <a:solidFill>
                                <a:srgbClr val="000000"/>
                              </a:solidFill>
                              <a:latin typeface="Cambria Math" panose="02040503050406030204" pitchFamily="18" charset="0"/>
                            </a:rPr>
                            <m:t>𝑛</m:t>
                          </m:r>
                        </m:lim>
                      </m:limUpp>
                      <m:sSub>
                        <m:sSubPr>
                          <m:ctrlPr>
                            <a:rPr sz="3450" i="1">
                              <a:solidFill>
                                <a:srgbClr val="000000"/>
                              </a:solidFill>
                              <a:latin typeface="Cambria Math" panose="02040503050406030204" pitchFamily="18" charset="0"/>
                            </a:rPr>
                          </m:ctrlPr>
                        </m:sSubPr>
                        <m:e>
                          <m:r>
                            <a:rPr sz="3450" i="1">
                              <a:solidFill>
                                <a:srgbClr val="000000"/>
                              </a:solidFill>
                              <a:latin typeface="Cambria Math" panose="02040503050406030204" pitchFamily="18" charset="0"/>
                            </a:rPr>
                            <m:t>𝑇</m:t>
                          </m:r>
                        </m:e>
                        <m:sub>
                          <m:r>
                            <a:rPr sz="3450" i="1">
                              <a:solidFill>
                                <a:srgbClr val="000000"/>
                              </a:solidFill>
                              <a:latin typeface="Cambria Math" panose="02040503050406030204" pitchFamily="18" charset="0"/>
                            </a:rPr>
                            <m:t>𝑖</m:t>
                          </m:r>
                        </m:sub>
                      </m:sSub>
                      <m:sSub>
                        <m:sSubPr>
                          <m:ctrlPr>
                            <a:rPr sz="3450" i="1">
                              <a:solidFill>
                                <a:srgbClr val="000000"/>
                              </a:solidFill>
                              <a:latin typeface="Cambria Math" panose="02040503050406030204" pitchFamily="18" charset="0"/>
                            </a:rPr>
                          </m:ctrlPr>
                        </m:sSubPr>
                        <m:e>
                          <m:r>
                            <a:rPr sz="3450" i="1">
                              <a:solidFill>
                                <a:srgbClr val="000000"/>
                              </a:solidFill>
                              <a:latin typeface="Cambria Math" panose="02040503050406030204" pitchFamily="18" charset="0"/>
                            </a:rPr>
                            <m:t>𝐜</m:t>
                          </m:r>
                        </m:e>
                        <m:sub>
                          <m:r>
                            <a:rPr sz="3450" i="1">
                              <a:solidFill>
                                <a:srgbClr val="000000"/>
                              </a:solidFill>
                              <a:latin typeface="Cambria Math" panose="02040503050406030204" pitchFamily="18" charset="0"/>
                            </a:rPr>
                            <m:t>𝑖</m:t>
                          </m:r>
                        </m:sub>
                      </m:sSub>
                      <m:r>
                        <a:rPr sz="3450" i="1">
                          <a:solidFill>
                            <a:srgbClr val="000000"/>
                          </a:solidFill>
                          <a:latin typeface="Cambria Math" panose="02040503050406030204" pitchFamily="18" charset="0"/>
                        </a:rPr>
                        <m:t>(1−</m:t>
                      </m:r>
                      <m:r>
                        <m:rPr>
                          <m:sty m:val="p"/>
                        </m:rPr>
                        <a:rPr sz="3450" i="1">
                          <a:solidFill>
                            <a:srgbClr val="000000"/>
                          </a:solidFill>
                          <a:latin typeface="Cambria Math" panose="02040503050406030204" pitchFamily="18" charset="0"/>
                        </a:rPr>
                        <m:t>exp</m:t>
                      </m:r>
                      <m:r>
                        <a:rPr sz="3450" i="1">
                          <a:solidFill>
                            <a:srgbClr val="000000"/>
                          </a:solidFill>
                          <a:latin typeface="Cambria Math" panose="02040503050406030204" pitchFamily="18" charset="0"/>
                        </a:rPr>
                        <m:t>(−</m:t>
                      </m:r>
                      <m:sSub>
                        <m:sSubPr>
                          <m:ctrlPr>
                            <a:rPr sz="3450" i="1">
                              <a:solidFill>
                                <a:srgbClr val="000000"/>
                              </a:solidFill>
                              <a:latin typeface="Cambria Math" panose="02040503050406030204" pitchFamily="18" charset="0"/>
                            </a:rPr>
                          </m:ctrlPr>
                        </m:sSubPr>
                        <m:e>
                          <m:r>
                            <a:rPr sz="3450" i="1">
                              <a:solidFill>
                                <a:srgbClr val="000000"/>
                              </a:solidFill>
                              <a:latin typeface="Cambria Math" panose="02040503050406030204" pitchFamily="18" charset="0"/>
                            </a:rPr>
                            <m:t>𝜎</m:t>
                          </m:r>
                        </m:e>
                        <m:sub>
                          <m:r>
                            <a:rPr sz="3450" i="1">
                              <a:solidFill>
                                <a:srgbClr val="000000"/>
                              </a:solidFill>
                              <a:latin typeface="Cambria Math" panose="02040503050406030204" pitchFamily="18" charset="0"/>
                            </a:rPr>
                            <m:t>𝑖</m:t>
                          </m:r>
                        </m:sub>
                      </m:sSub>
                      <m:sSub>
                        <m:sSubPr>
                          <m:ctrlPr>
                            <a:rPr sz="3450" i="1">
                              <a:solidFill>
                                <a:srgbClr val="000000"/>
                              </a:solidFill>
                              <a:latin typeface="Cambria Math" panose="02040503050406030204" pitchFamily="18" charset="0"/>
                            </a:rPr>
                          </m:ctrlPr>
                        </m:sSubPr>
                        <m:e>
                          <m:r>
                            <a:rPr sz="3450" i="1">
                              <a:solidFill>
                                <a:srgbClr val="000000"/>
                              </a:solidFill>
                              <a:latin typeface="Cambria Math" panose="02040503050406030204" pitchFamily="18" charset="0"/>
                            </a:rPr>
                            <m:t>𝛿</m:t>
                          </m:r>
                        </m:e>
                        <m:sub>
                          <m:r>
                            <a:rPr sz="3450" i="1">
                              <a:solidFill>
                                <a:srgbClr val="000000"/>
                              </a:solidFill>
                              <a:latin typeface="Cambria Math" panose="02040503050406030204" pitchFamily="18" charset="0"/>
                            </a:rPr>
                            <m:t>𝑖</m:t>
                          </m:r>
                        </m:sub>
                      </m:sSub>
                      <m:r>
                        <a:rPr sz="3450" i="1">
                          <a:solidFill>
                            <a:srgbClr val="000000"/>
                          </a:solidFill>
                          <a:latin typeface="Cambria Math" panose="02040503050406030204" pitchFamily="18" charset="0"/>
                        </a:rPr>
                        <m:t>))</m:t>
                      </m:r>
                    </m:oMath>
                  </m:oMathPara>
                </a14:m>
                <a:endParaRPr/>
              </a:p>
            </p:txBody>
          </p:sp>
        </mc:Choice>
        <mc:Fallback xmlns="">
          <p:sp>
            <p:nvSpPr>
              <p:cNvPr id="1413" name="Text"/>
              <p:cNvSpPr txBox="1">
                <a:spLocks noRot="1" noChangeAspect="1" noMove="1" noResize="1" noEditPoints="1" noAdjustHandles="1" noChangeArrowheads="1" noChangeShapeType="1" noTextEdit="1"/>
              </p:cNvSpPr>
              <p:nvPr/>
            </p:nvSpPr>
            <p:spPr>
              <a:xfrm>
                <a:off x="-1673330" y="8887656"/>
                <a:ext cx="11901354" cy="1334894"/>
              </a:xfrm>
              <a:prstGeom prst="rect">
                <a:avLst/>
              </a:prstGeom>
              <a:blipFill>
                <a:blip r:embed="rId7"/>
                <a:stretch>
                  <a:fillRect/>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a:noFill/>
                  </a:rPr>
                  <a:t> </a:t>
                </a:r>
              </a:p>
            </p:txBody>
          </p:sp>
        </mc:Fallback>
      </mc:AlternateContent>
      <p:sp>
        <p:nvSpPr>
          <p:cNvPr id="1414" name="Arrow"/>
          <p:cNvSpPr/>
          <p:nvPr/>
        </p:nvSpPr>
        <p:spPr>
          <a:xfrm rot="16200000">
            <a:off x="6481844" y="7946056"/>
            <a:ext cx="1376868" cy="590244"/>
          </a:xfrm>
          <a:prstGeom prst="rightArrow">
            <a:avLst>
              <a:gd name="adj1" fmla="val 37920"/>
              <a:gd name="adj2" fmla="val 59080"/>
            </a:avLst>
          </a:prstGeom>
          <a:solidFill>
            <a:schemeClr val="accent5">
              <a:hueOff val="-82419"/>
              <a:satOff val="-9513"/>
              <a:lumOff val="-16343"/>
              <a:alpha val="50000"/>
            </a:schemeClr>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1415" name="Rectangle"/>
          <p:cNvSpPr/>
          <p:nvPr/>
        </p:nvSpPr>
        <p:spPr>
          <a:xfrm>
            <a:off x="15551532" y="3750799"/>
            <a:ext cx="6935149" cy="2849112"/>
          </a:xfrm>
          <a:prstGeom prst="rect">
            <a:avLst/>
          </a:prstGeom>
          <a:solidFill>
            <a:srgbClr val="FFFFFF">
              <a:alpha val="50000"/>
            </a:srgbClr>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1416" name="Rectangle"/>
          <p:cNvSpPr/>
          <p:nvPr/>
        </p:nvSpPr>
        <p:spPr>
          <a:xfrm>
            <a:off x="15943915" y="7109225"/>
            <a:ext cx="6935148" cy="2849113"/>
          </a:xfrm>
          <a:prstGeom prst="rect">
            <a:avLst/>
          </a:prstGeom>
          <a:solidFill>
            <a:srgbClr val="FFFFFF">
              <a:alpha val="50000"/>
            </a:srgbClr>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Tree>
  </p:cSld>
  <p:clrMapOvr>
    <a:masterClrMapping/>
  </p:clrMapOvr>
  <p:transition spd="med"/>
</p:sld>
</file>

<file path=ppt/slides/slide1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420" name="Connection to alpha compositing"/>
          <p:cNvSpPr txBox="1">
            <a:spLocks noGrp="1"/>
          </p:cNvSpPr>
          <p:nvPr>
            <p:ph type="title"/>
          </p:nvPr>
        </p:nvSpPr>
        <p:spPr>
          <a:prstGeom prst="rect">
            <a:avLst/>
          </a:prstGeom>
        </p:spPr>
        <p:txBody>
          <a:bodyPr/>
          <a:lstStyle/>
          <a:p>
            <a:r>
              <a:t>Connection to alpha compositing</a:t>
            </a:r>
          </a:p>
        </p:txBody>
      </p:sp>
      <p:sp>
        <p:nvSpPr>
          <p:cNvPr id="1421" name="Slide Number"/>
          <p:cNvSpPr txBox="1">
            <a:spLocks noGrp="1"/>
          </p:cNvSpPr>
          <p:nvPr>
            <p:ph type="sldNum" sz="quarter" idx="2"/>
          </p:nvPr>
        </p:nvSpPr>
        <p:spPr>
          <a:xfrm>
            <a:off x="12041022" y="13081000"/>
            <a:ext cx="289256" cy="461059"/>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139</a:t>
            </a:fld>
            <a:endParaRPr/>
          </a:p>
        </p:txBody>
      </p:sp>
      <mc:AlternateContent xmlns:mc="http://schemas.openxmlformats.org/markup-compatibility/2006" xmlns:a14="http://schemas.microsoft.com/office/drawing/2010/main">
        <mc:Choice Requires="a14">
          <p:sp>
            <p:nvSpPr>
              <p:cNvPr id="1422" name="Text"/>
              <p:cNvSpPr txBox="1"/>
              <p:nvPr/>
            </p:nvSpPr>
            <p:spPr>
              <a:xfrm>
                <a:off x="9489950" y="5011353"/>
                <a:ext cx="11901355" cy="1334893"/>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lIns="71437" tIns="71437" rIns="71437" bIns="71437">
                <a:spAutoFit/>
              </a:bodyPr>
              <a:lstStyle/>
              <a:p>
                <a:pPr algn="l" defTabSz="821531">
                  <a:defRPr sz="3200" b="0">
                    <a:latin typeface="Avenir Book"/>
                    <a:ea typeface="Avenir Book"/>
                    <a:cs typeface="Avenir Book"/>
                    <a:sym typeface="Avenir Book"/>
                  </a:defRPr>
                </a:pPr>
                <a14:m>
                  <m:oMath xmlns:m="http://schemas.openxmlformats.org/officeDocument/2006/math">
                    <m:limUpp>
                      <m:limUppPr>
                        <m:ctrlPr>
                          <a:rPr sz="3450" i="1">
                            <a:solidFill>
                              <a:srgbClr val="000000"/>
                            </a:solidFill>
                            <a:latin typeface="Cambria Math" panose="02040503050406030204" pitchFamily="18" charset="0"/>
                          </a:rPr>
                        </m:ctrlPr>
                      </m:limUppPr>
                      <m:e>
                        <m:limLow>
                          <m:limLowPr>
                            <m:ctrlPr>
                              <a:rPr sz="3450" i="1">
                                <a:solidFill>
                                  <a:srgbClr val="000000"/>
                                </a:solidFill>
                                <a:latin typeface="Cambria Math" panose="02040503050406030204" pitchFamily="18" charset="0"/>
                              </a:rPr>
                            </m:ctrlPr>
                          </m:limLowPr>
                          <m:e>
                            <m:r>
                              <a:rPr sz="3450" i="1">
                                <a:solidFill>
                                  <a:srgbClr val="000000"/>
                                </a:solidFill>
                                <a:latin typeface="Cambria Math" panose="02040503050406030204" pitchFamily="18" charset="0"/>
                              </a:rPr>
                              <m:t>∑</m:t>
                            </m:r>
                          </m:e>
                          <m:lim>
                            <m:r>
                              <a:rPr sz="3450" i="1">
                                <a:solidFill>
                                  <a:srgbClr val="000000"/>
                                </a:solidFill>
                                <a:latin typeface="Cambria Math" panose="02040503050406030204" pitchFamily="18" charset="0"/>
                              </a:rPr>
                              <m:t>𝑖</m:t>
                            </m:r>
                            <m:r>
                              <a:rPr sz="3450" i="1">
                                <a:solidFill>
                                  <a:srgbClr val="000000"/>
                                </a:solidFill>
                                <a:latin typeface="Cambria Math" panose="02040503050406030204" pitchFamily="18" charset="0"/>
                              </a:rPr>
                              <m:t>=1</m:t>
                            </m:r>
                          </m:lim>
                        </m:limLow>
                      </m:e>
                      <m:lim>
                        <m:r>
                          <a:rPr sz="3450" i="1">
                            <a:solidFill>
                              <a:srgbClr val="000000"/>
                            </a:solidFill>
                            <a:latin typeface="Cambria Math" panose="02040503050406030204" pitchFamily="18" charset="0"/>
                          </a:rPr>
                          <m:t>𝑛</m:t>
                        </m:r>
                      </m:lim>
                    </m:limUpp>
                    <m:sSub>
                      <m:sSubPr>
                        <m:ctrlPr>
                          <a:rPr sz="3450" i="1">
                            <a:solidFill>
                              <a:srgbClr val="000000"/>
                            </a:solidFill>
                            <a:latin typeface="Cambria Math" panose="02040503050406030204" pitchFamily="18" charset="0"/>
                          </a:rPr>
                        </m:ctrlPr>
                      </m:sSubPr>
                      <m:e>
                        <m:r>
                          <a:rPr sz="3450" i="1">
                            <a:solidFill>
                              <a:srgbClr val="000000"/>
                            </a:solidFill>
                            <a:latin typeface="Cambria Math" panose="02040503050406030204" pitchFamily="18" charset="0"/>
                          </a:rPr>
                          <m:t>𝑇</m:t>
                        </m:r>
                      </m:e>
                      <m:sub>
                        <m:r>
                          <a:rPr sz="3450" i="1">
                            <a:solidFill>
                              <a:srgbClr val="000000"/>
                            </a:solidFill>
                            <a:latin typeface="Cambria Math" panose="02040503050406030204" pitchFamily="18" charset="0"/>
                          </a:rPr>
                          <m:t>𝑖</m:t>
                        </m:r>
                      </m:sub>
                    </m:sSub>
                    <m:sSub>
                      <m:sSubPr>
                        <m:ctrlPr>
                          <a:rPr sz="3450" i="1">
                            <a:solidFill>
                              <a:srgbClr val="000000"/>
                            </a:solidFill>
                            <a:latin typeface="Cambria Math" panose="02040503050406030204" pitchFamily="18" charset="0"/>
                          </a:rPr>
                        </m:ctrlPr>
                      </m:sSubPr>
                      <m:e>
                        <m:r>
                          <a:rPr sz="3450" i="1">
                            <a:solidFill>
                              <a:srgbClr val="000000"/>
                            </a:solidFill>
                            <a:latin typeface="Cambria Math" panose="02040503050406030204" pitchFamily="18" charset="0"/>
                          </a:rPr>
                          <m:t>𝐜</m:t>
                        </m:r>
                      </m:e>
                      <m:sub>
                        <m:r>
                          <a:rPr sz="3450" i="1">
                            <a:solidFill>
                              <a:srgbClr val="000000"/>
                            </a:solidFill>
                            <a:latin typeface="Cambria Math" panose="02040503050406030204" pitchFamily="18" charset="0"/>
                          </a:rPr>
                          <m:t>𝑖</m:t>
                        </m:r>
                      </m:sub>
                    </m:sSub>
                    <m:r>
                      <a:rPr sz="3450" i="1">
                        <a:solidFill>
                          <a:srgbClr val="000000"/>
                        </a:solidFill>
                        <a:latin typeface="Cambria Math" panose="02040503050406030204" pitchFamily="18" charset="0"/>
                      </a:rPr>
                      <m:t>(1−</m:t>
                    </m:r>
                    <m:r>
                      <m:rPr>
                        <m:sty m:val="p"/>
                      </m:rPr>
                      <a:rPr sz="3450" i="1">
                        <a:solidFill>
                          <a:srgbClr val="000000"/>
                        </a:solidFill>
                        <a:latin typeface="Cambria Math" panose="02040503050406030204" pitchFamily="18" charset="0"/>
                      </a:rPr>
                      <m:t>exp</m:t>
                    </m:r>
                    <m:r>
                      <a:rPr sz="3450" i="1">
                        <a:solidFill>
                          <a:srgbClr val="000000"/>
                        </a:solidFill>
                        <a:latin typeface="Cambria Math" panose="02040503050406030204" pitchFamily="18" charset="0"/>
                      </a:rPr>
                      <m:t>(−</m:t>
                    </m:r>
                    <m:sSub>
                      <m:sSubPr>
                        <m:ctrlPr>
                          <a:rPr sz="3450" i="1">
                            <a:solidFill>
                              <a:srgbClr val="000000"/>
                            </a:solidFill>
                            <a:latin typeface="Cambria Math" panose="02040503050406030204" pitchFamily="18" charset="0"/>
                          </a:rPr>
                        </m:ctrlPr>
                      </m:sSubPr>
                      <m:e>
                        <m:r>
                          <a:rPr sz="3450" i="1">
                            <a:solidFill>
                              <a:srgbClr val="000000"/>
                            </a:solidFill>
                            <a:latin typeface="Cambria Math" panose="02040503050406030204" pitchFamily="18" charset="0"/>
                          </a:rPr>
                          <m:t>𝜎</m:t>
                        </m:r>
                      </m:e>
                      <m:sub>
                        <m:r>
                          <a:rPr sz="3450" i="1">
                            <a:solidFill>
                              <a:srgbClr val="000000"/>
                            </a:solidFill>
                            <a:latin typeface="Cambria Math" panose="02040503050406030204" pitchFamily="18" charset="0"/>
                          </a:rPr>
                          <m:t>𝑖</m:t>
                        </m:r>
                      </m:sub>
                    </m:sSub>
                    <m:sSub>
                      <m:sSubPr>
                        <m:ctrlPr>
                          <a:rPr sz="3450" i="1">
                            <a:solidFill>
                              <a:srgbClr val="000000"/>
                            </a:solidFill>
                            <a:latin typeface="Cambria Math" panose="02040503050406030204" pitchFamily="18" charset="0"/>
                          </a:rPr>
                        </m:ctrlPr>
                      </m:sSubPr>
                      <m:e>
                        <m:r>
                          <a:rPr sz="3450" i="1">
                            <a:solidFill>
                              <a:srgbClr val="000000"/>
                            </a:solidFill>
                            <a:latin typeface="Cambria Math" panose="02040503050406030204" pitchFamily="18" charset="0"/>
                          </a:rPr>
                          <m:t>𝛿</m:t>
                        </m:r>
                      </m:e>
                      <m:sub>
                        <m:r>
                          <a:rPr sz="3450" i="1">
                            <a:solidFill>
                              <a:srgbClr val="000000"/>
                            </a:solidFill>
                            <a:latin typeface="Cambria Math" panose="02040503050406030204" pitchFamily="18" charset="0"/>
                          </a:rPr>
                          <m:t>𝑖</m:t>
                        </m:r>
                      </m:sub>
                    </m:sSub>
                    <m:r>
                      <a:rPr sz="3450" i="1">
                        <a:solidFill>
                          <a:srgbClr val="000000"/>
                        </a:solidFill>
                        <a:latin typeface="Cambria Math" panose="02040503050406030204" pitchFamily="18" charset="0"/>
                      </a:rPr>
                      <m:t>))=</m:t>
                    </m:r>
                    <m:limUpp>
                      <m:limUppPr>
                        <m:ctrlPr>
                          <a:rPr sz="3450" i="1">
                            <a:solidFill>
                              <a:srgbClr val="000000"/>
                            </a:solidFill>
                            <a:latin typeface="Cambria Math" panose="02040503050406030204" pitchFamily="18" charset="0"/>
                          </a:rPr>
                        </m:ctrlPr>
                      </m:limUppPr>
                      <m:e>
                        <m:limLow>
                          <m:limLowPr>
                            <m:ctrlPr>
                              <a:rPr sz="3450" i="1">
                                <a:solidFill>
                                  <a:srgbClr val="000000"/>
                                </a:solidFill>
                                <a:latin typeface="Cambria Math" panose="02040503050406030204" pitchFamily="18" charset="0"/>
                              </a:rPr>
                            </m:ctrlPr>
                          </m:limLowPr>
                          <m:e>
                            <m:r>
                              <a:rPr sz="3450" i="1">
                                <a:solidFill>
                                  <a:srgbClr val="000000"/>
                                </a:solidFill>
                                <a:latin typeface="Cambria Math" panose="02040503050406030204" pitchFamily="18" charset="0"/>
                              </a:rPr>
                              <m:t>∑</m:t>
                            </m:r>
                          </m:e>
                          <m:lim>
                            <m:r>
                              <a:rPr sz="3450" i="1">
                                <a:solidFill>
                                  <a:srgbClr val="000000"/>
                                </a:solidFill>
                                <a:latin typeface="Cambria Math" panose="02040503050406030204" pitchFamily="18" charset="0"/>
                              </a:rPr>
                              <m:t>𝑖</m:t>
                            </m:r>
                            <m:r>
                              <a:rPr sz="3450" i="1">
                                <a:solidFill>
                                  <a:srgbClr val="000000"/>
                                </a:solidFill>
                                <a:latin typeface="Cambria Math" panose="02040503050406030204" pitchFamily="18" charset="0"/>
                              </a:rPr>
                              <m:t>=1</m:t>
                            </m:r>
                          </m:lim>
                        </m:limLow>
                      </m:e>
                      <m:lim>
                        <m:r>
                          <a:rPr sz="3450" i="1">
                            <a:solidFill>
                              <a:srgbClr val="000000"/>
                            </a:solidFill>
                            <a:latin typeface="Cambria Math" panose="02040503050406030204" pitchFamily="18" charset="0"/>
                          </a:rPr>
                          <m:t>𝑛</m:t>
                        </m:r>
                      </m:lim>
                    </m:limUpp>
                    <m:sSub>
                      <m:sSubPr>
                        <m:ctrlPr>
                          <a:rPr sz="3450" i="1">
                            <a:solidFill>
                              <a:srgbClr val="000000"/>
                            </a:solidFill>
                            <a:latin typeface="Cambria Math" panose="02040503050406030204" pitchFamily="18" charset="0"/>
                          </a:rPr>
                        </m:ctrlPr>
                      </m:sSubPr>
                      <m:e>
                        <m:r>
                          <a:rPr sz="3450" i="1">
                            <a:solidFill>
                              <a:srgbClr val="000000"/>
                            </a:solidFill>
                            <a:latin typeface="Cambria Math" panose="02040503050406030204" pitchFamily="18" charset="0"/>
                          </a:rPr>
                          <m:t>𝑇</m:t>
                        </m:r>
                      </m:e>
                      <m:sub>
                        <m:r>
                          <a:rPr sz="3450" i="1">
                            <a:solidFill>
                              <a:srgbClr val="000000"/>
                            </a:solidFill>
                            <a:latin typeface="Cambria Math" panose="02040503050406030204" pitchFamily="18" charset="0"/>
                          </a:rPr>
                          <m:t>𝑖</m:t>
                        </m:r>
                      </m:sub>
                    </m:sSub>
                    <m:sSub>
                      <m:sSubPr>
                        <m:ctrlPr>
                          <a:rPr sz="3450" i="1">
                            <a:solidFill>
                              <a:srgbClr val="000000"/>
                            </a:solidFill>
                            <a:latin typeface="Cambria Math" panose="02040503050406030204" pitchFamily="18" charset="0"/>
                          </a:rPr>
                        </m:ctrlPr>
                      </m:sSubPr>
                      <m:e>
                        <m:r>
                          <a:rPr sz="3450" i="1">
                            <a:solidFill>
                              <a:srgbClr val="000000"/>
                            </a:solidFill>
                            <a:latin typeface="Cambria Math" panose="02040503050406030204" pitchFamily="18" charset="0"/>
                          </a:rPr>
                          <m:t>𝛼</m:t>
                        </m:r>
                      </m:e>
                      <m:sub>
                        <m:r>
                          <a:rPr sz="3450" i="1">
                            <a:solidFill>
                              <a:srgbClr val="000000"/>
                            </a:solidFill>
                            <a:latin typeface="Cambria Math" panose="02040503050406030204" pitchFamily="18" charset="0"/>
                          </a:rPr>
                          <m:t>𝑖</m:t>
                        </m:r>
                      </m:sub>
                    </m:sSub>
                    <m:sSub>
                      <m:sSubPr>
                        <m:ctrlPr>
                          <a:rPr sz="3450" i="1">
                            <a:solidFill>
                              <a:srgbClr val="000000"/>
                            </a:solidFill>
                            <a:latin typeface="Cambria Math" panose="02040503050406030204" pitchFamily="18" charset="0"/>
                          </a:rPr>
                        </m:ctrlPr>
                      </m:sSubPr>
                      <m:e>
                        <m:r>
                          <a:rPr sz="3450" i="1">
                            <a:solidFill>
                              <a:srgbClr val="000000"/>
                            </a:solidFill>
                            <a:latin typeface="Cambria Math" panose="02040503050406030204" pitchFamily="18" charset="0"/>
                          </a:rPr>
                          <m:t>𝐜</m:t>
                        </m:r>
                      </m:e>
                      <m:sub>
                        <m:r>
                          <a:rPr sz="3450" i="1">
                            <a:solidFill>
                              <a:srgbClr val="000000"/>
                            </a:solidFill>
                            <a:latin typeface="Cambria Math" panose="02040503050406030204" pitchFamily="18" charset="0"/>
                          </a:rPr>
                          <m:t>𝑖</m:t>
                        </m:r>
                      </m:sub>
                    </m:sSub>
                  </m:oMath>
                </a14:m>
                <a:r>
                  <a:t> </a:t>
                </a:r>
              </a:p>
            </p:txBody>
          </p:sp>
        </mc:Choice>
        <mc:Fallback xmlns="">
          <p:sp>
            <p:nvSpPr>
              <p:cNvPr id="1422" name="Text"/>
              <p:cNvSpPr txBox="1">
                <a:spLocks noRot="1" noChangeAspect="1" noMove="1" noResize="1" noEditPoints="1" noAdjustHandles="1" noChangeArrowheads="1" noChangeShapeType="1" noTextEdit="1"/>
              </p:cNvSpPr>
              <p:nvPr/>
            </p:nvSpPr>
            <p:spPr>
              <a:xfrm>
                <a:off x="9489950" y="5011353"/>
                <a:ext cx="11901355" cy="1334893"/>
              </a:xfrm>
              <a:prstGeom prst="rect">
                <a:avLst/>
              </a:prstGeom>
              <a:blipFill>
                <a:blip r:embed="rId3"/>
                <a:stretch>
                  <a:fillRect/>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23" name="Text"/>
              <p:cNvSpPr txBox="1"/>
              <p:nvPr/>
            </p:nvSpPr>
            <p:spPr>
              <a:xfrm>
                <a:off x="10889989" y="7442493"/>
                <a:ext cx="11901354" cy="1806613"/>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lIns="71437" tIns="71437" rIns="71437" bIns="71437">
                <a:spAutoFit/>
              </a:bodyPr>
              <a:lstStyle>
                <a:lvl1pPr algn="l" defTabSz="821531">
                  <a:defRPr sz="3200" b="0">
                    <a:latin typeface="Avenir Book"/>
                    <a:ea typeface="Avenir Book"/>
                    <a:cs typeface="Avenir Book"/>
                    <a:sym typeface="Avenir Book"/>
                  </a:defRPr>
                </a:lvl1pPr>
              </a:lstStyle>
              <a:p>
                <a:pPr/>
                <a14:m>
                  <m:oMathPara xmlns:m="http://schemas.openxmlformats.org/officeDocument/2006/math">
                    <m:oMathParaPr>
                      <m:jc m:val="left"/>
                    </m:oMathParaPr>
                    <m:oMath xmlns:m="http://schemas.openxmlformats.org/officeDocument/2006/math">
                      <m:sSub>
                        <m:sSubPr>
                          <m:ctrlPr>
                            <a:rPr sz="3450" i="1">
                              <a:solidFill>
                                <a:srgbClr val="000000"/>
                              </a:solidFill>
                              <a:latin typeface="Cambria Math" panose="02040503050406030204" pitchFamily="18" charset="0"/>
                            </a:rPr>
                          </m:ctrlPr>
                        </m:sSubPr>
                        <m:e>
                          <m:r>
                            <a:rPr sz="3450" i="1">
                              <a:solidFill>
                                <a:srgbClr val="000000"/>
                              </a:solidFill>
                              <a:latin typeface="Cambria Math" panose="02040503050406030204" pitchFamily="18" charset="0"/>
                            </a:rPr>
                            <m:t>𝑇</m:t>
                          </m:r>
                        </m:e>
                        <m:sub>
                          <m:r>
                            <a:rPr sz="3450" i="1">
                              <a:solidFill>
                                <a:srgbClr val="000000"/>
                              </a:solidFill>
                              <a:latin typeface="Cambria Math" panose="02040503050406030204" pitchFamily="18" charset="0"/>
                            </a:rPr>
                            <m:t>𝑖</m:t>
                          </m:r>
                        </m:sub>
                      </m:sSub>
                      <m:r>
                        <a:rPr sz="3450" i="1">
                          <a:solidFill>
                            <a:srgbClr val="000000"/>
                          </a:solidFill>
                          <a:latin typeface="Cambria Math" panose="02040503050406030204" pitchFamily="18" charset="0"/>
                        </a:rPr>
                        <m:t>=</m:t>
                      </m:r>
                      <m:r>
                        <m:rPr>
                          <m:sty m:val="p"/>
                        </m:rPr>
                        <a:rPr sz="3450" i="1">
                          <a:solidFill>
                            <a:srgbClr val="000000"/>
                          </a:solidFill>
                          <a:latin typeface="Cambria Math" panose="02040503050406030204" pitchFamily="18" charset="0"/>
                        </a:rPr>
                        <m:t>exp</m:t>
                      </m:r>
                      <m:d>
                        <m:dPr>
                          <m:ctrlPr>
                            <a:rPr sz="3450" i="1">
                              <a:solidFill>
                                <a:srgbClr val="000000"/>
                              </a:solidFill>
                              <a:latin typeface="Cambria Math" panose="02040503050406030204" pitchFamily="18" charset="0"/>
                            </a:rPr>
                          </m:ctrlPr>
                        </m:dPr>
                        <m:e>
                          <m:r>
                            <a:rPr sz="3450" i="1">
                              <a:solidFill>
                                <a:srgbClr val="000000"/>
                              </a:solidFill>
                              <a:latin typeface="Cambria Math" panose="02040503050406030204" pitchFamily="18" charset="0"/>
                            </a:rPr>
                            <m:t>−</m:t>
                          </m:r>
                          <m:limUpp>
                            <m:limUppPr>
                              <m:ctrlPr>
                                <a:rPr sz="3450" i="1">
                                  <a:solidFill>
                                    <a:srgbClr val="000000"/>
                                  </a:solidFill>
                                  <a:latin typeface="Cambria Math" panose="02040503050406030204" pitchFamily="18" charset="0"/>
                                </a:rPr>
                              </m:ctrlPr>
                            </m:limUppPr>
                            <m:e>
                              <m:limLow>
                                <m:limLowPr>
                                  <m:ctrlPr>
                                    <a:rPr sz="3450" i="1">
                                      <a:solidFill>
                                        <a:srgbClr val="000000"/>
                                      </a:solidFill>
                                      <a:latin typeface="Cambria Math" panose="02040503050406030204" pitchFamily="18" charset="0"/>
                                    </a:rPr>
                                  </m:ctrlPr>
                                </m:limLowPr>
                                <m:e>
                                  <m:r>
                                    <a:rPr sz="3450" i="1">
                                      <a:solidFill>
                                        <a:srgbClr val="000000"/>
                                      </a:solidFill>
                                      <a:latin typeface="Cambria Math" panose="02040503050406030204" pitchFamily="18" charset="0"/>
                                    </a:rPr>
                                    <m:t>∑</m:t>
                                  </m:r>
                                </m:e>
                                <m:lim>
                                  <m:r>
                                    <a:rPr sz="3450" i="1">
                                      <a:solidFill>
                                        <a:srgbClr val="000000"/>
                                      </a:solidFill>
                                      <a:latin typeface="Cambria Math" panose="02040503050406030204" pitchFamily="18" charset="0"/>
                                    </a:rPr>
                                    <m:t>𝑗</m:t>
                                  </m:r>
                                  <m:r>
                                    <a:rPr sz="3450" i="1">
                                      <a:solidFill>
                                        <a:srgbClr val="000000"/>
                                      </a:solidFill>
                                      <a:latin typeface="Cambria Math" panose="02040503050406030204" pitchFamily="18" charset="0"/>
                                    </a:rPr>
                                    <m:t>=1</m:t>
                                  </m:r>
                                </m:lim>
                              </m:limLow>
                            </m:e>
                            <m:lim>
                              <m:r>
                                <a:rPr sz="3450" i="1">
                                  <a:solidFill>
                                    <a:srgbClr val="000000"/>
                                  </a:solidFill>
                                  <a:latin typeface="Cambria Math" panose="02040503050406030204" pitchFamily="18" charset="0"/>
                                </a:rPr>
                                <m:t>𝑖</m:t>
                              </m:r>
                              <m:r>
                                <a:rPr sz="3450" i="1">
                                  <a:solidFill>
                                    <a:srgbClr val="000000"/>
                                  </a:solidFill>
                                  <a:latin typeface="Cambria Math" panose="02040503050406030204" pitchFamily="18" charset="0"/>
                                </a:rPr>
                                <m:t>−1</m:t>
                              </m:r>
                            </m:lim>
                          </m:limUpp>
                          <m:sSub>
                            <m:sSubPr>
                              <m:ctrlPr>
                                <a:rPr sz="3450" i="1">
                                  <a:solidFill>
                                    <a:srgbClr val="000000"/>
                                  </a:solidFill>
                                  <a:latin typeface="Cambria Math" panose="02040503050406030204" pitchFamily="18" charset="0"/>
                                </a:rPr>
                              </m:ctrlPr>
                            </m:sSubPr>
                            <m:e>
                              <m:r>
                                <a:rPr sz="3450" i="1">
                                  <a:solidFill>
                                    <a:srgbClr val="000000"/>
                                  </a:solidFill>
                                  <a:latin typeface="Cambria Math" panose="02040503050406030204" pitchFamily="18" charset="0"/>
                                </a:rPr>
                                <m:t>𝜎</m:t>
                              </m:r>
                            </m:e>
                            <m:sub>
                              <m:r>
                                <a:rPr sz="3450" i="1">
                                  <a:solidFill>
                                    <a:srgbClr val="000000"/>
                                  </a:solidFill>
                                  <a:latin typeface="Cambria Math" panose="02040503050406030204" pitchFamily="18" charset="0"/>
                                </a:rPr>
                                <m:t>𝑗</m:t>
                              </m:r>
                            </m:sub>
                          </m:sSub>
                          <m:sSub>
                            <m:sSubPr>
                              <m:ctrlPr>
                                <a:rPr sz="3450" i="1">
                                  <a:solidFill>
                                    <a:srgbClr val="000000"/>
                                  </a:solidFill>
                                  <a:latin typeface="Cambria Math" panose="02040503050406030204" pitchFamily="18" charset="0"/>
                                </a:rPr>
                              </m:ctrlPr>
                            </m:sSubPr>
                            <m:e>
                              <m:r>
                                <a:rPr sz="3450" i="1">
                                  <a:solidFill>
                                    <a:srgbClr val="000000"/>
                                  </a:solidFill>
                                  <a:latin typeface="Cambria Math" panose="02040503050406030204" pitchFamily="18" charset="0"/>
                                </a:rPr>
                                <m:t>𝛿</m:t>
                              </m:r>
                            </m:e>
                            <m:sub>
                              <m:r>
                                <a:rPr sz="3450" i="1">
                                  <a:solidFill>
                                    <a:srgbClr val="000000"/>
                                  </a:solidFill>
                                  <a:latin typeface="Cambria Math" panose="02040503050406030204" pitchFamily="18" charset="0"/>
                                </a:rPr>
                                <m:t>𝑗</m:t>
                              </m:r>
                            </m:sub>
                          </m:sSub>
                        </m:e>
                      </m:d>
                      <m:r>
                        <a:rPr sz="3450" i="1">
                          <a:solidFill>
                            <a:srgbClr val="000000"/>
                          </a:solidFill>
                          <a:latin typeface="Cambria Math" panose="02040503050406030204" pitchFamily="18" charset="0"/>
                        </a:rPr>
                        <m:t>=</m:t>
                      </m:r>
                      <m:limUpp>
                        <m:limUppPr>
                          <m:ctrlPr>
                            <a:rPr sz="3450" i="1">
                              <a:solidFill>
                                <a:srgbClr val="000000"/>
                              </a:solidFill>
                              <a:latin typeface="Cambria Math" panose="02040503050406030204" pitchFamily="18" charset="0"/>
                            </a:rPr>
                          </m:ctrlPr>
                        </m:limUppPr>
                        <m:e>
                          <m:limLow>
                            <m:limLowPr>
                              <m:ctrlPr>
                                <a:rPr sz="3450" i="1">
                                  <a:solidFill>
                                    <a:srgbClr val="000000"/>
                                  </a:solidFill>
                                  <a:latin typeface="Cambria Math" panose="02040503050406030204" pitchFamily="18" charset="0"/>
                                </a:rPr>
                              </m:ctrlPr>
                            </m:limLowPr>
                            <m:e>
                              <m:r>
                                <a:rPr sz="3450" i="1">
                                  <a:solidFill>
                                    <a:srgbClr val="000000"/>
                                  </a:solidFill>
                                  <a:latin typeface="Cambria Math" panose="02040503050406030204" pitchFamily="18" charset="0"/>
                                </a:rPr>
                                <m:t>∏</m:t>
                              </m:r>
                            </m:e>
                            <m:lim>
                              <m:r>
                                <a:rPr sz="3450" i="1">
                                  <a:solidFill>
                                    <a:srgbClr val="000000"/>
                                  </a:solidFill>
                                  <a:latin typeface="Cambria Math" panose="02040503050406030204" pitchFamily="18" charset="0"/>
                                </a:rPr>
                                <m:t>𝑗</m:t>
                              </m:r>
                              <m:r>
                                <a:rPr sz="3450" i="1">
                                  <a:solidFill>
                                    <a:srgbClr val="000000"/>
                                  </a:solidFill>
                                  <a:latin typeface="Cambria Math" panose="02040503050406030204" pitchFamily="18" charset="0"/>
                                </a:rPr>
                                <m:t>=1</m:t>
                              </m:r>
                            </m:lim>
                          </m:limLow>
                        </m:e>
                        <m:lim>
                          <m:r>
                            <a:rPr sz="3450" i="1">
                              <a:solidFill>
                                <a:srgbClr val="000000"/>
                              </a:solidFill>
                              <a:latin typeface="Cambria Math" panose="02040503050406030204" pitchFamily="18" charset="0"/>
                            </a:rPr>
                            <m:t>𝑖</m:t>
                          </m:r>
                          <m:r>
                            <a:rPr sz="3450" i="1">
                              <a:solidFill>
                                <a:srgbClr val="000000"/>
                              </a:solidFill>
                              <a:latin typeface="Cambria Math" panose="02040503050406030204" pitchFamily="18" charset="0"/>
                            </a:rPr>
                            <m:t>−1</m:t>
                          </m:r>
                        </m:lim>
                      </m:limUpp>
                      <m:r>
                        <m:rPr>
                          <m:sty m:val="p"/>
                        </m:rPr>
                        <a:rPr sz="3450" i="1">
                          <a:solidFill>
                            <a:srgbClr val="000000"/>
                          </a:solidFill>
                          <a:latin typeface="Cambria Math" panose="02040503050406030204" pitchFamily="18" charset="0"/>
                        </a:rPr>
                        <m:t>exp</m:t>
                      </m:r>
                      <m:r>
                        <a:rPr sz="3450" i="1">
                          <a:solidFill>
                            <a:srgbClr val="000000"/>
                          </a:solidFill>
                          <a:latin typeface="Cambria Math" panose="02040503050406030204" pitchFamily="18" charset="0"/>
                        </a:rPr>
                        <m:t>(−</m:t>
                      </m:r>
                      <m:sSub>
                        <m:sSubPr>
                          <m:ctrlPr>
                            <a:rPr sz="3450" i="1">
                              <a:solidFill>
                                <a:srgbClr val="000000"/>
                              </a:solidFill>
                              <a:latin typeface="Cambria Math" panose="02040503050406030204" pitchFamily="18" charset="0"/>
                            </a:rPr>
                          </m:ctrlPr>
                        </m:sSubPr>
                        <m:e>
                          <m:r>
                            <a:rPr sz="3450" i="1">
                              <a:solidFill>
                                <a:srgbClr val="000000"/>
                              </a:solidFill>
                              <a:latin typeface="Cambria Math" panose="02040503050406030204" pitchFamily="18" charset="0"/>
                            </a:rPr>
                            <m:t>𝜎</m:t>
                          </m:r>
                        </m:e>
                        <m:sub>
                          <m:r>
                            <a:rPr sz="3450" i="1">
                              <a:solidFill>
                                <a:srgbClr val="000000"/>
                              </a:solidFill>
                              <a:latin typeface="Cambria Math" panose="02040503050406030204" pitchFamily="18" charset="0"/>
                            </a:rPr>
                            <m:t>𝑗</m:t>
                          </m:r>
                        </m:sub>
                      </m:sSub>
                      <m:sSub>
                        <m:sSubPr>
                          <m:ctrlPr>
                            <a:rPr sz="3450" i="1">
                              <a:solidFill>
                                <a:srgbClr val="000000"/>
                              </a:solidFill>
                              <a:latin typeface="Cambria Math" panose="02040503050406030204" pitchFamily="18" charset="0"/>
                            </a:rPr>
                          </m:ctrlPr>
                        </m:sSubPr>
                        <m:e>
                          <m:r>
                            <a:rPr sz="3450" i="1">
                              <a:solidFill>
                                <a:srgbClr val="000000"/>
                              </a:solidFill>
                              <a:latin typeface="Cambria Math" panose="02040503050406030204" pitchFamily="18" charset="0"/>
                            </a:rPr>
                            <m:t>𝛿</m:t>
                          </m:r>
                        </m:e>
                        <m:sub>
                          <m:r>
                            <a:rPr sz="3450" i="1">
                              <a:solidFill>
                                <a:srgbClr val="000000"/>
                              </a:solidFill>
                              <a:latin typeface="Cambria Math" panose="02040503050406030204" pitchFamily="18" charset="0"/>
                            </a:rPr>
                            <m:t>𝑗</m:t>
                          </m:r>
                        </m:sub>
                      </m:sSub>
                      <m:r>
                        <a:rPr sz="3450" i="1">
                          <a:solidFill>
                            <a:srgbClr val="000000"/>
                          </a:solidFill>
                          <a:latin typeface="Cambria Math" panose="02040503050406030204" pitchFamily="18" charset="0"/>
                        </a:rPr>
                        <m:t>)=</m:t>
                      </m:r>
                      <m:limUpp>
                        <m:limUppPr>
                          <m:ctrlPr>
                            <a:rPr sz="3450" i="1">
                              <a:solidFill>
                                <a:srgbClr val="000000"/>
                              </a:solidFill>
                              <a:latin typeface="Cambria Math" panose="02040503050406030204" pitchFamily="18" charset="0"/>
                            </a:rPr>
                          </m:ctrlPr>
                        </m:limUppPr>
                        <m:e>
                          <m:limLow>
                            <m:limLowPr>
                              <m:ctrlPr>
                                <a:rPr sz="3450" i="1">
                                  <a:solidFill>
                                    <a:srgbClr val="000000"/>
                                  </a:solidFill>
                                  <a:latin typeface="Cambria Math" panose="02040503050406030204" pitchFamily="18" charset="0"/>
                                </a:rPr>
                              </m:ctrlPr>
                            </m:limLowPr>
                            <m:e>
                              <m:r>
                                <a:rPr sz="3450" i="1">
                                  <a:solidFill>
                                    <a:srgbClr val="000000"/>
                                  </a:solidFill>
                                  <a:latin typeface="Cambria Math" panose="02040503050406030204" pitchFamily="18" charset="0"/>
                                </a:rPr>
                                <m:t>∏</m:t>
                              </m:r>
                            </m:e>
                            <m:lim>
                              <m:r>
                                <a:rPr sz="3450" i="1">
                                  <a:solidFill>
                                    <a:srgbClr val="000000"/>
                                  </a:solidFill>
                                  <a:latin typeface="Cambria Math" panose="02040503050406030204" pitchFamily="18" charset="0"/>
                                </a:rPr>
                                <m:t>𝑗</m:t>
                              </m:r>
                              <m:r>
                                <a:rPr sz="3450" i="1">
                                  <a:solidFill>
                                    <a:srgbClr val="000000"/>
                                  </a:solidFill>
                                  <a:latin typeface="Cambria Math" panose="02040503050406030204" pitchFamily="18" charset="0"/>
                                </a:rPr>
                                <m:t>=1</m:t>
                              </m:r>
                            </m:lim>
                          </m:limLow>
                        </m:e>
                        <m:lim>
                          <m:r>
                            <a:rPr sz="3450" i="1">
                              <a:solidFill>
                                <a:srgbClr val="000000"/>
                              </a:solidFill>
                              <a:latin typeface="Cambria Math" panose="02040503050406030204" pitchFamily="18" charset="0"/>
                            </a:rPr>
                            <m:t>𝑖</m:t>
                          </m:r>
                          <m:r>
                            <a:rPr sz="3450" i="1">
                              <a:solidFill>
                                <a:srgbClr val="000000"/>
                              </a:solidFill>
                              <a:latin typeface="Cambria Math" panose="02040503050406030204" pitchFamily="18" charset="0"/>
                            </a:rPr>
                            <m:t>−1</m:t>
                          </m:r>
                        </m:lim>
                      </m:limUpp>
                      <m:r>
                        <a:rPr sz="3450" i="1">
                          <a:solidFill>
                            <a:srgbClr val="000000"/>
                          </a:solidFill>
                          <a:latin typeface="Cambria Math" panose="02040503050406030204" pitchFamily="18" charset="0"/>
                        </a:rPr>
                        <m:t>(1−</m:t>
                      </m:r>
                      <m:sSub>
                        <m:sSubPr>
                          <m:ctrlPr>
                            <a:rPr sz="3450" i="1">
                              <a:solidFill>
                                <a:srgbClr val="000000"/>
                              </a:solidFill>
                              <a:latin typeface="Cambria Math" panose="02040503050406030204" pitchFamily="18" charset="0"/>
                            </a:rPr>
                          </m:ctrlPr>
                        </m:sSubPr>
                        <m:e>
                          <m:r>
                            <a:rPr sz="3450" i="1">
                              <a:solidFill>
                                <a:srgbClr val="000000"/>
                              </a:solidFill>
                              <a:latin typeface="Cambria Math" panose="02040503050406030204" pitchFamily="18" charset="0"/>
                            </a:rPr>
                            <m:t>𝛼</m:t>
                          </m:r>
                        </m:e>
                        <m:sub>
                          <m:r>
                            <a:rPr sz="3450" i="1">
                              <a:solidFill>
                                <a:srgbClr val="000000"/>
                              </a:solidFill>
                              <a:latin typeface="Cambria Math" panose="02040503050406030204" pitchFamily="18" charset="0"/>
                            </a:rPr>
                            <m:t>𝑗</m:t>
                          </m:r>
                        </m:sub>
                      </m:sSub>
                      <m:r>
                        <a:rPr sz="3450" i="1">
                          <a:solidFill>
                            <a:srgbClr val="000000"/>
                          </a:solidFill>
                          <a:latin typeface="Cambria Math" panose="02040503050406030204" pitchFamily="18" charset="0"/>
                        </a:rPr>
                        <m:t>)</m:t>
                      </m:r>
                    </m:oMath>
                  </m:oMathPara>
                </a14:m>
                <a:endParaRPr/>
              </a:p>
            </p:txBody>
          </p:sp>
        </mc:Choice>
        <mc:Fallback xmlns="">
          <p:sp>
            <p:nvSpPr>
              <p:cNvPr id="1423" name="Text"/>
              <p:cNvSpPr txBox="1">
                <a:spLocks noRot="1" noChangeAspect="1" noMove="1" noResize="1" noEditPoints="1" noAdjustHandles="1" noChangeArrowheads="1" noChangeShapeType="1" noTextEdit="1"/>
              </p:cNvSpPr>
              <p:nvPr/>
            </p:nvSpPr>
            <p:spPr>
              <a:xfrm>
                <a:off x="10889989" y="7442493"/>
                <a:ext cx="11901354" cy="1806613"/>
              </a:xfrm>
              <a:prstGeom prst="rect">
                <a:avLst/>
              </a:prstGeom>
              <a:blipFill>
                <a:blip r:embed="rId4"/>
                <a:stretch>
                  <a:fillRect/>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24" name="Equation"/>
              <p:cNvSpPr txBox="1"/>
              <p:nvPr/>
            </p:nvSpPr>
            <p:spPr>
              <a:xfrm>
                <a:off x="10042106" y="6481848"/>
                <a:ext cx="1115747" cy="825044"/>
              </a:xfrm>
              <a:prstGeom prst="rect">
                <a:avLst/>
              </a:prstGeom>
              <a:ln w="12700">
                <a:miter lim="400000"/>
              </a:ln>
            </p:spPr>
            <p:txBody>
              <a:bodyPr wrap="none" lIns="0" tIns="0" rIns="0" bIns="0">
                <a:spAutoFit/>
              </a:bodyPr>
              <a:lstStyle/>
              <a:p>
                <a:pPr algn="l" defTabSz="914400" latinLnBrk="1">
                  <a:defRPr sz="1800" b="0"/>
                </a:pPr>
                <a14:m>
                  <m:oMathPara xmlns:m="http://schemas.openxmlformats.org/officeDocument/2006/math">
                    <m:oMathParaPr>
                      <m:jc m:val="centerGroup"/>
                    </m:oMathParaPr>
                    <m:oMath xmlns:m="http://schemas.openxmlformats.org/officeDocument/2006/math">
                      <m:r>
                        <a:rPr sz="10900" i="1">
                          <a:solidFill>
                            <a:srgbClr val="000000"/>
                          </a:solidFill>
                          <a:latin typeface="Cambria Math" panose="02040503050406030204" pitchFamily="18" charset="0"/>
                        </a:rPr>
                        <m:t>⇒</m:t>
                      </m:r>
                    </m:oMath>
                  </m:oMathPara>
                </a14:m>
                <a:endParaRPr sz="10900"/>
              </a:p>
            </p:txBody>
          </p:sp>
        </mc:Choice>
        <mc:Fallback xmlns="">
          <p:sp>
            <p:nvSpPr>
              <p:cNvPr id="1424" name="Equation"/>
              <p:cNvSpPr txBox="1">
                <a:spLocks noRot="1" noChangeAspect="1" noMove="1" noResize="1" noEditPoints="1" noAdjustHandles="1" noChangeArrowheads="1" noChangeShapeType="1" noTextEdit="1"/>
              </p:cNvSpPr>
              <p:nvPr/>
            </p:nvSpPr>
            <p:spPr>
              <a:xfrm>
                <a:off x="10042106" y="6481848"/>
                <a:ext cx="1115747" cy="825044"/>
              </a:xfrm>
              <a:prstGeom prst="rect">
                <a:avLst/>
              </a:prstGeom>
              <a:blipFill>
                <a:blip r:embed="rId5"/>
                <a:stretch>
                  <a:fillRect r="-1093" b="-58088"/>
                </a:stretch>
              </a:blipFill>
              <a:ln w="12700">
                <a:miter lim="400000"/>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25" name="Text"/>
              <p:cNvSpPr txBox="1"/>
              <p:nvPr/>
            </p:nvSpPr>
            <p:spPr>
              <a:xfrm>
                <a:off x="856179" y="6303520"/>
                <a:ext cx="11901354" cy="1053412"/>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lIns="71437" tIns="71437" rIns="71437" bIns="71437">
                <a:spAutoFit/>
              </a:bodyPr>
              <a:lstStyle/>
              <a:p>
                <a:pPr algn="l" defTabSz="821531">
                  <a:defRPr sz="3200" b="0">
                    <a:latin typeface="Avenir Book"/>
                    <a:ea typeface="Avenir Book"/>
                    <a:cs typeface="Avenir Book"/>
                    <a:sym typeface="Avenir Book"/>
                  </a:defRPr>
                </a:pPr>
                <a14:m>
                  <m:oMath xmlns:m="http://schemas.openxmlformats.org/officeDocument/2006/math">
                    <m:sSub>
                      <m:sSubPr>
                        <m:ctrlPr>
                          <a:rPr sz="5300" i="1">
                            <a:solidFill>
                              <a:srgbClr val="000000"/>
                            </a:solidFill>
                            <a:latin typeface="Cambria Math" panose="02040503050406030204" pitchFamily="18" charset="0"/>
                          </a:rPr>
                        </m:ctrlPr>
                      </m:sSubPr>
                      <m:e>
                        <m:r>
                          <a:rPr sz="5300" i="1">
                            <a:solidFill>
                              <a:srgbClr val="000000"/>
                            </a:solidFill>
                            <a:latin typeface="Cambria Math" panose="02040503050406030204" pitchFamily="18" charset="0"/>
                          </a:rPr>
                          <m:t>𝛼</m:t>
                        </m:r>
                      </m:e>
                      <m:sub>
                        <m:r>
                          <a:rPr sz="5300" i="1">
                            <a:solidFill>
                              <a:srgbClr val="000000"/>
                            </a:solidFill>
                            <a:latin typeface="Cambria Math" panose="02040503050406030204" pitchFamily="18" charset="0"/>
                          </a:rPr>
                          <m:t>𝑖</m:t>
                        </m:r>
                      </m:sub>
                    </m:sSub>
                    <m:r>
                      <a:rPr sz="5300" i="1">
                        <a:solidFill>
                          <a:srgbClr val="000000"/>
                        </a:solidFill>
                        <a:latin typeface="Cambria Math" panose="02040503050406030204" pitchFamily="18" charset="0"/>
                      </a:rPr>
                      <m:t>=1−</m:t>
                    </m:r>
                    <m:r>
                      <m:rPr>
                        <m:sty m:val="p"/>
                      </m:rPr>
                      <a:rPr sz="5300" i="1">
                        <a:solidFill>
                          <a:srgbClr val="000000"/>
                        </a:solidFill>
                        <a:latin typeface="Cambria Math" panose="02040503050406030204" pitchFamily="18" charset="0"/>
                      </a:rPr>
                      <m:t>exp</m:t>
                    </m:r>
                    <m:r>
                      <a:rPr sz="5300" i="1">
                        <a:solidFill>
                          <a:srgbClr val="000000"/>
                        </a:solidFill>
                        <a:latin typeface="Cambria Math" panose="02040503050406030204" pitchFamily="18" charset="0"/>
                      </a:rPr>
                      <m:t>(−</m:t>
                    </m:r>
                    <m:sSub>
                      <m:sSubPr>
                        <m:ctrlPr>
                          <a:rPr sz="5300" i="1">
                            <a:solidFill>
                              <a:srgbClr val="000000"/>
                            </a:solidFill>
                            <a:latin typeface="Cambria Math" panose="02040503050406030204" pitchFamily="18" charset="0"/>
                          </a:rPr>
                        </m:ctrlPr>
                      </m:sSubPr>
                      <m:e>
                        <m:r>
                          <a:rPr sz="5300" i="1">
                            <a:solidFill>
                              <a:srgbClr val="000000"/>
                            </a:solidFill>
                            <a:latin typeface="Cambria Math" panose="02040503050406030204" pitchFamily="18" charset="0"/>
                          </a:rPr>
                          <m:t>𝜎</m:t>
                        </m:r>
                      </m:e>
                      <m:sub>
                        <m:r>
                          <a:rPr sz="5300" i="1">
                            <a:solidFill>
                              <a:srgbClr val="000000"/>
                            </a:solidFill>
                            <a:latin typeface="Cambria Math" panose="02040503050406030204" pitchFamily="18" charset="0"/>
                          </a:rPr>
                          <m:t>𝑖</m:t>
                        </m:r>
                      </m:sub>
                    </m:sSub>
                    <m:sSub>
                      <m:sSubPr>
                        <m:ctrlPr>
                          <a:rPr sz="5300" i="1">
                            <a:solidFill>
                              <a:srgbClr val="000000"/>
                            </a:solidFill>
                            <a:latin typeface="Cambria Math" panose="02040503050406030204" pitchFamily="18" charset="0"/>
                          </a:rPr>
                        </m:ctrlPr>
                      </m:sSubPr>
                      <m:e>
                        <m:r>
                          <a:rPr sz="5300" i="1">
                            <a:solidFill>
                              <a:srgbClr val="000000"/>
                            </a:solidFill>
                            <a:latin typeface="Cambria Math" panose="02040503050406030204" pitchFamily="18" charset="0"/>
                          </a:rPr>
                          <m:t>𝛿</m:t>
                        </m:r>
                      </m:e>
                      <m:sub>
                        <m:r>
                          <a:rPr sz="5300" i="1">
                            <a:solidFill>
                              <a:srgbClr val="000000"/>
                            </a:solidFill>
                            <a:latin typeface="Cambria Math" panose="02040503050406030204" pitchFamily="18" charset="0"/>
                          </a:rPr>
                          <m:t>𝑖</m:t>
                        </m:r>
                      </m:sub>
                    </m:sSub>
                    <m:r>
                      <a:rPr sz="5300" i="1">
                        <a:solidFill>
                          <a:srgbClr val="000000"/>
                        </a:solidFill>
                        <a:latin typeface="Cambria Math" panose="02040503050406030204" pitchFamily="18" charset="0"/>
                      </a:rPr>
                      <m:t>)</m:t>
                    </m:r>
                  </m:oMath>
                </a14:m>
                <a:r>
                  <a:t> </a:t>
                </a:r>
                <a:endParaRPr sz="4800"/>
              </a:p>
            </p:txBody>
          </p:sp>
        </mc:Choice>
        <mc:Fallback xmlns="">
          <p:sp>
            <p:nvSpPr>
              <p:cNvPr id="1425" name="Text"/>
              <p:cNvSpPr txBox="1">
                <a:spLocks noRot="1" noChangeAspect="1" noMove="1" noResize="1" noEditPoints="1" noAdjustHandles="1" noChangeArrowheads="1" noChangeShapeType="1" noTextEdit="1"/>
              </p:cNvSpPr>
              <p:nvPr/>
            </p:nvSpPr>
            <p:spPr>
              <a:xfrm>
                <a:off x="856179" y="6303520"/>
                <a:ext cx="11901354" cy="1053412"/>
              </a:xfrm>
              <a:prstGeom prst="rect">
                <a:avLst/>
              </a:prstGeom>
              <a:blipFill>
                <a:blip r:embed="rId6"/>
                <a:stretch>
                  <a:fillRect/>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26" name="Text"/>
              <p:cNvSpPr txBox="1"/>
              <p:nvPr/>
            </p:nvSpPr>
            <p:spPr>
              <a:xfrm>
                <a:off x="-1673330" y="8887656"/>
                <a:ext cx="11901354" cy="1334894"/>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lIns="71437" tIns="71437" rIns="71437" bIns="71437">
                <a:spAutoFit/>
              </a:bodyPr>
              <a:lstStyle>
                <a:lvl1pPr algn="l" defTabSz="821531">
                  <a:defRPr sz="3200" b="0">
                    <a:latin typeface="Avenir Book"/>
                    <a:ea typeface="Avenir Book"/>
                    <a:cs typeface="Avenir Book"/>
                    <a:sym typeface="Avenir Book"/>
                  </a:defRPr>
                </a:lvl1pPr>
              </a:lstStyle>
              <a:p>
                <a:pPr/>
                <a14:m>
                  <m:oMathPara xmlns:m="http://schemas.openxmlformats.org/officeDocument/2006/math">
                    <m:oMathParaPr>
                      <m:jc m:val="left"/>
                    </m:oMathParaPr>
                    <m:oMath xmlns:m="http://schemas.openxmlformats.org/officeDocument/2006/math">
                      <m:r>
                        <a:rPr sz="3450" i="1">
                          <a:solidFill>
                            <a:srgbClr val="000000"/>
                          </a:solidFill>
                          <a:latin typeface="Cambria Math" panose="02040503050406030204" pitchFamily="18" charset="0"/>
                        </a:rPr>
                        <m:t>=</m:t>
                      </m:r>
                      <m:limUpp>
                        <m:limUppPr>
                          <m:ctrlPr>
                            <a:rPr sz="3450" i="1">
                              <a:solidFill>
                                <a:srgbClr val="000000"/>
                              </a:solidFill>
                              <a:latin typeface="Cambria Math" panose="02040503050406030204" pitchFamily="18" charset="0"/>
                            </a:rPr>
                          </m:ctrlPr>
                        </m:limUppPr>
                        <m:e>
                          <m:limLow>
                            <m:limLowPr>
                              <m:ctrlPr>
                                <a:rPr sz="3450" i="1">
                                  <a:solidFill>
                                    <a:srgbClr val="000000"/>
                                  </a:solidFill>
                                  <a:latin typeface="Cambria Math" panose="02040503050406030204" pitchFamily="18" charset="0"/>
                                </a:rPr>
                              </m:ctrlPr>
                            </m:limLowPr>
                            <m:e>
                              <m:r>
                                <a:rPr sz="3450" i="1">
                                  <a:solidFill>
                                    <a:srgbClr val="000000"/>
                                  </a:solidFill>
                                  <a:latin typeface="Cambria Math" panose="02040503050406030204" pitchFamily="18" charset="0"/>
                                </a:rPr>
                                <m:t>∑</m:t>
                              </m:r>
                            </m:e>
                            <m:lim>
                              <m:r>
                                <a:rPr sz="3450" i="1">
                                  <a:solidFill>
                                    <a:srgbClr val="000000"/>
                                  </a:solidFill>
                                  <a:latin typeface="Cambria Math" panose="02040503050406030204" pitchFamily="18" charset="0"/>
                                </a:rPr>
                                <m:t>𝑖</m:t>
                              </m:r>
                              <m:r>
                                <a:rPr sz="3450" i="1">
                                  <a:solidFill>
                                    <a:srgbClr val="000000"/>
                                  </a:solidFill>
                                  <a:latin typeface="Cambria Math" panose="02040503050406030204" pitchFamily="18" charset="0"/>
                                </a:rPr>
                                <m:t>=1</m:t>
                              </m:r>
                            </m:lim>
                          </m:limLow>
                        </m:e>
                        <m:lim>
                          <m:r>
                            <a:rPr sz="3450" i="1">
                              <a:solidFill>
                                <a:srgbClr val="000000"/>
                              </a:solidFill>
                              <a:latin typeface="Cambria Math" panose="02040503050406030204" pitchFamily="18" charset="0"/>
                            </a:rPr>
                            <m:t>𝑛</m:t>
                          </m:r>
                        </m:lim>
                      </m:limUpp>
                      <m:sSub>
                        <m:sSubPr>
                          <m:ctrlPr>
                            <a:rPr sz="3450" i="1">
                              <a:solidFill>
                                <a:srgbClr val="000000"/>
                              </a:solidFill>
                              <a:latin typeface="Cambria Math" panose="02040503050406030204" pitchFamily="18" charset="0"/>
                            </a:rPr>
                          </m:ctrlPr>
                        </m:sSubPr>
                        <m:e>
                          <m:r>
                            <a:rPr sz="3450" i="1">
                              <a:solidFill>
                                <a:srgbClr val="000000"/>
                              </a:solidFill>
                              <a:latin typeface="Cambria Math" panose="02040503050406030204" pitchFamily="18" charset="0"/>
                            </a:rPr>
                            <m:t>𝑇</m:t>
                          </m:r>
                        </m:e>
                        <m:sub>
                          <m:r>
                            <a:rPr sz="3450" i="1">
                              <a:solidFill>
                                <a:srgbClr val="000000"/>
                              </a:solidFill>
                              <a:latin typeface="Cambria Math" panose="02040503050406030204" pitchFamily="18" charset="0"/>
                            </a:rPr>
                            <m:t>𝑖</m:t>
                          </m:r>
                        </m:sub>
                      </m:sSub>
                      <m:sSub>
                        <m:sSubPr>
                          <m:ctrlPr>
                            <a:rPr sz="3450" i="1">
                              <a:solidFill>
                                <a:srgbClr val="000000"/>
                              </a:solidFill>
                              <a:latin typeface="Cambria Math" panose="02040503050406030204" pitchFamily="18" charset="0"/>
                            </a:rPr>
                          </m:ctrlPr>
                        </m:sSubPr>
                        <m:e>
                          <m:r>
                            <a:rPr sz="3450" i="1">
                              <a:solidFill>
                                <a:srgbClr val="000000"/>
                              </a:solidFill>
                              <a:latin typeface="Cambria Math" panose="02040503050406030204" pitchFamily="18" charset="0"/>
                            </a:rPr>
                            <m:t>𝐜</m:t>
                          </m:r>
                        </m:e>
                        <m:sub>
                          <m:r>
                            <a:rPr sz="3450" i="1">
                              <a:solidFill>
                                <a:srgbClr val="000000"/>
                              </a:solidFill>
                              <a:latin typeface="Cambria Math" panose="02040503050406030204" pitchFamily="18" charset="0"/>
                            </a:rPr>
                            <m:t>𝑖</m:t>
                          </m:r>
                        </m:sub>
                      </m:sSub>
                      <m:r>
                        <a:rPr sz="3450" i="1">
                          <a:solidFill>
                            <a:srgbClr val="000000"/>
                          </a:solidFill>
                          <a:latin typeface="Cambria Math" panose="02040503050406030204" pitchFamily="18" charset="0"/>
                        </a:rPr>
                        <m:t>(1−</m:t>
                      </m:r>
                      <m:r>
                        <m:rPr>
                          <m:sty m:val="p"/>
                        </m:rPr>
                        <a:rPr sz="3450" i="1">
                          <a:solidFill>
                            <a:srgbClr val="000000"/>
                          </a:solidFill>
                          <a:latin typeface="Cambria Math" panose="02040503050406030204" pitchFamily="18" charset="0"/>
                        </a:rPr>
                        <m:t>exp</m:t>
                      </m:r>
                      <m:r>
                        <a:rPr sz="3450" i="1">
                          <a:solidFill>
                            <a:srgbClr val="000000"/>
                          </a:solidFill>
                          <a:latin typeface="Cambria Math" panose="02040503050406030204" pitchFamily="18" charset="0"/>
                        </a:rPr>
                        <m:t>(−</m:t>
                      </m:r>
                      <m:sSub>
                        <m:sSubPr>
                          <m:ctrlPr>
                            <a:rPr sz="3450" i="1">
                              <a:solidFill>
                                <a:srgbClr val="000000"/>
                              </a:solidFill>
                              <a:latin typeface="Cambria Math" panose="02040503050406030204" pitchFamily="18" charset="0"/>
                            </a:rPr>
                          </m:ctrlPr>
                        </m:sSubPr>
                        <m:e>
                          <m:r>
                            <a:rPr sz="3450" i="1">
                              <a:solidFill>
                                <a:srgbClr val="000000"/>
                              </a:solidFill>
                              <a:latin typeface="Cambria Math" panose="02040503050406030204" pitchFamily="18" charset="0"/>
                            </a:rPr>
                            <m:t>𝜎</m:t>
                          </m:r>
                        </m:e>
                        <m:sub>
                          <m:r>
                            <a:rPr sz="3450" i="1">
                              <a:solidFill>
                                <a:srgbClr val="000000"/>
                              </a:solidFill>
                              <a:latin typeface="Cambria Math" panose="02040503050406030204" pitchFamily="18" charset="0"/>
                            </a:rPr>
                            <m:t>𝑖</m:t>
                          </m:r>
                        </m:sub>
                      </m:sSub>
                      <m:sSub>
                        <m:sSubPr>
                          <m:ctrlPr>
                            <a:rPr sz="3450" i="1">
                              <a:solidFill>
                                <a:srgbClr val="000000"/>
                              </a:solidFill>
                              <a:latin typeface="Cambria Math" panose="02040503050406030204" pitchFamily="18" charset="0"/>
                            </a:rPr>
                          </m:ctrlPr>
                        </m:sSubPr>
                        <m:e>
                          <m:r>
                            <a:rPr sz="3450" i="1">
                              <a:solidFill>
                                <a:srgbClr val="000000"/>
                              </a:solidFill>
                              <a:latin typeface="Cambria Math" panose="02040503050406030204" pitchFamily="18" charset="0"/>
                            </a:rPr>
                            <m:t>𝛿</m:t>
                          </m:r>
                        </m:e>
                        <m:sub>
                          <m:r>
                            <a:rPr sz="3450" i="1">
                              <a:solidFill>
                                <a:srgbClr val="000000"/>
                              </a:solidFill>
                              <a:latin typeface="Cambria Math" panose="02040503050406030204" pitchFamily="18" charset="0"/>
                            </a:rPr>
                            <m:t>𝑖</m:t>
                          </m:r>
                        </m:sub>
                      </m:sSub>
                      <m:r>
                        <a:rPr sz="3450" i="1">
                          <a:solidFill>
                            <a:srgbClr val="000000"/>
                          </a:solidFill>
                          <a:latin typeface="Cambria Math" panose="02040503050406030204" pitchFamily="18" charset="0"/>
                        </a:rPr>
                        <m:t>))</m:t>
                      </m:r>
                    </m:oMath>
                  </m:oMathPara>
                </a14:m>
                <a:endParaRPr/>
              </a:p>
            </p:txBody>
          </p:sp>
        </mc:Choice>
        <mc:Fallback xmlns="">
          <p:sp>
            <p:nvSpPr>
              <p:cNvPr id="1426" name="Text"/>
              <p:cNvSpPr txBox="1">
                <a:spLocks noRot="1" noChangeAspect="1" noMove="1" noResize="1" noEditPoints="1" noAdjustHandles="1" noChangeArrowheads="1" noChangeShapeType="1" noTextEdit="1"/>
              </p:cNvSpPr>
              <p:nvPr/>
            </p:nvSpPr>
            <p:spPr>
              <a:xfrm>
                <a:off x="-1673330" y="8887656"/>
                <a:ext cx="11901354" cy="1334894"/>
              </a:xfrm>
              <a:prstGeom prst="rect">
                <a:avLst/>
              </a:prstGeom>
              <a:blipFill>
                <a:blip r:embed="rId7"/>
                <a:stretch>
                  <a:fillRect/>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a:noFill/>
                  </a:rPr>
                  <a:t> </a:t>
                </a:r>
              </a:p>
            </p:txBody>
          </p:sp>
        </mc:Fallback>
      </mc:AlternateContent>
      <p:sp>
        <p:nvSpPr>
          <p:cNvPr id="1427" name="Arrow"/>
          <p:cNvSpPr/>
          <p:nvPr/>
        </p:nvSpPr>
        <p:spPr>
          <a:xfrm rot="16200000">
            <a:off x="6481844" y="7946056"/>
            <a:ext cx="1376868" cy="590244"/>
          </a:xfrm>
          <a:prstGeom prst="rightArrow">
            <a:avLst>
              <a:gd name="adj1" fmla="val 37920"/>
              <a:gd name="adj2" fmla="val 59080"/>
            </a:avLst>
          </a:prstGeom>
          <a:solidFill>
            <a:schemeClr val="accent5">
              <a:hueOff val="-82419"/>
              <a:satOff val="-9513"/>
              <a:lumOff val="-16343"/>
              <a:alpha val="50000"/>
            </a:schemeClr>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856" y="0"/>
            <a:ext cx="24382289" cy="13715037"/>
          </a:xfrm>
          <a:prstGeom prst="rect">
            <a:avLst/>
          </a:prstGeom>
        </p:spPr>
      </p:pic>
    </p:spTree>
    <p:extLst>
      <p:ext uri="{BB962C8B-B14F-4D97-AF65-F5344CB8AC3E}">
        <p14:creationId xmlns:p14="http://schemas.microsoft.com/office/powerpoint/2010/main" val="193173925"/>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1" name="Summary: volume rendering integral estimate"/>
          <p:cNvSpPr txBox="1">
            <a:spLocks noGrp="1"/>
          </p:cNvSpPr>
          <p:nvPr>
            <p:ph type="title"/>
          </p:nvPr>
        </p:nvSpPr>
        <p:spPr>
          <a:prstGeom prst="rect">
            <a:avLst/>
          </a:prstGeom>
        </p:spPr>
        <p:txBody>
          <a:bodyPr/>
          <a:lstStyle/>
          <a:p>
            <a:r>
              <a:t>Summary: volume rendering integral estimate</a:t>
            </a:r>
          </a:p>
        </p:txBody>
      </p:sp>
      <mc:AlternateContent xmlns:mc="http://schemas.openxmlformats.org/markup-compatibility/2006" xmlns:a14="http://schemas.microsoft.com/office/drawing/2010/main">
        <mc:Choice Requires="a14">
          <p:sp>
            <p:nvSpPr>
              <p:cNvPr id="1433" name="Rendering model for ray  :…"/>
              <p:cNvSpPr txBox="1">
                <a:spLocks noGrp="1"/>
              </p:cNvSpPr>
              <p:nvPr>
                <p:ph type="body" idx="4294967295"/>
              </p:nvPr>
            </p:nvSpPr>
            <p:spPr>
              <a:xfrm>
                <a:off x="808880" y="2478174"/>
                <a:ext cx="22766240" cy="10005530"/>
              </a:xfrm>
              <a:prstGeom prst="rect">
                <a:avLst/>
              </a:prstGeom>
            </p:spPr>
            <p:txBody>
              <a:bodyPr lIns="71437" tIns="71437" rIns="71437" bIns="71437" anchor="t"/>
              <a:lstStyle/>
              <a:p>
                <a:pPr marL="0" indent="0" defTabSz="747593">
                  <a:spcBef>
                    <a:spcPts val="1800"/>
                  </a:spcBef>
                  <a:buSzTx/>
                  <a:buNone/>
                  <a:defRPr sz="3913">
                    <a:latin typeface="Avenir Book"/>
                    <a:ea typeface="Avenir Book"/>
                    <a:cs typeface="Avenir Book"/>
                    <a:sym typeface="Avenir Book"/>
                  </a:defRPr>
                </a:pPr>
                <a:r>
                  <a:rPr dirty="0"/>
                  <a:t>Rendering model for ray </a:t>
                </a:r>
                <a14:m>
                  <m:oMath xmlns:m="http://schemas.openxmlformats.org/officeDocument/2006/math">
                    <m:r>
                      <a:rPr sz="4300" i="1">
                        <a:solidFill>
                          <a:srgbClr val="000000"/>
                        </a:solidFill>
                        <a:latin typeface="Cambria Math" panose="02040503050406030204" pitchFamily="18" charset="0"/>
                      </a:rPr>
                      <m:t>𝐫</m:t>
                    </m:r>
                    <m:r>
                      <a:rPr sz="4300" i="1">
                        <a:solidFill>
                          <a:srgbClr val="000000"/>
                        </a:solidFill>
                        <a:latin typeface="Cambria Math" panose="02040503050406030204" pitchFamily="18" charset="0"/>
                      </a:rPr>
                      <m:t>(</m:t>
                    </m:r>
                    <m:r>
                      <a:rPr sz="4300" i="1">
                        <a:solidFill>
                          <a:srgbClr val="000000"/>
                        </a:solidFill>
                        <a:latin typeface="Cambria Math" panose="02040503050406030204" pitchFamily="18" charset="0"/>
                      </a:rPr>
                      <m:t>𝑡</m:t>
                    </m:r>
                    <m:r>
                      <a:rPr sz="4300" i="1">
                        <a:solidFill>
                          <a:srgbClr val="000000"/>
                        </a:solidFill>
                        <a:latin typeface="Cambria Math" panose="02040503050406030204" pitchFamily="18" charset="0"/>
                      </a:rPr>
                      <m:t>)=</m:t>
                    </m:r>
                    <m:r>
                      <a:rPr sz="4300" i="1">
                        <a:solidFill>
                          <a:srgbClr val="000000"/>
                        </a:solidFill>
                        <a:latin typeface="Cambria Math" panose="02040503050406030204" pitchFamily="18" charset="0"/>
                      </a:rPr>
                      <m:t>𝐨</m:t>
                    </m:r>
                    <m:r>
                      <a:rPr sz="4300" i="1">
                        <a:solidFill>
                          <a:srgbClr val="000000"/>
                        </a:solidFill>
                        <a:latin typeface="Cambria Math" panose="02040503050406030204" pitchFamily="18" charset="0"/>
                      </a:rPr>
                      <m:t>+</m:t>
                    </m:r>
                    <m:r>
                      <a:rPr sz="4300" i="1">
                        <a:solidFill>
                          <a:srgbClr val="000000"/>
                        </a:solidFill>
                        <a:latin typeface="Cambria Math" panose="02040503050406030204" pitchFamily="18" charset="0"/>
                      </a:rPr>
                      <m:t>𝑡</m:t>
                    </m:r>
                    <m:r>
                      <a:rPr sz="4300" i="1">
                        <a:solidFill>
                          <a:srgbClr val="000000"/>
                        </a:solidFill>
                        <a:latin typeface="Cambria Math" panose="02040503050406030204" pitchFamily="18" charset="0"/>
                      </a:rPr>
                      <m:t>𝐝</m:t>
                    </m:r>
                  </m:oMath>
                </a14:m>
                <a:r>
                  <a:rPr dirty="0"/>
                  <a:t>:</a:t>
                </a:r>
              </a:p>
              <a:p>
                <a:pPr marL="0" indent="0" defTabSz="747593">
                  <a:spcBef>
                    <a:spcPts val="1800"/>
                  </a:spcBef>
                  <a:buSzTx/>
                  <a:buNone/>
                  <a:defRPr sz="3913">
                    <a:latin typeface="Avenir Book"/>
                    <a:ea typeface="Avenir Book"/>
                    <a:cs typeface="Avenir Book"/>
                    <a:sym typeface="Avenir Book"/>
                  </a:defRPr>
                </a:pPr>
                <a:endParaRPr dirty="0"/>
              </a:p>
              <a:p>
                <a:pPr marL="0" indent="0" defTabSz="747593">
                  <a:spcBef>
                    <a:spcPts val="1800"/>
                  </a:spcBef>
                  <a:buSzTx/>
                  <a:buNone/>
                  <a:defRPr sz="3913">
                    <a:latin typeface="Avenir Book"/>
                    <a:ea typeface="Avenir Book"/>
                    <a:cs typeface="Avenir Book"/>
                    <a:sym typeface="Avenir Book"/>
                  </a:defRPr>
                </a:pPr>
                <a:endParaRPr dirty="0"/>
              </a:p>
              <a:p>
                <a:pPr marL="0" indent="0" defTabSz="747593">
                  <a:spcBef>
                    <a:spcPts val="1800"/>
                  </a:spcBef>
                  <a:buSzTx/>
                  <a:buNone/>
                  <a:defRPr sz="3913">
                    <a:latin typeface="Avenir Book"/>
                    <a:ea typeface="Avenir Book"/>
                    <a:cs typeface="Avenir Book"/>
                    <a:sym typeface="Avenir Book"/>
                  </a:defRPr>
                </a:pPr>
                <a:endParaRPr dirty="0"/>
              </a:p>
              <a:p>
                <a:pPr marL="0" indent="0" defTabSz="747593">
                  <a:spcBef>
                    <a:spcPts val="1800"/>
                  </a:spcBef>
                  <a:buSzTx/>
                  <a:buNone/>
                  <a:defRPr sz="3913">
                    <a:latin typeface="Avenir Book"/>
                    <a:ea typeface="Avenir Book"/>
                    <a:cs typeface="Avenir Book"/>
                    <a:sym typeface="Avenir Book"/>
                  </a:defRPr>
                </a:pPr>
                <a:endParaRPr dirty="0"/>
              </a:p>
              <a:p>
                <a:pPr marL="0" indent="0" defTabSz="747593">
                  <a:spcBef>
                    <a:spcPts val="1800"/>
                  </a:spcBef>
                  <a:buSzTx/>
                  <a:buNone/>
                  <a:defRPr sz="3913">
                    <a:latin typeface="Avenir Book"/>
                    <a:ea typeface="Avenir Book"/>
                    <a:cs typeface="Avenir Book"/>
                    <a:sym typeface="Avenir Book"/>
                  </a:defRPr>
                </a:pPr>
                <a:r>
                  <a:rPr dirty="0"/>
                  <a:t>How much light is blocked earlier along ray:</a:t>
                </a:r>
              </a:p>
              <a:p>
                <a:pPr marL="0" indent="0" defTabSz="747593">
                  <a:spcBef>
                    <a:spcPts val="1800"/>
                  </a:spcBef>
                  <a:buSzTx/>
                  <a:buNone/>
                  <a:defRPr sz="3913">
                    <a:solidFill>
                      <a:srgbClr val="FFFFFF"/>
                    </a:solidFill>
                    <a:latin typeface="Avenir Next Regular"/>
                    <a:ea typeface="Avenir Next Regular"/>
                    <a:cs typeface="Avenir Next Regular"/>
                    <a:sym typeface="Avenir Next Regular"/>
                  </a:defRPr>
                </a:pPr>
                <a:endParaRPr dirty="0"/>
              </a:p>
              <a:p>
                <a:pPr marL="0" indent="0" defTabSz="747593">
                  <a:spcBef>
                    <a:spcPts val="1800"/>
                  </a:spcBef>
                  <a:buSzTx/>
                  <a:buNone/>
                  <a:defRPr sz="3913">
                    <a:latin typeface="Avenir Book"/>
                    <a:ea typeface="Avenir Book"/>
                    <a:cs typeface="Avenir Book"/>
                    <a:sym typeface="Avenir Book"/>
                  </a:defRPr>
                </a:pPr>
                <a:endParaRPr dirty="0"/>
              </a:p>
              <a:p>
                <a:pPr marL="0" indent="0" defTabSz="747593">
                  <a:spcBef>
                    <a:spcPts val="1800"/>
                  </a:spcBef>
                  <a:buSzTx/>
                  <a:buNone/>
                  <a:defRPr sz="3913">
                    <a:latin typeface="Avenir Book"/>
                    <a:ea typeface="Avenir Book"/>
                    <a:cs typeface="Avenir Book"/>
                    <a:sym typeface="Avenir Book"/>
                  </a:defRPr>
                </a:pPr>
                <a:endParaRPr dirty="0"/>
              </a:p>
              <a:p>
                <a:pPr marL="0" indent="0" defTabSz="747593">
                  <a:spcBef>
                    <a:spcPts val="1800"/>
                  </a:spcBef>
                  <a:buSzTx/>
                  <a:buNone/>
                  <a:defRPr sz="3913">
                    <a:latin typeface="Avenir Next Regular"/>
                    <a:ea typeface="Avenir Next Regular"/>
                    <a:cs typeface="Avenir Next Regular"/>
                    <a:sym typeface="Avenir Next Regular"/>
                  </a:defRPr>
                </a:pPr>
                <a:endParaRPr lang="en-US" dirty="0"/>
              </a:p>
              <a:p>
                <a:pPr marL="0" indent="0" defTabSz="747593">
                  <a:spcBef>
                    <a:spcPts val="1800"/>
                  </a:spcBef>
                  <a:buSzTx/>
                  <a:buNone/>
                  <a:defRPr sz="3913">
                    <a:latin typeface="Avenir Next Regular"/>
                    <a:ea typeface="Avenir Next Regular"/>
                    <a:cs typeface="Avenir Next Regular"/>
                    <a:sym typeface="Avenir Next Regular"/>
                  </a:defRPr>
                </a:pPr>
                <a:r>
                  <a:rPr dirty="0"/>
                  <a:t>How much light is contributed by ray segment </a:t>
                </a:r>
                <a:r>
                  <a:rPr i="1" dirty="0"/>
                  <a:t>i</a:t>
                </a:r>
                <a:r>
                  <a:rPr dirty="0"/>
                  <a:t>:</a:t>
                </a:r>
              </a:p>
            </p:txBody>
          </p:sp>
        </mc:Choice>
        <mc:Fallback xmlns="">
          <p:sp>
            <p:nvSpPr>
              <p:cNvPr id="1433" name="Rendering model for ray  :…"/>
              <p:cNvSpPr txBox="1">
                <a:spLocks noGrp="1" noRot="1" noChangeAspect="1" noMove="1" noResize="1" noEditPoints="1" noAdjustHandles="1" noChangeArrowheads="1" noChangeShapeType="1" noTextEdit="1"/>
              </p:cNvSpPr>
              <p:nvPr>
                <p:ph type="body" idx="4294967295"/>
              </p:nvPr>
            </p:nvSpPr>
            <p:spPr>
              <a:xfrm>
                <a:off x="808880" y="2478174"/>
                <a:ext cx="22766240" cy="10005530"/>
              </a:xfrm>
              <a:prstGeom prst="rect">
                <a:avLst/>
              </a:prstGeom>
              <a:blipFill>
                <a:blip r:embed="rId3"/>
                <a:stretch>
                  <a:fillRect l="-1018" t="-548"/>
                </a:stretch>
              </a:blipFill>
            </p:spPr>
            <p:txBody>
              <a:bodyPr/>
              <a:lstStyle/>
              <a:p>
                <a:r>
                  <a:rPr lang="en-US">
                    <a:noFill/>
                  </a:rPr>
                  <a:t> </a:t>
                </a:r>
              </a:p>
            </p:txBody>
          </p:sp>
        </mc:Fallback>
      </mc:AlternateContent>
      <p:sp>
        <p:nvSpPr>
          <p:cNvPr id="1434" name="Cloud"/>
          <p:cNvSpPr/>
          <p:nvPr/>
        </p:nvSpPr>
        <p:spPr>
          <a:xfrm>
            <a:off x="16439029" y="4714137"/>
            <a:ext cx="4564026" cy="2750539"/>
          </a:xfrm>
          <a:custGeom>
            <a:avLst/>
            <a:gdLst/>
            <a:ahLst/>
            <a:cxnLst>
              <a:cxn ang="0">
                <a:pos x="wd2" y="hd2"/>
              </a:cxn>
              <a:cxn ang="5400000">
                <a:pos x="wd2" y="hd2"/>
              </a:cxn>
              <a:cxn ang="10800000">
                <a:pos x="wd2" y="hd2"/>
              </a:cxn>
              <a:cxn ang="16200000">
                <a:pos x="wd2" y="hd2"/>
              </a:cxn>
            </a:cxnLst>
            <a:rect l="0" t="0" r="r" b="b"/>
            <a:pathLst>
              <a:path w="21600" h="21600" extrusionOk="0">
                <a:moveTo>
                  <a:pt x="10603" y="0"/>
                </a:moveTo>
                <a:cubicBezTo>
                  <a:pt x="7967" y="0"/>
                  <a:pt x="5720" y="2939"/>
                  <a:pt x="4858" y="7062"/>
                </a:cubicBezTo>
                <a:cubicBezTo>
                  <a:pt x="4628" y="6992"/>
                  <a:pt x="4391" y="6953"/>
                  <a:pt x="4150" y="6953"/>
                </a:cubicBezTo>
                <a:cubicBezTo>
                  <a:pt x="1857" y="6953"/>
                  <a:pt x="0" y="10233"/>
                  <a:pt x="0" y="14278"/>
                </a:cubicBezTo>
                <a:cubicBezTo>
                  <a:pt x="0" y="18323"/>
                  <a:pt x="1857" y="21600"/>
                  <a:pt x="4150" y="21600"/>
                </a:cubicBezTo>
                <a:cubicBezTo>
                  <a:pt x="4193" y="21600"/>
                  <a:pt x="4237" y="21597"/>
                  <a:pt x="4279" y="21594"/>
                </a:cubicBezTo>
                <a:lnTo>
                  <a:pt x="10532" y="21597"/>
                </a:lnTo>
                <a:cubicBezTo>
                  <a:pt x="10555" y="21598"/>
                  <a:pt x="10579" y="21600"/>
                  <a:pt x="10603" y="21600"/>
                </a:cubicBezTo>
                <a:cubicBezTo>
                  <a:pt x="10626" y="21600"/>
                  <a:pt x="10648" y="21598"/>
                  <a:pt x="10672" y="21597"/>
                </a:cubicBezTo>
                <a:lnTo>
                  <a:pt x="18141" y="21600"/>
                </a:lnTo>
                <a:cubicBezTo>
                  <a:pt x="20051" y="21600"/>
                  <a:pt x="21600" y="18868"/>
                  <a:pt x="21600" y="15496"/>
                </a:cubicBezTo>
                <a:cubicBezTo>
                  <a:pt x="21600" y="12124"/>
                  <a:pt x="20051" y="9389"/>
                  <a:pt x="18141" y="9389"/>
                </a:cubicBezTo>
                <a:cubicBezTo>
                  <a:pt x="17627" y="9389"/>
                  <a:pt x="17139" y="9589"/>
                  <a:pt x="16701" y="9943"/>
                </a:cubicBezTo>
                <a:cubicBezTo>
                  <a:pt x="16453" y="4379"/>
                  <a:pt x="13819" y="0"/>
                  <a:pt x="10603" y="0"/>
                </a:cubicBezTo>
                <a:close/>
              </a:path>
            </a:pathLst>
          </a:custGeom>
          <a:gradFill>
            <a:gsLst>
              <a:gs pos="0">
                <a:srgbClr val="FFFFFF"/>
              </a:gs>
              <a:gs pos="35021">
                <a:srgbClr val="7FCCFF"/>
              </a:gs>
              <a:gs pos="100000">
                <a:srgbClr val="0099FF"/>
              </a:gs>
            </a:gsLst>
            <a:path>
              <a:fillToRect l="69668" t="8463" r="30331" b="91536"/>
            </a:path>
          </a:gradFill>
          <a:ln w="381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1435" name="Line"/>
          <p:cNvSpPr/>
          <p:nvPr/>
        </p:nvSpPr>
        <p:spPr>
          <a:xfrm flipV="1">
            <a:off x="14831632" y="3841299"/>
            <a:ext cx="6877301" cy="5740120"/>
          </a:xfrm>
          <a:prstGeom prst="line">
            <a:avLst/>
          </a:prstGeom>
          <a:ln w="50800">
            <a:solidFill>
              <a:srgbClr val="000000"/>
            </a:solidFill>
            <a:miter lim="400000"/>
            <a:tailEnd type="triangle"/>
          </a:ln>
          <a:effectLst>
            <a:outerShdw blurRad="63500" dist="25400" dir="3228796" rotWithShape="0">
              <a:srgbClr val="000000"/>
            </a:outerShdw>
          </a:effectLst>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1436" name="Circle"/>
          <p:cNvSpPr/>
          <p:nvPr/>
        </p:nvSpPr>
        <p:spPr>
          <a:xfrm>
            <a:off x="17841794" y="6889594"/>
            <a:ext cx="203201" cy="203201"/>
          </a:xfrm>
          <a:prstGeom prst="ellipse">
            <a:avLst/>
          </a:prstGeom>
          <a:solidFill>
            <a:srgbClr val="FFFFFF"/>
          </a:solidFill>
          <a:ln w="12700">
            <a:miter lim="400000"/>
          </a:ln>
          <a:effectLst>
            <a:outerShdw blurRad="63500" dist="25400" dir="3228796" rotWithShape="0">
              <a:srgbClr val="000000"/>
            </a:outerShdw>
          </a:effectLst>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1437" name="3D volume"/>
          <p:cNvSpPr txBox="1"/>
          <p:nvPr/>
        </p:nvSpPr>
        <p:spPr>
          <a:xfrm>
            <a:off x="20879038" y="7214457"/>
            <a:ext cx="2744700" cy="86677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71437" tIns="71437" rIns="71437" bIns="71437" anchor="ctr">
            <a:spAutoFit/>
          </a:bodyPr>
          <a:lstStyle>
            <a:lvl1pPr algn="l" defTabSz="821531">
              <a:defRPr sz="4200" b="0">
                <a:latin typeface="Avenir Book"/>
                <a:ea typeface="Avenir Book"/>
                <a:cs typeface="Avenir Book"/>
                <a:sym typeface="Avenir Book"/>
              </a:defRPr>
            </a:lvl1pPr>
          </a:lstStyle>
          <a:p>
            <a:r>
              <a:t>3D volume</a:t>
            </a:r>
          </a:p>
        </p:txBody>
      </p:sp>
      <p:sp>
        <p:nvSpPr>
          <p:cNvPr id="1438" name="Video"/>
          <p:cNvSpPr/>
          <p:nvPr/>
        </p:nvSpPr>
        <p:spPr>
          <a:xfrm rot="19232115">
            <a:off x="13498047" y="9681438"/>
            <a:ext cx="1508233" cy="844563"/>
          </a:xfrm>
          <a:custGeom>
            <a:avLst/>
            <a:gdLst/>
            <a:ahLst/>
            <a:cxnLst>
              <a:cxn ang="0">
                <a:pos x="wd2" y="hd2"/>
              </a:cxn>
              <a:cxn ang="5400000">
                <a:pos x="wd2" y="hd2"/>
              </a:cxn>
              <a:cxn ang="10800000">
                <a:pos x="wd2" y="hd2"/>
              </a:cxn>
              <a:cxn ang="16200000">
                <a:pos x="wd2" y="hd2"/>
              </a:cxn>
            </a:cxnLst>
            <a:rect l="0" t="0" r="r" b="b"/>
            <a:pathLst>
              <a:path w="21600" h="21600" extrusionOk="0">
                <a:moveTo>
                  <a:pt x="1386" y="0"/>
                </a:moveTo>
                <a:cubicBezTo>
                  <a:pt x="623" y="0"/>
                  <a:pt x="0" y="1113"/>
                  <a:pt x="0" y="2475"/>
                </a:cubicBezTo>
                <a:lnTo>
                  <a:pt x="0" y="19125"/>
                </a:lnTo>
                <a:cubicBezTo>
                  <a:pt x="0" y="20487"/>
                  <a:pt x="623" y="21600"/>
                  <a:pt x="1386" y="21600"/>
                </a:cubicBezTo>
                <a:lnTo>
                  <a:pt x="15853" y="21600"/>
                </a:lnTo>
                <a:cubicBezTo>
                  <a:pt x="16616" y="21600"/>
                  <a:pt x="17239" y="20487"/>
                  <a:pt x="17239" y="19125"/>
                </a:cubicBezTo>
                <a:lnTo>
                  <a:pt x="17239" y="15008"/>
                </a:lnTo>
                <a:cubicBezTo>
                  <a:pt x="17501" y="15278"/>
                  <a:pt x="17778" y="15564"/>
                  <a:pt x="17979" y="15771"/>
                </a:cubicBezTo>
                <a:lnTo>
                  <a:pt x="21000" y="18884"/>
                </a:lnTo>
                <a:cubicBezTo>
                  <a:pt x="21330" y="19224"/>
                  <a:pt x="21600" y="18948"/>
                  <a:pt x="21600" y="18268"/>
                </a:cubicBezTo>
                <a:lnTo>
                  <a:pt x="21600" y="12039"/>
                </a:lnTo>
                <a:cubicBezTo>
                  <a:pt x="21600" y="11358"/>
                  <a:pt x="21600" y="10242"/>
                  <a:pt x="21600" y="9561"/>
                </a:cubicBezTo>
                <a:lnTo>
                  <a:pt x="21600" y="3332"/>
                </a:lnTo>
                <a:cubicBezTo>
                  <a:pt x="21600" y="2652"/>
                  <a:pt x="21330" y="2376"/>
                  <a:pt x="21000" y="2716"/>
                </a:cubicBezTo>
                <a:lnTo>
                  <a:pt x="17979" y="5829"/>
                </a:lnTo>
                <a:cubicBezTo>
                  <a:pt x="17778" y="6036"/>
                  <a:pt x="17500" y="6322"/>
                  <a:pt x="17239" y="6592"/>
                </a:cubicBezTo>
                <a:lnTo>
                  <a:pt x="17239" y="2475"/>
                </a:lnTo>
                <a:cubicBezTo>
                  <a:pt x="17239" y="1113"/>
                  <a:pt x="16616" y="0"/>
                  <a:pt x="15853" y="0"/>
                </a:cubicBezTo>
                <a:lnTo>
                  <a:pt x="1386" y="0"/>
                </a:lnTo>
                <a:close/>
              </a:path>
            </a:pathLst>
          </a:custGeom>
          <a:solidFill>
            <a:schemeClr val="accent1"/>
          </a:solidFill>
          <a:ln w="12700">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mc:AlternateContent xmlns:mc="http://schemas.openxmlformats.org/markup-compatibility/2006" xmlns:a14="http://schemas.microsoft.com/office/drawing/2010/main">
        <mc:Choice Requires="a14">
          <p:sp>
            <p:nvSpPr>
              <p:cNvPr id="1439" name="Equation"/>
              <p:cNvSpPr txBox="1"/>
              <p:nvPr/>
            </p:nvSpPr>
            <p:spPr>
              <a:xfrm>
                <a:off x="15705641" y="7907709"/>
                <a:ext cx="295849" cy="485675"/>
              </a:xfrm>
              <a:prstGeom prst="rect">
                <a:avLst/>
              </a:prstGeom>
              <a:ln w="12700">
                <a:miter lim="400000"/>
              </a:ln>
            </p:spPr>
            <p:txBody>
              <a:bodyPr wrap="none" lIns="0" tIns="0" rIns="0" bIns="0">
                <a:spAutoFit/>
              </a:bodyPr>
              <a:lstStyle/>
              <a:p>
                <a:pPr algn="l" defTabSz="914400" latinLnBrk="1">
                  <a:defRPr sz="1800" b="0"/>
                </a:pPr>
                <a14:m>
                  <m:oMathPara xmlns:m="http://schemas.openxmlformats.org/officeDocument/2006/math">
                    <m:oMathParaPr>
                      <m:jc m:val="centerGroup"/>
                    </m:oMathParaPr>
                    <m:oMath xmlns:m="http://schemas.openxmlformats.org/officeDocument/2006/math">
                      <m:sSub>
                        <m:sSubPr>
                          <m:ctrlPr>
                            <a:rPr sz="4800" i="1">
                              <a:solidFill>
                                <a:srgbClr val="FEFEFE"/>
                              </a:solidFill>
                              <a:latin typeface="Cambria Math" panose="02040503050406030204" pitchFamily="18" charset="0"/>
                            </a:rPr>
                          </m:ctrlPr>
                        </m:sSubPr>
                        <m:e>
                          <m:r>
                            <a:rPr sz="4800" i="1">
                              <a:solidFill>
                                <a:srgbClr val="FEFEFE"/>
                              </a:solidFill>
                              <a:latin typeface="Cambria Math" panose="02040503050406030204" pitchFamily="18" charset="0"/>
                            </a:rPr>
                            <m:t>𝑡</m:t>
                          </m:r>
                        </m:e>
                        <m:sub>
                          <m:r>
                            <a:rPr sz="4800" i="1">
                              <a:solidFill>
                                <a:srgbClr val="FEFEFE"/>
                              </a:solidFill>
                              <a:latin typeface="Cambria Math" panose="02040503050406030204" pitchFamily="18" charset="0"/>
                            </a:rPr>
                            <m:t>1</m:t>
                          </m:r>
                        </m:sub>
                      </m:sSub>
                    </m:oMath>
                  </m:oMathPara>
                </a14:m>
                <a:endParaRPr sz="4800">
                  <a:solidFill>
                    <a:srgbClr val="FFFFFF"/>
                  </a:solidFill>
                </a:endParaRPr>
              </a:p>
            </p:txBody>
          </p:sp>
        </mc:Choice>
        <mc:Fallback xmlns="">
          <p:sp>
            <p:nvSpPr>
              <p:cNvPr id="1439" name="Equation"/>
              <p:cNvSpPr txBox="1">
                <a:spLocks noRot="1" noChangeAspect="1" noMove="1" noResize="1" noEditPoints="1" noAdjustHandles="1" noChangeArrowheads="1" noChangeShapeType="1" noTextEdit="1"/>
              </p:cNvSpPr>
              <p:nvPr/>
            </p:nvSpPr>
            <p:spPr>
              <a:xfrm>
                <a:off x="15705641" y="7907709"/>
                <a:ext cx="295849" cy="485675"/>
              </a:xfrm>
              <a:prstGeom prst="rect">
                <a:avLst/>
              </a:prstGeom>
              <a:blipFill>
                <a:blip r:embed="rId4"/>
                <a:stretch>
                  <a:fillRect r="-51020" b="-47500"/>
                </a:stretch>
              </a:blipFill>
              <a:ln w="12700">
                <a:miter lim="400000"/>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40" name="Equation"/>
              <p:cNvSpPr txBox="1"/>
              <p:nvPr/>
            </p:nvSpPr>
            <p:spPr>
              <a:xfrm>
                <a:off x="20557876" y="5151329"/>
                <a:ext cx="467476" cy="522928"/>
              </a:xfrm>
              <a:prstGeom prst="rect">
                <a:avLst/>
              </a:prstGeom>
              <a:ln w="12700">
                <a:miter lim="400000"/>
              </a:ln>
            </p:spPr>
            <p:txBody>
              <a:bodyPr wrap="none" lIns="0" tIns="0" rIns="0" bIns="0">
                <a:spAutoFit/>
              </a:bodyPr>
              <a:lstStyle/>
              <a:p>
                <a:pPr algn="l" defTabSz="914400" latinLnBrk="1">
                  <a:defRPr sz="1800" b="0"/>
                </a:pPr>
                <a14:m>
                  <m:oMathPara xmlns:m="http://schemas.openxmlformats.org/officeDocument/2006/math">
                    <m:oMathParaPr>
                      <m:jc m:val="centerGroup"/>
                    </m:oMathParaPr>
                    <m:oMath xmlns:m="http://schemas.openxmlformats.org/officeDocument/2006/math">
                      <m:sSub>
                        <m:sSubPr>
                          <m:ctrlPr>
                            <a:rPr sz="5100" i="1">
                              <a:solidFill>
                                <a:srgbClr val="FEFEFE"/>
                              </a:solidFill>
                              <a:latin typeface="Cambria Math" panose="02040503050406030204" pitchFamily="18" charset="0"/>
                            </a:rPr>
                          </m:ctrlPr>
                        </m:sSubPr>
                        <m:e>
                          <m:r>
                            <a:rPr sz="5100" i="1">
                              <a:solidFill>
                                <a:srgbClr val="FEFEFE"/>
                              </a:solidFill>
                              <a:latin typeface="Cambria Math" panose="02040503050406030204" pitchFamily="18" charset="0"/>
                            </a:rPr>
                            <m:t>𝑡</m:t>
                          </m:r>
                        </m:e>
                        <m:sub>
                          <m:r>
                            <a:rPr sz="5100" i="1">
                              <a:solidFill>
                                <a:srgbClr val="FEFEFE"/>
                              </a:solidFill>
                              <a:latin typeface="Cambria Math" panose="02040503050406030204" pitchFamily="18" charset="0"/>
                            </a:rPr>
                            <m:t>𝑁</m:t>
                          </m:r>
                        </m:sub>
                      </m:sSub>
                    </m:oMath>
                  </m:oMathPara>
                </a14:m>
                <a:endParaRPr sz="5100">
                  <a:solidFill>
                    <a:srgbClr val="FFFFFF"/>
                  </a:solidFill>
                </a:endParaRPr>
              </a:p>
            </p:txBody>
          </p:sp>
        </mc:Choice>
        <mc:Fallback xmlns="">
          <p:sp>
            <p:nvSpPr>
              <p:cNvPr id="1440" name="Equation"/>
              <p:cNvSpPr txBox="1">
                <a:spLocks noRot="1" noChangeAspect="1" noMove="1" noResize="1" noEditPoints="1" noAdjustHandles="1" noChangeArrowheads="1" noChangeShapeType="1" noTextEdit="1"/>
              </p:cNvSpPr>
              <p:nvPr/>
            </p:nvSpPr>
            <p:spPr>
              <a:xfrm>
                <a:off x="20557876" y="5151329"/>
                <a:ext cx="467476" cy="522928"/>
              </a:xfrm>
              <a:prstGeom prst="rect">
                <a:avLst/>
              </a:prstGeom>
              <a:blipFill>
                <a:blip r:embed="rId5"/>
                <a:stretch>
                  <a:fillRect r="-25974" b="-46512"/>
                </a:stretch>
              </a:blipFill>
              <a:ln w="12700">
                <a:miter lim="400000"/>
              </a:ln>
            </p:spPr>
            <p:txBody>
              <a:bodyPr/>
              <a:lstStyle/>
              <a:p>
                <a:r>
                  <a:rPr lang="en-US">
                    <a:noFill/>
                  </a:rPr>
                  <a:t> </a:t>
                </a:r>
              </a:p>
            </p:txBody>
          </p:sp>
        </mc:Fallback>
      </mc:AlternateContent>
      <p:sp>
        <p:nvSpPr>
          <p:cNvPr id="1441" name="Circle"/>
          <p:cNvSpPr/>
          <p:nvPr/>
        </p:nvSpPr>
        <p:spPr>
          <a:xfrm>
            <a:off x="16074242" y="8376215"/>
            <a:ext cx="203201" cy="203201"/>
          </a:xfrm>
          <a:prstGeom prst="ellipse">
            <a:avLst/>
          </a:prstGeom>
          <a:solidFill>
            <a:srgbClr val="FFFFFF"/>
          </a:solidFill>
          <a:ln w="12700">
            <a:miter lim="400000"/>
          </a:ln>
          <a:effectLst>
            <a:outerShdw blurRad="63500" dist="25400" dir="3228796" rotWithShape="0">
              <a:srgbClr val="000000"/>
            </a:outerShdw>
          </a:effectLst>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1442" name="Circle"/>
          <p:cNvSpPr/>
          <p:nvPr/>
        </p:nvSpPr>
        <p:spPr>
          <a:xfrm>
            <a:off x="20391546" y="4780977"/>
            <a:ext cx="203201" cy="203201"/>
          </a:xfrm>
          <a:prstGeom prst="ellipse">
            <a:avLst/>
          </a:prstGeom>
          <a:solidFill>
            <a:srgbClr val="FFFFFF"/>
          </a:solidFill>
          <a:ln w="12700">
            <a:miter lim="400000"/>
          </a:ln>
          <a:effectLst>
            <a:outerShdw blurRad="63500" dist="25400" dir="3228796" rotWithShape="0">
              <a:srgbClr val="000000"/>
            </a:outerShdw>
          </a:effectLst>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1443" name="Circle"/>
          <p:cNvSpPr/>
          <p:nvPr/>
        </p:nvSpPr>
        <p:spPr>
          <a:xfrm>
            <a:off x="17007262" y="7586515"/>
            <a:ext cx="203201" cy="203201"/>
          </a:xfrm>
          <a:prstGeom prst="ellipse">
            <a:avLst/>
          </a:prstGeom>
          <a:solidFill>
            <a:srgbClr val="FFFFFF"/>
          </a:solidFill>
          <a:ln w="12700">
            <a:miter lim="400000"/>
          </a:ln>
          <a:effectLst>
            <a:outerShdw blurRad="63500" dist="25400" dir="3228796" rotWithShape="0">
              <a:srgbClr val="000000"/>
            </a:outerShdw>
          </a:effectLst>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1444" name="Circle"/>
          <p:cNvSpPr/>
          <p:nvPr/>
        </p:nvSpPr>
        <p:spPr>
          <a:xfrm>
            <a:off x="18716770" y="6153296"/>
            <a:ext cx="203201" cy="203201"/>
          </a:xfrm>
          <a:prstGeom prst="ellipse">
            <a:avLst/>
          </a:prstGeom>
          <a:solidFill>
            <a:srgbClr val="FFFFFF"/>
          </a:solidFill>
          <a:ln w="12700">
            <a:miter lim="400000"/>
          </a:ln>
          <a:effectLst>
            <a:outerShdw blurRad="63500" dist="25400" dir="3228796" rotWithShape="0">
              <a:srgbClr val="000000"/>
            </a:outerShdw>
          </a:effectLst>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1445" name="Circle"/>
          <p:cNvSpPr/>
          <p:nvPr/>
        </p:nvSpPr>
        <p:spPr>
          <a:xfrm>
            <a:off x="19588891" y="5433320"/>
            <a:ext cx="203201" cy="203201"/>
          </a:xfrm>
          <a:prstGeom prst="ellipse">
            <a:avLst/>
          </a:prstGeom>
          <a:solidFill>
            <a:srgbClr val="FFFFFF"/>
          </a:solidFill>
          <a:ln w="12700">
            <a:miter lim="400000"/>
          </a:ln>
          <a:effectLst>
            <a:outerShdw blurRad="63500" dist="25400" dir="3228796" rotWithShape="0">
              <a:srgbClr val="000000"/>
            </a:outerShdw>
          </a:effectLst>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1446" name="Camera"/>
          <p:cNvSpPr txBox="1"/>
          <p:nvPr/>
        </p:nvSpPr>
        <p:spPr>
          <a:xfrm>
            <a:off x="14666793" y="10237850"/>
            <a:ext cx="2012874" cy="86677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71437" tIns="71437" rIns="71437" bIns="71437" anchor="ctr">
            <a:spAutoFit/>
          </a:bodyPr>
          <a:lstStyle>
            <a:lvl1pPr algn="l" defTabSz="821531">
              <a:defRPr sz="4200" b="0">
                <a:latin typeface="Avenir Book"/>
                <a:ea typeface="Avenir Book"/>
                <a:cs typeface="Avenir Book"/>
                <a:sym typeface="Avenir Book"/>
              </a:defRPr>
            </a:lvl1pPr>
          </a:lstStyle>
          <a:p>
            <a:r>
              <a:t>Camera</a:t>
            </a:r>
          </a:p>
        </p:txBody>
      </p:sp>
      <p:sp>
        <p:nvSpPr>
          <p:cNvPr id="1447" name="Ray"/>
          <p:cNvSpPr txBox="1"/>
          <p:nvPr/>
        </p:nvSpPr>
        <p:spPr>
          <a:xfrm>
            <a:off x="21739862" y="3013623"/>
            <a:ext cx="1005815" cy="86677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71437" tIns="71437" rIns="71437" bIns="71437" anchor="ctr">
            <a:spAutoFit/>
          </a:bodyPr>
          <a:lstStyle>
            <a:lvl1pPr algn="l" defTabSz="821531">
              <a:defRPr sz="4200" b="0">
                <a:latin typeface="Avenir Book"/>
                <a:ea typeface="Avenir Book"/>
                <a:cs typeface="Avenir Book"/>
                <a:sym typeface="Avenir Book"/>
              </a:defRPr>
            </a:lvl1pPr>
          </a:lstStyle>
          <a:p>
            <a:r>
              <a:t>Ray</a:t>
            </a:r>
          </a:p>
        </p:txBody>
      </p:sp>
      <p:sp>
        <p:nvSpPr>
          <p:cNvPr id="1448" name="colors"/>
          <p:cNvSpPr txBox="1"/>
          <p:nvPr/>
        </p:nvSpPr>
        <p:spPr>
          <a:xfrm>
            <a:off x="7786779" y="5229981"/>
            <a:ext cx="1239039" cy="70167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71437" tIns="71437" rIns="71437" bIns="71437" anchor="ctr">
            <a:spAutoFit/>
          </a:bodyPr>
          <a:lstStyle>
            <a:lvl1pPr algn="l" defTabSz="821531">
              <a:defRPr sz="3200" b="0">
                <a:latin typeface="Avenir Book"/>
                <a:ea typeface="Avenir Book"/>
                <a:cs typeface="Avenir Book"/>
                <a:sym typeface="Avenir Book"/>
              </a:defRPr>
            </a:lvl1pPr>
          </a:lstStyle>
          <a:p>
            <a:r>
              <a:t>colors</a:t>
            </a:r>
          </a:p>
        </p:txBody>
      </p:sp>
      <p:sp>
        <p:nvSpPr>
          <p:cNvPr id="1449" name="weights"/>
          <p:cNvSpPr txBox="1"/>
          <p:nvPr/>
        </p:nvSpPr>
        <p:spPr>
          <a:xfrm>
            <a:off x="5720941" y="6045549"/>
            <a:ext cx="1554812" cy="70167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71437" tIns="71437" rIns="71437" bIns="71437" anchor="ctr">
            <a:spAutoFit/>
          </a:bodyPr>
          <a:lstStyle>
            <a:lvl1pPr algn="l" defTabSz="821531">
              <a:defRPr sz="3200" b="0">
                <a:latin typeface="Avenir Book"/>
                <a:ea typeface="Avenir Book"/>
                <a:cs typeface="Avenir Book"/>
                <a:sym typeface="Avenir Book"/>
              </a:defRPr>
            </a:lvl1pPr>
          </a:lstStyle>
          <a:p>
            <a:r>
              <a:rPr dirty="0"/>
              <a:t>weights</a:t>
            </a:r>
          </a:p>
        </p:txBody>
      </p:sp>
      <p:sp>
        <p:nvSpPr>
          <p:cNvPr id="1450" name="Line"/>
          <p:cNvSpPr/>
          <p:nvPr/>
        </p:nvSpPr>
        <p:spPr>
          <a:xfrm flipH="1" flipV="1">
            <a:off x="6800571" y="4793686"/>
            <a:ext cx="962170" cy="700519"/>
          </a:xfrm>
          <a:prstGeom prst="line">
            <a:avLst/>
          </a:prstGeom>
          <a:ln w="38100">
            <a:solidFill>
              <a:srgbClr val="000000"/>
            </a:solidFill>
            <a:miter lim="400000"/>
            <a:tailEnd type="triangle"/>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1451" name="Line"/>
          <p:cNvSpPr/>
          <p:nvPr/>
        </p:nvSpPr>
        <p:spPr>
          <a:xfrm flipH="1" flipV="1">
            <a:off x="5726073" y="5040498"/>
            <a:ext cx="239645" cy="1214398"/>
          </a:xfrm>
          <a:prstGeom prst="line">
            <a:avLst/>
          </a:prstGeom>
          <a:ln w="38100">
            <a:solidFill>
              <a:srgbClr val="000000"/>
            </a:solidFill>
            <a:miter lim="400000"/>
            <a:tailEnd type="triangle"/>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1452" name="Line"/>
          <p:cNvSpPr/>
          <p:nvPr/>
        </p:nvSpPr>
        <p:spPr>
          <a:xfrm flipV="1">
            <a:off x="16356486" y="7226813"/>
            <a:ext cx="1795182" cy="1546508"/>
          </a:xfrm>
          <a:prstGeom prst="line">
            <a:avLst/>
          </a:prstGeom>
          <a:ln w="38100">
            <a:solidFill>
              <a:srgbClr val="000000"/>
            </a:solidFill>
            <a:miter lim="400000"/>
            <a:headEnd type="triangle" len="sm"/>
            <a:tailEnd type="triangle" len="sm"/>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1453" name="Line"/>
          <p:cNvSpPr/>
          <p:nvPr/>
        </p:nvSpPr>
        <p:spPr>
          <a:xfrm flipV="1">
            <a:off x="17767416" y="6042834"/>
            <a:ext cx="858093" cy="708935"/>
          </a:xfrm>
          <a:prstGeom prst="line">
            <a:avLst/>
          </a:prstGeom>
          <a:ln w="38100">
            <a:solidFill>
              <a:srgbClr val="000000"/>
            </a:solidFill>
            <a:miter lim="400000"/>
            <a:headEnd type="triangle" len="sm"/>
            <a:tailEnd type="triangle" len="sm"/>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mc:AlternateContent xmlns:mc="http://schemas.openxmlformats.org/markup-compatibility/2006" xmlns:a14="http://schemas.microsoft.com/office/drawing/2010/main">
        <mc:Choice Requires="a14">
          <p:sp>
            <p:nvSpPr>
              <p:cNvPr id="1454" name="Equation"/>
              <p:cNvSpPr txBox="1"/>
              <p:nvPr/>
            </p:nvSpPr>
            <p:spPr>
              <a:xfrm>
                <a:off x="2343073" y="3492944"/>
                <a:ext cx="4343681" cy="2248405"/>
              </a:xfrm>
              <a:prstGeom prst="rect">
                <a:avLst/>
              </a:prstGeom>
              <a:ln w="12700">
                <a:miter lim="400000"/>
              </a:ln>
            </p:spPr>
            <p:txBody>
              <a:bodyPr wrap="none" lIns="0" tIns="0" rIns="0" bIns="0">
                <a:spAutoFit/>
              </a:bodyPr>
              <a:lstStyle/>
              <a:p>
                <a:pPr algn="l" defTabSz="914400" latinLnBrk="1">
                  <a:defRPr sz="1800" b="0"/>
                </a:pPr>
                <a14:m>
                  <m:oMathPara xmlns:m="http://schemas.openxmlformats.org/officeDocument/2006/math">
                    <m:oMathParaPr>
                      <m:jc m:val="centerGroup"/>
                    </m:oMathParaPr>
                    <m:oMath xmlns:m="http://schemas.openxmlformats.org/officeDocument/2006/math">
                      <m:r>
                        <a:rPr sz="6600" i="1">
                          <a:solidFill>
                            <a:srgbClr val="000000"/>
                          </a:solidFill>
                          <a:latin typeface="Cambria Math" panose="02040503050406030204" pitchFamily="18" charset="0"/>
                        </a:rPr>
                        <m:t>𝐜</m:t>
                      </m:r>
                      <m:r>
                        <a:rPr sz="6600" i="1">
                          <a:solidFill>
                            <a:srgbClr val="000000"/>
                          </a:solidFill>
                          <a:latin typeface="Cambria Math" panose="02040503050406030204" pitchFamily="18" charset="0"/>
                        </a:rPr>
                        <m:t>≈</m:t>
                      </m:r>
                      <m:limUpp>
                        <m:limUppPr>
                          <m:ctrlPr>
                            <a:rPr sz="6600" i="1">
                              <a:solidFill>
                                <a:srgbClr val="000000"/>
                              </a:solidFill>
                              <a:latin typeface="Cambria Math" panose="02040503050406030204" pitchFamily="18" charset="0"/>
                            </a:rPr>
                          </m:ctrlPr>
                        </m:limUppPr>
                        <m:e>
                          <m:limLow>
                            <m:limLowPr>
                              <m:ctrlPr>
                                <a:rPr sz="6600" i="1">
                                  <a:solidFill>
                                    <a:srgbClr val="000000"/>
                                  </a:solidFill>
                                  <a:latin typeface="Cambria Math" panose="02040503050406030204" pitchFamily="18" charset="0"/>
                                </a:rPr>
                              </m:ctrlPr>
                            </m:limLowPr>
                            <m:e>
                              <m:r>
                                <a:rPr sz="6600" i="1">
                                  <a:solidFill>
                                    <a:srgbClr val="000000"/>
                                  </a:solidFill>
                                  <a:latin typeface="Cambria Math" panose="02040503050406030204" pitchFamily="18" charset="0"/>
                                </a:rPr>
                                <m:t>∑</m:t>
                              </m:r>
                            </m:e>
                            <m:lim>
                              <m:r>
                                <a:rPr sz="6600" i="1">
                                  <a:solidFill>
                                    <a:srgbClr val="000000"/>
                                  </a:solidFill>
                                  <a:latin typeface="Cambria Math" panose="02040503050406030204" pitchFamily="18" charset="0"/>
                                </a:rPr>
                                <m:t>𝑖</m:t>
                              </m:r>
                              <m:r>
                                <a:rPr sz="6600" i="1">
                                  <a:solidFill>
                                    <a:srgbClr val="000000"/>
                                  </a:solidFill>
                                  <a:latin typeface="Cambria Math" panose="02040503050406030204" pitchFamily="18" charset="0"/>
                                </a:rPr>
                                <m:t>=1</m:t>
                              </m:r>
                            </m:lim>
                          </m:limLow>
                        </m:e>
                        <m:lim>
                          <m:r>
                            <a:rPr sz="6600" i="1">
                              <a:solidFill>
                                <a:srgbClr val="000000"/>
                              </a:solidFill>
                              <a:latin typeface="Cambria Math" panose="02040503050406030204" pitchFamily="18" charset="0"/>
                            </a:rPr>
                            <m:t>𝑛</m:t>
                          </m:r>
                        </m:lim>
                      </m:limUpp>
                      <m:sSub>
                        <m:sSubPr>
                          <m:ctrlPr>
                            <a:rPr sz="6600" i="1">
                              <a:solidFill>
                                <a:srgbClr val="000000"/>
                              </a:solidFill>
                              <a:latin typeface="Cambria Math" panose="02040503050406030204" pitchFamily="18" charset="0"/>
                            </a:rPr>
                          </m:ctrlPr>
                        </m:sSubPr>
                        <m:e>
                          <m:r>
                            <a:rPr sz="6600" i="1">
                              <a:solidFill>
                                <a:srgbClr val="000000"/>
                              </a:solidFill>
                              <a:latin typeface="Cambria Math" panose="02040503050406030204" pitchFamily="18" charset="0"/>
                            </a:rPr>
                            <m:t>𝑇</m:t>
                          </m:r>
                        </m:e>
                        <m:sub>
                          <m:r>
                            <a:rPr sz="6600" i="1">
                              <a:solidFill>
                                <a:srgbClr val="000000"/>
                              </a:solidFill>
                              <a:latin typeface="Cambria Math" panose="02040503050406030204" pitchFamily="18" charset="0"/>
                            </a:rPr>
                            <m:t>𝑖</m:t>
                          </m:r>
                        </m:sub>
                      </m:sSub>
                      <m:sSub>
                        <m:sSubPr>
                          <m:ctrlPr>
                            <a:rPr sz="6600" i="1">
                              <a:solidFill>
                                <a:srgbClr val="000000"/>
                              </a:solidFill>
                              <a:latin typeface="Cambria Math" panose="02040503050406030204" pitchFamily="18" charset="0"/>
                            </a:rPr>
                          </m:ctrlPr>
                        </m:sSubPr>
                        <m:e>
                          <m:r>
                            <a:rPr sz="6600" i="1">
                              <a:solidFill>
                                <a:srgbClr val="000000"/>
                              </a:solidFill>
                              <a:latin typeface="Cambria Math" panose="02040503050406030204" pitchFamily="18" charset="0"/>
                            </a:rPr>
                            <m:t>𝛼</m:t>
                          </m:r>
                        </m:e>
                        <m:sub>
                          <m:r>
                            <a:rPr sz="6600" i="1">
                              <a:solidFill>
                                <a:srgbClr val="000000"/>
                              </a:solidFill>
                              <a:latin typeface="Cambria Math" panose="02040503050406030204" pitchFamily="18" charset="0"/>
                            </a:rPr>
                            <m:t>𝑖</m:t>
                          </m:r>
                        </m:sub>
                      </m:sSub>
                      <m:sSub>
                        <m:sSubPr>
                          <m:ctrlPr>
                            <a:rPr sz="6600" i="1">
                              <a:solidFill>
                                <a:srgbClr val="000000"/>
                              </a:solidFill>
                              <a:latin typeface="Cambria Math" panose="02040503050406030204" pitchFamily="18" charset="0"/>
                            </a:rPr>
                          </m:ctrlPr>
                        </m:sSubPr>
                        <m:e>
                          <m:r>
                            <a:rPr sz="6600" i="1">
                              <a:solidFill>
                                <a:srgbClr val="000000"/>
                              </a:solidFill>
                              <a:latin typeface="Cambria Math" panose="02040503050406030204" pitchFamily="18" charset="0"/>
                            </a:rPr>
                            <m:t>𝐜</m:t>
                          </m:r>
                        </m:e>
                        <m:sub>
                          <m:r>
                            <a:rPr sz="6600" i="1">
                              <a:solidFill>
                                <a:srgbClr val="000000"/>
                              </a:solidFill>
                              <a:latin typeface="Cambria Math" panose="02040503050406030204" pitchFamily="18" charset="0"/>
                            </a:rPr>
                            <m:t>𝑖</m:t>
                          </m:r>
                        </m:sub>
                      </m:sSub>
                    </m:oMath>
                  </m:oMathPara>
                </a14:m>
                <a:endParaRPr sz="6600"/>
              </a:p>
            </p:txBody>
          </p:sp>
        </mc:Choice>
        <mc:Fallback xmlns="">
          <p:sp>
            <p:nvSpPr>
              <p:cNvPr id="1454" name="Equation"/>
              <p:cNvSpPr txBox="1">
                <a:spLocks noRot="1" noChangeAspect="1" noMove="1" noResize="1" noEditPoints="1" noAdjustHandles="1" noChangeArrowheads="1" noChangeShapeType="1" noTextEdit="1"/>
              </p:cNvSpPr>
              <p:nvPr/>
            </p:nvSpPr>
            <p:spPr>
              <a:xfrm>
                <a:off x="2343073" y="3492944"/>
                <a:ext cx="4343681" cy="2248405"/>
              </a:xfrm>
              <a:prstGeom prst="rect">
                <a:avLst/>
              </a:prstGeom>
              <a:blipFill>
                <a:blip r:embed="rId6"/>
                <a:stretch>
                  <a:fillRect r="-5470"/>
                </a:stretch>
              </a:blipFill>
              <a:ln w="12700">
                <a:miter lim="400000"/>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55" name="Equation"/>
              <p:cNvSpPr txBox="1"/>
              <p:nvPr/>
            </p:nvSpPr>
            <p:spPr>
              <a:xfrm>
                <a:off x="2126636" y="8060049"/>
                <a:ext cx="5303796" cy="2505742"/>
              </a:xfrm>
              <a:prstGeom prst="rect">
                <a:avLst/>
              </a:prstGeom>
              <a:ln w="12700">
                <a:miter lim="400000"/>
              </a:ln>
            </p:spPr>
            <p:txBody>
              <a:bodyPr wrap="none" lIns="0" tIns="0" rIns="0" bIns="0">
                <a:spAutoFit/>
              </a:bodyPr>
              <a:lstStyle/>
              <a:p>
                <a:pPr algn="l" defTabSz="914400" latinLnBrk="1">
                  <a:defRPr sz="1800" b="0"/>
                </a:pPr>
                <a14:m>
                  <m:oMathPara xmlns:m="http://schemas.openxmlformats.org/officeDocument/2006/math">
                    <m:oMathParaPr>
                      <m:jc m:val="centerGroup"/>
                    </m:oMathParaPr>
                    <m:oMath xmlns:m="http://schemas.openxmlformats.org/officeDocument/2006/math">
                      <m:sSub>
                        <m:sSubPr>
                          <m:ctrlPr>
                            <a:rPr sz="6600" i="1">
                              <a:solidFill>
                                <a:srgbClr val="000000"/>
                              </a:solidFill>
                              <a:latin typeface="Cambria Math" panose="02040503050406030204" pitchFamily="18" charset="0"/>
                            </a:rPr>
                          </m:ctrlPr>
                        </m:sSubPr>
                        <m:e>
                          <m:r>
                            <a:rPr sz="6600" i="1">
                              <a:solidFill>
                                <a:srgbClr val="000000"/>
                              </a:solidFill>
                              <a:latin typeface="Cambria Math" panose="02040503050406030204" pitchFamily="18" charset="0"/>
                            </a:rPr>
                            <m:t>𝑇</m:t>
                          </m:r>
                        </m:e>
                        <m:sub>
                          <m:r>
                            <a:rPr sz="6600" i="1">
                              <a:solidFill>
                                <a:srgbClr val="000000"/>
                              </a:solidFill>
                              <a:latin typeface="Cambria Math" panose="02040503050406030204" pitchFamily="18" charset="0"/>
                            </a:rPr>
                            <m:t>𝑖</m:t>
                          </m:r>
                        </m:sub>
                      </m:sSub>
                      <m:r>
                        <a:rPr sz="6600" i="1">
                          <a:solidFill>
                            <a:srgbClr val="000000"/>
                          </a:solidFill>
                          <a:latin typeface="Cambria Math" panose="02040503050406030204" pitchFamily="18" charset="0"/>
                        </a:rPr>
                        <m:t>=</m:t>
                      </m:r>
                      <m:limUpp>
                        <m:limUppPr>
                          <m:ctrlPr>
                            <a:rPr sz="6600" i="1">
                              <a:solidFill>
                                <a:srgbClr val="000000"/>
                              </a:solidFill>
                              <a:latin typeface="Cambria Math" panose="02040503050406030204" pitchFamily="18" charset="0"/>
                            </a:rPr>
                          </m:ctrlPr>
                        </m:limUppPr>
                        <m:e>
                          <m:limLow>
                            <m:limLowPr>
                              <m:ctrlPr>
                                <a:rPr sz="6600" i="1">
                                  <a:solidFill>
                                    <a:srgbClr val="000000"/>
                                  </a:solidFill>
                                  <a:latin typeface="Cambria Math" panose="02040503050406030204" pitchFamily="18" charset="0"/>
                                </a:rPr>
                              </m:ctrlPr>
                            </m:limLowPr>
                            <m:e>
                              <m:r>
                                <a:rPr sz="6600" i="1">
                                  <a:solidFill>
                                    <a:srgbClr val="000000"/>
                                  </a:solidFill>
                                  <a:latin typeface="Cambria Math" panose="02040503050406030204" pitchFamily="18" charset="0"/>
                                </a:rPr>
                                <m:t>∏</m:t>
                              </m:r>
                            </m:e>
                            <m:lim>
                              <m:r>
                                <a:rPr sz="6600" i="1">
                                  <a:solidFill>
                                    <a:srgbClr val="000000"/>
                                  </a:solidFill>
                                  <a:latin typeface="Cambria Math" panose="02040503050406030204" pitchFamily="18" charset="0"/>
                                </a:rPr>
                                <m:t>𝑗</m:t>
                              </m:r>
                              <m:r>
                                <a:rPr sz="6600" i="1">
                                  <a:solidFill>
                                    <a:srgbClr val="000000"/>
                                  </a:solidFill>
                                  <a:latin typeface="Cambria Math" panose="02040503050406030204" pitchFamily="18" charset="0"/>
                                </a:rPr>
                                <m:t>=1</m:t>
                              </m:r>
                            </m:lim>
                          </m:limLow>
                        </m:e>
                        <m:lim>
                          <m:r>
                            <a:rPr sz="6600" i="1">
                              <a:solidFill>
                                <a:srgbClr val="000000"/>
                              </a:solidFill>
                              <a:latin typeface="Cambria Math" panose="02040503050406030204" pitchFamily="18" charset="0"/>
                            </a:rPr>
                            <m:t>𝑖</m:t>
                          </m:r>
                          <m:r>
                            <a:rPr sz="6600" i="1">
                              <a:solidFill>
                                <a:srgbClr val="000000"/>
                              </a:solidFill>
                              <a:latin typeface="Cambria Math" panose="02040503050406030204" pitchFamily="18" charset="0"/>
                            </a:rPr>
                            <m:t>−1</m:t>
                          </m:r>
                        </m:lim>
                      </m:limUpp>
                      <m:r>
                        <a:rPr sz="6600" i="1">
                          <a:solidFill>
                            <a:srgbClr val="000000"/>
                          </a:solidFill>
                          <a:latin typeface="Cambria Math" panose="02040503050406030204" pitchFamily="18" charset="0"/>
                        </a:rPr>
                        <m:t>(1−</m:t>
                      </m:r>
                      <m:sSub>
                        <m:sSubPr>
                          <m:ctrlPr>
                            <a:rPr sz="6600" i="1">
                              <a:solidFill>
                                <a:srgbClr val="000000"/>
                              </a:solidFill>
                              <a:latin typeface="Cambria Math" panose="02040503050406030204" pitchFamily="18" charset="0"/>
                            </a:rPr>
                          </m:ctrlPr>
                        </m:sSubPr>
                        <m:e>
                          <m:r>
                            <a:rPr sz="6600" i="1">
                              <a:solidFill>
                                <a:srgbClr val="000000"/>
                              </a:solidFill>
                              <a:latin typeface="Cambria Math" panose="02040503050406030204" pitchFamily="18" charset="0"/>
                            </a:rPr>
                            <m:t>𝛼</m:t>
                          </m:r>
                        </m:e>
                        <m:sub>
                          <m:r>
                            <a:rPr sz="6600" i="1">
                              <a:solidFill>
                                <a:srgbClr val="000000"/>
                              </a:solidFill>
                              <a:latin typeface="Cambria Math" panose="02040503050406030204" pitchFamily="18" charset="0"/>
                            </a:rPr>
                            <m:t>𝑗</m:t>
                          </m:r>
                        </m:sub>
                      </m:sSub>
                      <m:r>
                        <a:rPr sz="6600" i="1">
                          <a:solidFill>
                            <a:srgbClr val="000000"/>
                          </a:solidFill>
                          <a:latin typeface="Cambria Math" panose="02040503050406030204" pitchFamily="18" charset="0"/>
                        </a:rPr>
                        <m:t>)</m:t>
                      </m:r>
                    </m:oMath>
                  </m:oMathPara>
                </a14:m>
                <a:endParaRPr sz="6600"/>
              </a:p>
            </p:txBody>
          </p:sp>
        </mc:Choice>
        <mc:Fallback xmlns="">
          <p:sp>
            <p:nvSpPr>
              <p:cNvPr id="1455" name="Equation"/>
              <p:cNvSpPr txBox="1">
                <a:spLocks noRot="1" noChangeAspect="1" noMove="1" noResize="1" noEditPoints="1" noAdjustHandles="1" noChangeArrowheads="1" noChangeShapeType="1" noTextEdit="1"/>
              </p:cNvSpPr>
              <p:nvPr/>
            </p:nvSpPr>
            <p:spPr>
              <a:xfrm>
                <a:off x="2126636" y="8060049"/>
                <a:ext cx="5303796" cy="2505742"/>
              </a:xfrm>
              <a:prstGeom prst="rect">
                <a:avLst/>
              </a:prstGeom>
              <a:blipFill>
                <a:blip r:embed="rId7"/>
                <a:stretch>
                  <a:fillRect r="-8276"/>
                </a:stretch>
              </a:blipFill>
              <a:ln w="12700">
                <a:miter lim="400000"/>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56" name="Equation"/>
              <p:cNvSpPr txBox="1"/>
              <p:nvPr/>
            </p:nvSpPr>
            <p:spPr>
              <a:xfrm>
                <a:off x="2110613" y="11878767"/>
                <a:ext cx="6388166" cy="782721"/>
              </a:xfrm>
              <a:prstGeom prst="rect">
                <a:avLst/>
              </a:prstGeom>
              <a:ln w="12700">
                <a:miter lim="400000"/>
              </a:ln>
            </p:spPr>
            <p:txBody>
              <a:bodyPr wrap="none" lIns="0" tIns="0" rIns="0" bIns="0">
                <a:spAutoFit/>
              </a:bodyPr>
              <a:lstStyle/>
              <a:p>
                <a:pPr algn="l" defTabSz="914400" latinLnBrk="1">
                  <a:defRPr sz="1800" b="0"/>
                </a:pPr>
                <a14:m>
                  <m:oMathPara xmlns:m="http://schemas.openxmlformats.org/officeDocument/2006/math">
                    <m:oMathParaPr>
                      <m:jc m:val="centerGroup"/>
                    </m:oMathParaPr>
                    <m:oMath xmlns:m="http://schemas.openxmlformats.org/officeDocument/2006/math">
                      <m:sSub>
                        <m:sSubPr>
                          <m:ctrlPr>
                            <a:rPr sz="6600" i="1">
                              <a:solidFill>
                                <a:srgbClr val="000000"/>
                              </a:solidFill>
                              <a:latin typeface="Cambria Math" panose="02040503050406030204" pitchFamily="18" charset="0"/>
                            </a:rPr>
                          </m:ctrlPr>
                        </m:sSubPr>
                        <m:e>
                          <m:r>
                            <a:rPr sz="6600" i="1">
                              <a:solidFill>
                                <a:srgbClr val="000000"/>
                              </a:solidFill>
                              <a:latin typeface="Cambria Math" panose="02040503050406030204" pitchFamily="18" charset="0"/>
                            </a:rPr>
                            <m:t>𝛼</m:t>
                          </m:r>
                        </m:e>
                        <m:sub>
                          <m:r>
                            <a:rPr sz="6600" i="1">
                              <a:solidFill>
                                <a:srgbClr val="000000"/>
                              </a:solidFill>
                              <a:latin typeface="Cambria Math" panose="02040503050406030204" pitchFamily="18" charset="0"/>
                            </a:rPr>
                            <m:t>𝑖</m:t>
                          </m:r>
                        </m:sub>
                      </m:sSub>
                      <m:r>
                        <a:rPr sz="6600" i="1">
                          <a:solidFill>
                            <a:srgbClr val="000000"/>
                          </a:solidFill>
                          <a:latin typeface="Cambria Math" panose="02040503050406030204" pitchFamily="18" charset="0"/>
                        </a:rPr>
                        <m:t>=1−</m:t>
                      </m:r>
                      <m:r>
                        <m:rPr>
                          <m:sty m:val="p"/>
                        </m:rPr>
                        <a:rPr sz="6600" i="1">
                          <a:solidFill>
                            <a:srgbClr val="000000"/>
                          </a:solidFill>
                          <a:latin typeface="Cambria Math" panose="02040503050406030204" pitchFamily="18" charset="0"/>
                        </a:rPr>
                        <m:t>exp</m:t>
                      </m:r>
                      <m:r>
                        <a:rPr sz="6600" i="1">
                          <a:solidFill>
                            <a:srgbClr val="000000"/>
                          </a:solidFill>
                          <a:latin typeface="Cambria Math" panose="02040503050406030204" pitchFamily="18" charset="0"/>
                        </a:rPr>
                        <m:t>(−</m:t>
                      </m:r>
                      <m:sSub>
                        <m:sSubPr>
                          <m:ctrlPr>
                            <a:rPr sz="6600" i="1">
                              <a:solidFill>
                                <a:srgbClr val="000000"/>
                              </a:solidFill>
                              <a:latin typeface="Cambria Math" panose="02040503050406030204" pitchFamily="18" charset="0"/>
                            </a:rPr>
                          </m:ctrlPr>
                        </m:sSubPr>
                        <m:e>
                          <m:r>
                            <a:rPr sz="6600" i="1">
                              <a:solidFill>
                                <a:srgbClr val="000000"/>
                              </a:solidFill>
                              <a:latin typeface="Cambria Math" panose="02040503050406030204" pitchFamily="18" charset="0"/>
                            </a:rPr>
                            <m:t>𝜎</m:t>
                          </m:r>
                        </m:e>
                        <m:sub>
                          <m:r>
                            <a:rPr sz="6600" i="1">
                              <a:solidFill>
                                <a:srgbClr val="000000"/>
                              </a:solidFill>
                              <a:latin typeface="Cambria Math" panose="02040503050406030204" pitchFamily="18" charset="0"/>
                            </a:rPr>
                            <m:t>𝑖</m:t>
                          </m:r>
                        </m:sub>
                      </m:sSub>
                      <m:sSub>
                        <m:sSubPr>
                          <m:ctrlPr>
                            <a:rPr sz="6600" i="1">
                              <a:solidFill>
                                <a:srgbClr val="000000"/>
                              </a:solidFill>
                              <a:latin typeface="Cambria Math" panose="02040503050406030204" pitchFamily="18" charset="0"/>
                            </a:rPr>
                          </m:ctrlPr>
                        </m:sSubPr>
                        <m:e>
                          <m:r>
                            <a:rPr sz="6600" i="1">
                              <a:solidFill>
                                <a:srgbClr val="000000"/>
                              </a:solidFill>
                              <a:latin typeface="Cambria Math" panose="02040503050406030204" pitchFamily="18" charset="0"/>
                            </a:rPr>
                            <m:t>𝛿</m:t>
                          </m:r>
                        </m:e>
                        <m:sub>
                          <m:r>
                            <a:rPr sz="6600" i="1">
                              <a:solidFill>
                                <a:srgbClr val="000000"/>
                              </a:solidFill>
                              <a:latin typeface="Cambria Math" panose="02040503050406030204" pitchFamily="18" charset="0"/>
                            </a:rPr>
                            <m:t>𝑖</m:t>
                          </m:r>
                        </m:sub>
                      </m:sSub>
                      <m:r>
                        <a:rPr sz="6600" i="1">
                          <a:solidFill>
                            <a:srgbClr val="000000"/>
                          </a:solidFill>
                          <a:latin typeface="Cambria Math" panose="02040503050406030204" pitchFamily="18" charset="0"/>
                        </a:rPr>
                        <m:t>)</m:t>
                      </m:r>
                    </m:oMath>
                  </m:oMathPara>
                </a14:m>
                <a:endParaRPr sz="6600"/>
              </a:p>
            </p:txBody>
          </p:sp>
        </mc:Choice>
        <mc:Fallback xmlns="">
          <p:sp>
            <p:nvSpPr>
              <p:cNvPr id="1456" name="Equation"/>
              <p:cNvSpPr txBox="1">
                <a:spLocks noRot="1" noChangeAspect="1" noMove="1" noResize="1" noEditPoints="1" noAdjustHandles="1" noChangeArrowheads="1" noChangeShapeType="1" noTextEdit="1"/>
              </p:cNvSpPr>
              <p:nvPr/>
            </p:nvSpPr>
            <p:spPr>
              <a:xfrm>
                <a:off x="2110613" y="11878767"/>
                <a:ext cx="6388166" cy="782721"/>
              </a:xfrm>
              <a:prstGeom prst="rect">
                <a:avLst/>
              </a:prstGeom>
              <a:blipFill>
                <a:blip r:embed="rId8"/>
                <a:stretch>
                  <a:fillRect r="-13645" b="-28906"/>
                </a:stretch>
              </a:blipFill>
              <a:ln w="12700">
                <a:miter lim="400000"/>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57" name="Equation"/>
              <p:cNvSpPr txBox="1"/>
              <p:nvPr/>
            </p:nvSpPr>
            <p:spPr>
              <a:xfrm>
                <a:off x="20682246" y="4946527"/>
                <a:ext cx="555708" cy="345804"/>
              </a:xfrm>
              <a:prstGeom prst="rect">
                <a:avLst/>
              </a:prstGeom>
              <a:ln w="12700">
                <a:miter lim="400000"/>
              </a:ln>
            </p:spPr>
            <p:txBody>
              <a:bodyPr wrap="none" lIns="0" tIns="0" rIns="0" bIns="0">
                <a:spAutoFit/>
              </a:bodyPr>
              <a:lstStyle/>
              <a:p>
                <a:pPr algn="l" defTabSz="914400" latinLnBrk="1">
                  <a:defRPr sz="1800" b="0"/>
                </a:pPr>
                <a14:m>
                  <m:oMathPara xmlns:m="http://schemas.openxmlformats.org/officeDocument/2006/math">
                    <m:oMathParaPr>
                      <m:jc m:val="centerGroup"/>
                    </m:oMathParaPr>
                    <m:oMath xmlns:m="http://schemas.openxmlformats.org/officeDocument/2006/math">
                      <m:sSub>
                        <m:sSubPr>
                          <m:ctrlPr>
                            <a:rPr sz="3300" i="1">
                              <a:solidFill>
                                <a:srgbClr val="000000"/>
                              </a:solidFill>
                              <a:latin typeface="Cambria Math" panose="02040503050406030204" pitchFamily="18" charset="0"/>
                            </a:rPr>
                          </m:ctrlPr>
                        </m:sSubPr>
                        <m:e>
                          <m:r>
                            <a:rPr sz="3300" i="1">
                              <a:solidFill>
                                <a:srgbClr val="000000"/>
                              </a:solidFill>
                              <a:latin typeface="Cambria Math" panose="02040503050406030204" pitchFamily="18" charset="0"/>
                            </a:rPr>
                            <m:t>𝑡</m:t>
                          </m:r>
                        </m:e>
                        <m:sub>
                          <m:r>
                            <a:rPr sz="3300" i="1">
                              <a:solidFill>
                                <a:srgbClr val="000000"/>
                              </a:solidFill>
                              <a:latin typeface="Cambria Math" panose="02040503050406030204" pitchFamily="18" charset="0"/>
                            </a:rPr>
                            <m:t>𝑛</m:t>
                          </m:r>
                          <m:r>
                            <a:rPr sz="3300" i="1">
                              <a:solidFill>
                                <a:srgbClr val="000000"/>
                              </a:solidFill>
                              <a:latin typeface="Cambria Math" panose="02040503050406030204" pitchFamily="18" charset="0"/>
                            </a:rPr>
                            <m:t>+1</m:t>
                          </m:r>
                        </m:sub>
                      </m:sSub>
                    </m:oMath>
                  </m:oMathPara>
                </a14:m>
                <a:endParaRPr sz="3300"/>
              </a:p>
            </p:txBody>
          </p:sp>
        </mc:Choice>
        <mc:Fallback xmlns="">
          <p:sp>
            <p:nvSpPr>
              <p:cNvPr id="1457" name="Equation"/>
              <p:cNvSpPr txBox="1">
                <a:spLocks noRot="1" noChangeAspect="1" noMove="1" noResize="1" noEditPoints="1" noAdjustHandles="1" noChangeArrowheads="1" noChangeShapeType="1" noTextEdit="1"/>
              </p:cNvSpPr>
              <p:nvPr/>
            </p:nvSpPr>
            <p:spPr>
              <a:xfrm>
                <a:off x="20682246" y="4946527"/>
                <a:ext cx="555708" cy="345804"/>
              </a:xfrm>
              <a:prstGeom prst="rect">
                <a:avLst/>
              </a:prstGeom>
              <a:blipFill>
                <a:blip r:embed="rId9"/>
                <a:stretch>
                  <a:fillRect r="-32967" b="-43860"/>
                </a:stretch>
              </a:blipFill>
              <a:ln w="12700">
                <a:miter lim="400000"/>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58" name="Equation"/>
              <p:cNvSpPr txBox="1"/>
              <p:nvPr/>
            </p:nvSpPr>
            <p:spPr>
              <a:xfrm>
                <a:off x="15938690" y="7916856"/>
                <a:ext cx="203099" cy="333604"/>
              </a:xfrm>
              <a:prstGeom prst="rect">
                <a:avLst/>
              </a:prstGeom>
              <a:ln w="12700">
                <a:miter lim="400000"/>
              </a:ln>
            </p:spPr>
            <p:txBody>
              <a:bodyPr wrap="none" lIns="0" tIns="0" rIns="0" bIns="0">
                <a:spAutoFit/>
              </a:bodyPr>
              <a:lstStyle/>
              <a:p>
                <a:pPr algn="l" defTabSz="914400" latinLnBrk="1">
                  <a:defRPr sz="1800" b="0"/>
                </a:pPr>
                <a14:m>
                  <m:oMathPara xmlns:m="http://schemas.openxmlformats.org/officeDocument/2006/math">
                    <m:oMathParaPr>
                      <m:jc m:val="centerGroup"/>
                    </m:oMathParaPr>
                    <m:oMath xmlns:m="http://schemas.openxmlformats.org/officeDocument/2006/math">
                      <m:sSub>
                        <m:sSubPr>
                          <m:ctrlPr>
                            <a:rPr sz="3300" i="1">
                              <a:solidFill>
                                <a:srgbClr val="000000"/>
                              </a:solidFill>
                              <a:latin typeface="Cambria Math" panose="02040503050406030204" pitchFamily="18" charset="0"/>
                            </a:rPr>
                          </m:ctrlPr>
                        </m:sSubPr>
                        <m:e>
                          <m:r>
                            <a:rPr sz="3300" i="1">
                              <a:solidFill>
                                <a:srgbClr val="000000"/>
                              </a:solidFill>
                              <a:latin typeface="Cambria Math" panose="02040503050406030204" pitchFamily="18" charset="0"/>
                            </a:rPr>
                            <m:t>𝑡</m:t>
                          </m:r>
                        </m:e>
                        <m:sub>
                          <m:r>
                            <a:rPr sz="3300" i="1">
                              <a:solidFill>
                                <a:srgbClr val="000000"/>
                              </a:solidFill>
                              <a:latin typeface="Cambria Math" panose="02040503050406030204" pitchFamily="18" charset="0"/>
                            </a:rPr>
                            <m:t>1</m:t>
                          </m:r>
                        </m:sub>
                      </m:sSub>
                    </m:oMath>
                  </m:oMathPara>
                </a14:m>
                <a:endParaRPr sz="3300"/>
              </a:p>
            </p:txBody>
          </p:sp>
        </mc:Choice>
        <mc:Fallback xmlns="">
          <p:sp>
            <p:nvSpPr>
              <p:cNvPr id="1458" name="Equation"/>
              <p:cNvSpPr txBox="1">
                <a:spLocks noRot="1" noChangeAspect="1" noMove="1" noResize="1" noEditPoints="1" noAdjustHandles="1" noChangeArrowheads="1" noChangeShapeType="1" noTextEdit="1"/>
              </p:cNvSpPr>
              <p:nvPr/>
            </p:nvSpPr>
            <p:spPr>
              <a:xfrm>
                <a:off x="15938690" y="7916856"/>
                <a:ext cx="203099" cy="333604"/>
              </a:xfrm>
              <a:prstGeom prst="rect">
                <a:avLst/>
              </a:prstGeom>
              <a:blipFill>
                <a:blip r:embed="rId10"/>
                <a:stretch>
                  <a:fillRect r="-48485" b="-50000"/>
                </a:stretch>
              </a:blipFill>
              <a:ln w="12700">
                <a:miter lim="400000"/>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59" name="Equation"/>
              <p:cNvSpPr txBox="1"/>
              <p:nvPr/>
            </p:nvSpPr>
            <p:spPr>
              <a:xfrm>
                <a:off x="17450173" y="7992738"/>
                <a:ext cx="272125" cy="381721"/>
              </a:xfrm>
              <a:prstGeom prst="rect">
                <a:avLst/>
              </a:prstGeom>
              <a:ln w="12700">
                <a:miter lim="400000"/>
              </a:ln>
            </p:spPr>
            <p:txBody>
              <a:bodyPr wrap="none" lIns="0" tIns="0" rIns="0" bIns="0">
                <a:spAutoFit/>
              </a:bodyPr>
              <a:lstStyle/>
              <a:p>
                <a:pPr algn="l" defTabSz="914400" latinLnBrk="1">
                  <a:defRPr sz="1800" b="0"/>
                </a:pPr>
                <a14:m>
                  <m:oMathPara xmlns:m="http://schemas.openxmlformats.org/officeDocument/2006/math">
                    <m:oMathParaPr>
                      <m:jc m:val="centerGroup"/>
                    </m:oMathParaPr>
                    <m:oMath xmlns:m="http://schemas.openxmlformats.org/officeDocument/2006/math">
                      <m:sSub>
                        <m:sSubPr>
                          <m:ctrlPr>
                            <a:rPr sz="3300" i="1">
                              <a:solidFill>
                                <a:srgbClr val="000000"/>
                              </a:solidFill>
                              <a:latin typeface="Cambria Math" panose="02040503050406030204" pitchFamily="18" charset="0"/>
                            </a:rPr>
                          </m:ctrlPr>
                        </m:sSubPr>
                        <m:e>
                          <m:r>
                            <a:rPr sz="3300" i="1">
                              <a:solidFill>
                                <a:srgbClr val="000000"/>
                              </a:solidFill>
                              <a:latin typeface="Cambria Math" panose="02040503050406030204" pitchFamily="18" charset="0"/>
                            </a:rPr>
                            <m:t>𝑇</m:t>
                          </m:r>
                        </m:e>
                        <m:sub>
                          <m:r>
                            <a:rPr sz="3300" i="1">
                              <a:solidFill>
                                <a:srgbClr val="000000"/>
                              </a:solidFill>
                              <a:latin typeface="Cambria Math" panose="02040503050406030204" pitchFamily="18" charset="0"/>
                            </a:rPr>
                            <m:t>𝑖</m:t>
                          </m:r>
                        </m:sub>
                      </m:sSub>
                    </m:oMath>
                  </m:oMathPara>
                </a14:m>
                <a:endParaRPr sz="3300"/>
              </a:p>
            </p:txBody>
          </p:sp>
        </mc:Choice>
        <mc:Fallback xmlns="">
          <p:sp>
            <p:nvSpPr>
              <p:cNvPr id="1459" name="Equation"/>
              <p:cNvSpPr txBox="1">
                <a:spLocks noRot="1" noChangeAspect="1" noMove="1" noResize="1" noEditPoints="1" noAdjustHandles="1" noChangeArrowheads="1" noChangeShapeType="1" noTextEdit="1"/>
              </p:cNvSpPr>
              <p:nvPr/>
            </p:nvSpPr>
            <p:spPr>
              <a:xfrm>
                <a:off x="17450173" y="7992738"/>
                <a:ext cx="272125" cy="381721"/>
              </a:xfrm>
              <a:prstGeom prst="rect">
                <a:avLst/>
              </a:prstGeom>
              <a:blipFill>
                <a:blip r:embed="rId11"/>
                <a:stretch>
                  <a:fillRect r="-13636" b="-30159"/>
                </a:stretch>
              </a:blipFill>
              <a:ln w="12700">
                <a:miter lim="400000"/>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60" name="Equation"/>
              <p:cNvSpPr txBox="1"/>
              <p:nvPr/>
            </p:nvSpPr>
            <p:spPr>
              <a:xfrm>
                <a:off x="17902008" y="5989802"/>
                <a:ext cx="283859" cy="292873"/>
              </a:xfrm>
              <a:prstGeom prst="rect">
                <a:avLst/>
              </a:prstGeom>
              <a:ln w="12700">
                <a:miter lim="400000"/>
              </a:ln>
            </p:spPr>
            <p:txBody>
              <a:bodyPr wrap="none" lIns="0" tIns="0" rIns="0" bIns="0">
                <a:spAutoFit/>
              </a:bodyPr>
              <a:lstStyle/>
              <a:p>
                <a:pPr algn="l" defTabSz="914400" latinLnBrk="1">
                  <a:defRPr sz="1800" b="0"/>
                </a:pPr>
                <a14:m>
                  <m:oMathPara xmlns:m="http://schemas.openxmlformats.org/officeDocument/2006/math">
                    <m:oMathParaPr>
                      <m:jc m:val="centerGroup"/>
                    </m:oMathParaPr>
                    <m:oMath xmlns:m="http://schemas.openxmlformats.org/officeDocument/2006/math">
                      <m:sSub>
                        <m:sSubPr>
                          <m:ctrlPr>
                            <a:rPr sz="3300" i="1">
                              <a:solidFill>
                                <a:srgbClr val="000000"/>
                              </a:solidFill>
                              <a:latin typeface="Cambria Math" panose="02040503050406030204" pitchFamily="18" charset="0"/>
                            </a:rPr>
                          </m:ctrlPr>
                        </m:sSubPr>
                        <m:e>
                          <m:r>
                            <a:rPr sz="3300" i="1">
                              <a:solidFill>
                                <a:srgbClr val="000000"/>
                              </a:solidFill>
                              <a:latin typeface="Cambria Math" panose="02040503050406030204" pitchFamily="18" charset="0"/>
                            </a:rPr>
                            <m:t>𝛼</m:t>
                          </m:r>
                        </m:e>
                        <m:sub>
                          <m:r>
                            <a:rPr sz="3300" i="1">
                              <a:solidFill>
                                <a:srgbClr val="000000"/>
                              </a:solidFill>
                              <a:latin typeface="Cambria Math" panose="02040503050406030204" pitchFamily="18" charset="0"/>
                            </a:rPr>
                            <m:t>𝑖</m:t>
                          </m:r>
                        </m:sub>
                      </m:sSub>
                    </m:oMath>
                  </m:oMathPara>
                </a14:m>
                <a:endParaRPr sz="3300"/>
              </a:p>
            </p:txBody>
          </p:sp>
        </mc:Choice>
        <mc:Fallback xmlns="">
          <p:sp>
            <p:nvSpPr>
              <p:cNvPr id="1460" name="Equation"/>
              <p:cNvSpPr txBox="1">
                <a:spLocks noRot="1" noChangeAspect="1" noMove="1" noResize="1" noEditPoints="1" noAdjustHandles="1" noChangeArrowheads="1" noChangeShapeType="1" noTextEdit="1"/>
              </p:cNvSpPr>
              <p:nvPr/>
            </p:nvSpPr>
            <p:spPr>
              <a:xfrm>
                <a:off x="17902008" y="5989802"/>
                <a:ext cx="283859" cy="292873"/>
              </a:xfrm>
              <a:prstGeom prst="rect">
                <a:avLst/>
              </a:prstGeom>
              <a:blipFill>
                <a:blip r:embed="rId12"/>
                <a:stretch>
                  <a:fillRect r="-23913" b="-70833"/>
                </a:stretch>
              </a:blipFill>
              <a:ln w="12700">
                <a:miter lim="400000"/>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61" name="Equation"/>
              <p:cNvSpPr txBox="1"/>
              <p:nvPr/>
            </p:nvSpPr>
            <p:spPr>
              <a:xfrm>
                <a:off x="18173143" y="6888660"/>
                <a:ext cx="164416" cy="336877"/>
              </a:xfrm>
              <a:prstGeom prst="rect">
                <a:avLst/>
              </a:prstGeom>
              <a:ln w="12700">
                <a:miter lim="400000"/>
              </a:ln>
            </p:spPr>
            <p:txBody>
              <a:bodyPr wrap="none" lIns="0" tIns="0" rIns="0" bIns="0">
                <a:spAutoFit/>
              </a:bodyPr>
              <a:lstStyle/>
              <a:p>
                <a:pPr algn="l" defTabSz="914400" latinLnBrk="1">
                  <a:defRPr sz="1800" b="0"/>
                </a:pPr>
                <a14:m>
                  <m:oMathPara xmlns:m="http://schemas.openxmlformats.org/officeDocument/2006/math">
                    <m:oMathParaPr>
                      <m:jc m:val="centerGroup"/>
                    </m:oMathParaPr>
                    <m:oMath xmlns:m="http://schemas.openxmlformats.org/officeDocument/2006/math">
                      <m:sSub>
                        <m:sSubPr>
                          <m:ctrlPr>
                            <a:rPr sz="3300" i="1">
                              <a:solidFill>
                                <a:srgbClr val="000000"/>
                              </a:solidFill>
                              <a:latin typeface="Cambria Math" panose="02040503050406030204" pitchFamily="18" charset="0"/>
                            </a:rPr>
                          </m:ctrlPr>
                        </m:sSubPr>
                        <m:e>
                          <m:r>
                            <a:rPr sz="3300" i="1">
                              <a:solidFill>
                                <a:srgbClr val="000000"/>
                              </a:solidFill>
                              <a:latin typeface="Cambria Math" panose="02040503050406030204" pitchFamily="18" charset="0"/>
                            </a:rPr>
                            <m:t>𝑡</m:t>
                          </m:r>
                        </m:e>
                        <m:sub>
                          <m:r>
                            <a:rPr sz="3300" i="1">
                              <a:solidFill>
                                <a:srgbClr val="000000"/>
                              </a:solidFill>
                              <a:latin typeface="Cambria Math" panose="02040503050406030204" pitchFamily="18" charset="0"/>
                            </a:rPr>
                            <m:t>𝑖</m:t>
                          </m:r>
                        </m:sub>
                      </m:sSub>
                    </m:oMath>
                  </m:oMathPara>
                </a14:m>
                <a:endParaRPr sz="3300"/>
              </a:p>
            </p:txBody>
          </p:sp>
        </mc:Choice>
        <mc:Fallback xmlns="">
          <p:sp>
            <p:nvSpPr>
              <p:cNvPr id="1461" name="Equation"/>
              <p:cNvSpPr txBox="1">
                <a:spLocks noRot="1" noChangeAspect="1" noMove="1" noResize="1" noEditPoints="1" noAdjustHandles="1" noChangeArrowheads="1" noChangeShapeType="1" noTextEdit="1"/>
              </p:cNvSpPr>
              <p:nvPr/>
            </p:nvSpPr>
            <p:spPr>
              <a:xfrm>
                <a:off x="18173143" y="6888660"/>
                <a:ext cx="164416" cy="336877"/>
              </a:xfrm>
              <a:prstGeom prst="rect">
                <a:avLst/>
              </a:prstGeom>
              <a:blipFill>
                <a:blip r:embed="rId13"/>
                <a:stretch>
                  <a:fillRect r="-59259" b="-49091"/>
                </a:stretch>
              </a:blipFill>
              <a:ln w="12700">
                <a:miter lim="400000"/>
              </a:ln>
            </p:spPr>
            <p:txBody>
              <a:bodyPr/>
              <a:lstStyle/>
              <a:p>
                <a:r>
                  <a:rPr lang="en-US">
                    <a:noFill/>
                  </a:rPr>
                  <a:t> </a:t>
                </a:r>
              </a:p>
            </p:txBody>
          </p:sp>
        </mc:Fallback>
      </mc:AlternateContent>
    </p:spTree>
  </p:cSld>
  <p:clrMapOvr>
    <a:masterClrMapping/>
  </p:clrMapOvr>
  <p:transition spd="med"/>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5" name="Volume rendering is trivially differentiable"/>
          <p:cNvSpPr txBox="1">
            <a:spLocks noGrp="1"/>
          </p:cNvSpPr>
          <p:nvPr>
            <p:ph type="title"/>
          </p:nvPr>
        </p:nvSpPr>
        <p:spPr>
          <a:prstGeom prst="rect">
            <a:avLst/>
          </a:prstGeom>
        </p:spPr>
        <p:txBody>
          <a:bodyPr/>
          <a:lstStyle/>
          <a:p>
            <a:r>
              <a:t>Volume rendering is trivially differentiable</a:t>
            </a:r>
          </a:p>
        </p:txBody>
      </p:sp>
      <mc:AlternateContent xmlns:mc="http://schemas.openxmlformats.org/markup-compatibility/2006" xmlns:a14="http://schemas.microsoft.com/office/drawing/2010/main">
        <mc:Choice Requires="a14">
          <p:sp>
            <p:nvSpPr>
              <p:cNvPr id="1467" name="Rendering model for ray  :…"/>
              <p:cNvSpPr txBox="1">
                <a:spLocks noGrp="1"/>
              </p:cNvSpPr>
              <p:nvPr>
                <p:ph type="body" idx="4294967295"/>
              </p:nvPr>
            </p:nvSpPr>
            <p:spPr>
              <a:xfrm>
                <a:off x="808880" y="2478174"/>
                <a:ext cx="22766240" cy="10005530"/>
              </a:xfrm>
              <a:prstGeom prst="rect">
                <a:avLst/>
              </a:prstGeom>
            </p:spPr>
            <p:txBody>
              <a:bodyPr lIns="71437" tIns="71437" rIns="71437" bIns="71437" anchor="t"/>
              <a:lstStyle/>
              <a:p>
                <a:pPr marL="0" indent="0" defTabSz="747593">
                  <a:spcBef>
                    <a:spcPts val="1800"/>
                  </a:spcBef>
                  <a:buSzTx/>
                  <a:buNone/>
                  <a:defRPr sz="3913">
                    <a:latin typeface="Avenir Book"/>
                    <a:ea typeface="Avenir Book"/>
                    <a:cs typeface="Avenir Book"/>
                    <a:sym typeface="Avenir Book"/>
                  </a:defRPr>
                </a:pPr>
                <a:r>
                  <a:rPr dirty="0"/>
                  <a:t>Rendering model for ray </a:t>
                </a:r>
                <a14:m>
                  <m:oMath xmlns:m="http://schemas.openxmlformats.org/officeDocument/2006/math">
                    <m:r>
                      <a:rPr sz="4300" i="1">
                        <a:solidFill>
                          <a:srgbClr val="000000"/>
                        </a:solidFill>
                        <a:latin typeface="Cambria Math" panose="02040503050406030204" pitchFamily="18" charset="0"/>
                      </a:rPr>
                      <m:t>𝐫</m:t>
                    </m:r>
                    <m:r>
                      <a:rPr sz="4300" i="1">
                        <a:solidFill>
                          <a:srgbClr val="000000"/>
                        </a:solidFill>
                        <a:latin typeface="Cambria Math" panose="02040503050406030204" pitchFamily="18" charset="0"/>
                      </a:rPr>
                      <m:t>(</m:t>
                    </m:r>
                    <m:r>
                      <a:rPr sz="4300" i="1">
                        <a:solidFill>
                          <a:srgbClr val="000000"/>
                        </a:solidFill>
                        <a:latin typeface="Cambria Math" panose="02040503050406030204" pitchFamily="18" charset="0"/>
                      </a:rPr>
                      <m:t>𝑡</m:t>
                    </m:r>
                    <m:r>
                      <a:rPr sz="4300" i="1">
                        <a:solidFill>
                          <a:srgbClr val="000000"/>
                        </a:solidFill>
                        <a:latin typeface="Cambria Math" panose="02040503050406030204" pitchFamily="18" charset="0"/>
                      </a:rPr>
                      <m:t>)=</m:t>
                    </m:r>
                    <m:r>
                      <a:rPr sz="4300" i="1">
                        <a:solidFill>
                          <a:srgbClr val="000000"/>
                        </a:solidFill>
                        <a:latin typeface="Cambria Math" panose="02040503050406030204" pitchFamily="18" charset="0"/>
                      </a:rPr>
                      <m:t>𝐨</m:t>
                    </m:r>
                    <m:r>
                      <a:rPr sz="4300" i="1">
                        <a:solidFill>
                          <a:srgbClr val="000000"/>
                        </a:solidFill>
                        <a:latin typeface="Cambria Math" panose="02040503050406030204" pitchFamily="18" charset="0"/>
                      </a:rPr>
                      <m:t>+</m:t>
                    </m:r>
                    <m:r>
                      <a:rPr sz="4300" i="1">
                        <a:solidFill>
                          <a:srgbClr val="000000"/>
                        </a:solidFill>
                        <a:latin typeface="Cambria Math" panose="02040503050406030204" pitchFamily="18" charset="0"/>
                      </a:rPr>
                      <m:t>𝑡</m:t>
                    </m:r>
                    <m:r>
                      <a:rPr sz="4300" i="1">
                        <a:solidFill>
                          <a:srgbClr val="000000"/>
                        </a:solidFill>
                        <a:latin typeface="Cambria Math" panose="02040503050406030204" pitchFamily="18" charset="0"/>
                      </a:rPr>
                      <m:t>𝐝</m:t>
                    </m:r>
                  </m:oMath>
                </a14:m>
                <a:r>
                  <a:rPr dirty="0"/>
                  <a:t>:</a:t>
                </a:r>
              </a:p>
              <a:p>
                <a:pPr marL="0" indent="0" defTabSz="747593">
                  <a:spcBef>
                    <a:spcPts val="1800"/>
                  </a:spcBef>
                  <a:buSzTx/>
                  <a:buNone/>
                  <a:defRPr sz="3913">
                    <a:latin typeface="Avenir Book"/>
                    <a:ea typeface="Avenir Book"/>
                    <a:cs typeface="Avenir Book"/>
                    <a:sym typeface="Avenir Book"/>
                  </a:defRPr>
                </a:pPr>
                <a:endParaRPr dirty="0"/>
              </a:p>
              <a:p>
                <a:pPr marL="0" indent="0" defTabSz="747593">
                  <a:spcBef>
                    <a:spcPts val="1800"/>
                  </a:spcBef>
                  <a:buSzTx/>
                  <a:buNone/>
                  <a:defRPr sz="3913">
                    <a:latin typeface="Avenir Book"/>
                    <a:ea typeface="Avenir Book"/>
                    <a:cs typeface="Avenir Book"/>
                    <a:sym typeface="Avenir Book"/>
                  </a:defRPr>
                </a:pPr>
                <a:endParaRPr dirty="0"/>
              </a:p>
              <a:p>
                <a:pPr marL="0" indent="0" defTabSz="747593">
                  <a:spcBef>
                    <a:spcPts val="1800"/>
                  </a:spcBef>
                  <a:buSzTx/>
                  <a:buNone/>
                  <a:defRPr sz="3913">
                    <a:latin typeface="Avenir Book"/>
                    <a:ea typeface="Avenir Book"/>
                    <a:cs typeface="Avenir Book"/>
                    <a:sym typeface="Avenir Book"/>
                  </a:defRPr>
                </a:pPr>
                <a:endParaRPr dirty="0"/>
              </a:p>
              <a:p>
                <a:pPr marL="0" indent="0" defTabSz="747593">
                  <a:spcBef>
                    <a:spcPts val="1800"/>
                  </a:spcBef>
                  <a:buSzTx/>
                  <a:buNone/>
                  <a:defRPr sz="3913">
                    <a:latin typeface="Avenir Book"/>
                    <a:ea typeface="Avenir Book"/>
                    <a:cs typeface="Avenir Book"/>
                    <a:sym typeface="Avenir Book"/>
                  </a:defRPr>
                </a:pPr>
                <a:endParaRPr dirty="0"/>
              </a:p>
              <a:p>
                <a:pPr marL="0" indent="0" defTabSz="747593">
                  <a:spcBef>
                    <a:spcPts val="1800"/>
                  </a:spcBef>
                  <a:buSzTx/>
                  <a:buNone/>
                  <a:defRPr sz="3913">
                    <a:latin typeface="Avenir Book"/>
                    <a:ea typeface="Avenir Book"/>
                    <a:cs typeface="Avenir Book"/>
                    <a:sym typeface="Avenir Book"/>
                  </a:defRPr>
                </a:pPr>
                <a:r>
                  <a:rPr dirty="0"/>
                  <a:t>How much light is blocked earlier along ray:</a:t>
                </a:r>
              </a:p>
              <a:p>
                <a:pPr marL="0" indent="0" defTabSz="747593">
                  <a:spcBef>
                    <a:spcPts val="1800"/>
                  </a:spcBef>
                  <a:buSzTx/>
                  <a:buNone/>
                  <a:defRPr sz="3913">
                    <a:solidFill>
                      <a:srgbClr val="FFFFFF"/>
                    </a:solidFill>
                    <a:latin typeface="Avenir Next Regular"/>
                    <a:ea typeface="Avenir Next Regular"/>
                    <a:cs typeface="Avenir Next Regular"/>
                    <a:sym typeface="Avenir Next Regular"/>
                  </a:defRPr>
                </a:pPr>
                <a:endParaRPr dirty="0"/>
              </a:p>
              <a:p>
                <a:pPr marL="0" indent="0" defTabSz="747593">
                  <a:spcBef>
                    <a:spcPts val="1800"/>
                  </a:spcBef>
                  <a:buSzTx/>
                  <a:buNone/>
                  <a:defRPr sz="3913">
                    <a:latin typeface="Avenir Book"/>
                    <a:ea typeface="Avenir Book"/>
                    <a:cs typeface="Avenir Book"/>
                    <a:sym typeface="Avenir Book"/>
                  </a:defRPr>
                </a:pPr>
                <a:endParaRPr dirty="0"/>
              </a:p>
              <a:p>
                <a:pPr marL="0" indent="0" defTabSz="747593">
                  <a:spcBef>
                    <a:spcPts val="1800"/>
                  </a:spcBef>
                  <a:buSzTx/>
                  <a:buNone/>
                  <a:defRPr sz="3913">
                    <a:latin typeface="Avenir Book"/>
                    <a:ea typeface="Avenir Book"/>
                    <a:cs typeface="Avenir Book"/>
                    <a:sym typeface="Avenir Book"/>
                  </a:defRPr>
                </a:pPr>
                <a:endParaRPr dirty="0"/>
              </a:p>
              <a:p>
                <a:pPr marL="0" indent="0" defTabSz="747593">
                  <a:spcBef>
                    <a:spcPts val="1800"/>
                  </a:spcBef>
                  <a:buSzTx/>
                  <a:buNone/>
                  <a:defRPr sz="3913">
                    <a:latin typeface="Avenir Next Regular"/>
                    <a:ea typeface="Avenir Next Regular"/>
                    <a:cs typeface="Avenir Next Regular"/>
                    <a:sym typeface="Avenir Next Regular"/>
                  </a:defRPr>
                </a:pPr>
                <a:endParaRPr lang="en-US" dirty="0"/>
              </a:p>
              <a:p>
                <a:pPr marL="0" indent="0" defTabSz="747593">
                  <a:spcBef>
                    <a:spcPts val="1800"/>
                  </a:spcBef>
                  <a:buSzTx/>
                  <a:buNone/>
                  <a:defRPr sz="3913">
                    <a:latin typeface="Avenir Next Regular"/>
                    <a:ea typeface="Avenir Next Regular"/>
                    <a:cs typeface="Avenir Next Regular"/>
                    <a:sym typeface="Avenir Next Regular"/>
                  </a:defRPr>
                </a:pPr>
                <a:r>
                  <a:rPr dirty="0"/>
                  <a:t>How much light is contributed by ray segment </a:t>
                </a:r>
                <a:r>
                  <a:rPr i="1" dirty="0"/>
                  <a:t>i</a:t>
                </a:r>
                <a:r>
                  <a:rPr dirty="0"/>
                  <a:t>:</a:t>
                </a:r>
              </a:p>
            </p:txBody>
          </p:sp>
        </mc:Choice>
        <mc:Fallback xmlns="">
          <p:sp>
            <p:nvSpPr>
              <p:cNvPr id="1467" name="Rendering model for ray  :…"/>
              <p:cNvSpPr txBox="1">
                <a:spLocks noGrp="1" noRot="1" noChangeAspect="1" noMove="1" noResize="1" noEditPoints="1" noAdjustHandles="1" noChangeArrowheads="1" noChangeShapeType="1" noTextEdit="1"/>
              </p:cNvSpPr>
              <p:nvPr>
                <p:ph type="body" idx="4294967295"/>
              </p:nvPr>
            </p:nvSpPr>
            <p:spPr>
              <a:xfrm>
                <a:off x="808880" y="2478174"/>
                <a:ext cx="22766240" cy="10005530"/>
              </a:xfrm>
              <a:prstGeom prst="rect">
                <a:avLst/>
              </a:prstGeom>
              <a:blipFill>
                <a:blip r:embed="rId3"/>
                <a:stretch>
                  <a:fillRect l="-1018" t="-548"/>
                </a:stretch>
              </a:blipFill>
            </p:spPr>
            <p:txBody>
              <a:bodyPr/>
              <a:lstStyle/>
              <a:p>
                <a:r>
                  <a:rPr lang="en-US">
                    <a:noFill/>
                  </a:rPr>
                  <a:t> </a:t>
                </a:r>
              </a:p>
            </p:txBody>
          </p:sp>
        </mc:Fallback>
      </mc:AlternateContent>
      <p:sp>
        <p:nvSpPr>
          <p:cNvPr id="1468" name="Cloud"/>
          <p:cNvSpPr/>
          <p:nvPr/>
        </p:nvSpPr>
        <p:spPr>
          <a:xfrm>
            <a:off x="16439029" y="4714137"/>
            <a:ext cx="4564026" cy="2750539"/>
          </a:xfrm>
          <a:custGeom>
            <a:avLst/>
            <a:gdLst/>
            <a:ahLst/>
            <a:cxnLst>
              <a:cxn ang="0">
                <a:pos x="wd2" y="hd2"/>
              </a:cxn>
              <a:cxn ang="5400000">
                <a:pos x="wd2" y="hd2"/>
              </a:cxn>
              <a:cxn ang="10800000">
                <a:pos x="wd2" y="hd2"/>
              </a:cxn>
              <a:cxn ang="16200000">
                <a:pos x="wd2" y="hd2"/>
              </a:cxn>
            </a:cxnLst>
            <a:rect l="0" t="0" r="r" b="b"/>
            <a:pathLst>
              <a:path w="21600" h="21600" extrusionOk="0">
                <a:moveTo>
                  <a:pt x="10603" y="0"/>
                </a:moveTo>
                <a:cubicBezTo>
                  <a:pt x="7967" y="0"/>
                  <a:pt x="5720" y="2939"/>
                  <a:pt x="4858" y="7062"/>
                </a:cubicBezTo>
                <a:cubicBezTo>
                  <a:pt x="4628" y="6992"/>
                  <a:pt x="4391" y="6953"/>
                  <a:pt x="4150" y="6953"/>
                </a:cubicBezTo>
                <a:cubicBezTo>
                  <a:pt x="1857" y="6953"/>
                  <a:pt x="0" y="10233"/>
                  <a:pt x="0" y="14278"/>
                </a:cubicBezTo>
                <a:cubicBezTo>
                  <a:pt x="0" y="18323"/>
                  <a:pt x="1857" y="21600"/>
                  <a:pt x="4150" y="21600"/>
                </a:cubicBezTo>
                <a:cubicBezTo>
                  <a:pt x="4193" y="21600"/>
                  <a:pt x="4237" y="21597"/>
                  <a:pt x="4279" y="21594"/>
                </a:cubicBezTo>
                <a:lnTo>
                  <a:pt x="10532" y="21597"/>
                </a:lnTo>
                <a:cubicBezTo>
                  <a:pt x="10555" y="21598"/>
                  <a:pt x="10579" y="21600"/>
                  <a:pt x="10603" y="21600"/>
                </a:cubicBezTo>
                <a:cubicBezTo>
                  <a:pt x="10626" y="21600"/>
                  <a:pt x="10648" y="21598"/>
                  <a:pt x="10672" y="21597"/>
                </a:cubicBezTo>
                <a:lnTo>
                  <a:pt x="18141" y="21600"/>
                </a:lnTo>
                <a:cubicBezTo>
                  <a:pt x="20051" y="21600"/>
                  <a:pt x="21600" y="18868"/>
                  <a:pt x="21600" y="15496"/>
                </a:cubicBezTo>
                <a:cubicBezTo>
                  <a:pt x="21600" y="12124"/>
                  <a:pt x="20051" y="9389"/>
                  <a:pt x="18141" y="9389"/>
                </a:cubicBezTo>
                <a:cubicBezTo>
                  <a:pt x="17627" y="9389"/>
                  <a:pt x="17139" y="9589"/>
                  <a:pt x="16701" y="9943"/>
                </a:cubicBezTo>
                <a:cubicBezTo>
                  <a:pt x="16453" y="4379"/>
                  <a:pt x="13819" y="0"/>
                  <a:pt x="10603" y="0"/>
                </a:cubicBezTo>
                <a:close/>
              </a:path>
            </a:pathLst>
          </a:custGeom>
          <a:gradFill>
            <a:gsLst>
              <a:gs pos="0">
                <a:srgbClr val="FFFFFF"/>
              </a:gs>
              <a:gs pos="35021">
                <a:srgbClr val="7FCCFF"/>
              </a:gs>
              <a:gs pos="100000">
                <a:srgbClr val="0099FF"/>
              </a:gs>
            </a:gsLst>
            <a:path>
              <a:fillToRect l="69668" t="8463" r="30331" b="91536"/>
            </a:path>
          </a:gradFill>
          <a:ln w="381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1469" name="Line"/>
          <p:cNvSpPr/>
          <p:nvPr/>
        </p:nvSpPr>
        <p:spPr>
          <a:xfrm flipV="1">
            <a:off x="14831632" y="3841299"/>
            <a:ext cx="6877301" cy="5740120"/>
          </a:xfrm>
          <a:prstGeom prst="line">
            <a:avLst/>
          </a:prstGeom>
          <a:ln w="50800">
            <a:solidFill>
              <a:srgbClr val="000000"/>
            </a:solidFill>
            <a:miter lim="400000"/>
            <a:tailEnd type="triangle"/>
          </a:ln>
          <a:effectLst>
            <a:outerShdw blurRad="63500" dist="25400" dir="3228796" rotWithShape="0">
              <a:srgbClr val="000000"/>
            </a:outerShdw>
          </a:effectLst>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1470" name="Circle"/>
          <p:cNvSpPr/>
          <p:nvPr/>
        </p:nvSpPr>
        <p:spPr>
          <a:xfrm>
            <a:off x="17841794" y="6889594"/>
            <a:ext cx="203201" cy="203201"/>
          </a:xfrm>
          <a:prstGeom prst="ellipse">
            <a:avLst/>
          </a:prstGeom>
          <a:solidFill>
            <a:srgbClr val="FFFFFF"/>
          </a:solidFill>
          <a:ln w="12700">
            <a:miter lim="400000"/>
          </a:ln>
          <a:effectLst>
            <a:outerShdw blurRad="63500" dist="25400" dir="3228796" rotWithShape="0">
              <a:srgbClr val="000000"/>
            </a:outerShdw>
          </a:effectLst>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1471" name="3D volume"/>
          <p:cNvSpPr txBox="1"/>
          <p:nvPr/>
        </p:nvSpPr>
        <p:spPr>
          <a:xfrm>
            <a:off x="20879038" y="7214457"/>
            <a:ext cx="2744700" cy="86677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71437" tIns="71437" rIns="71437" bIns="71437" anchor="ctr">
            <a:spAutoFit/>
          </a:bodyPr>
          <a:lstStyle>
            <a:lvl1pPr algn="l" defTabSz="821531">
              <a:defRPr sz="4200" b="0">
                <a:latin typeface="Avenir Book"/>
                <a:ea typeface="Avenir Book"/>
                <a:cs typeface="Avenir Book"/>
                <a:sym typeface="Avenir Book"/>
              </a:defRPr>
            </a:lvl1pPr>
          </a:lstStyle>
          <a:p>
            <a:r>
              <a:t>3D volume</a:t>
            </a:r>
          </a:p>
        </p:txBody>
      </p:sp>
      <p:sp>
        <p:nvSpPr>
          <p:cNvPr id="1472" name="Video"/>
          <p:cNvSpPr/>
          <p:nvPr/>
        </p:nvSpPr>
        <p:spPr>
          <a:xfrm rot="19232115">
            <a:off x="13498047" y="9681438"/>
            <a:ext cx="1508233" cy="844563"/>
          </a:xfrm>
          <a:custGeom>
            <a:avLst/>
            <a:gdLst/>
            <a:ahLst/>
            <a:cxnLst>
              <a:cxn ang="0">
                <a:pos x="wd2" y="hd2"/>
              </a:cxn>
              <a:cxn ang="5400000">
                <a:pos x="wd2" y="hd2"/>
              </a:cxn>
              <a:cxn ang="10800000">
                <a:pos x="wd2" y="hd2"/>
              </a:cxn>
              <a:cxn ang="16200000">
                <a:pos x="wd2" y="hd2"/>
              </a:cxn>
            </a:cxnLst>
            <a:rect l="0" t="0" r="r" b="b"/>
            <a:pathLst>
              <a:path w="21600" h="21600" extrusionOk="0">
                <a:moveTo>
                  <a:pt x="1386" y="0"/>
                </a:moveTo>
                <a:cubicBezTo>
                  <a:pt x="623" y="0"/>
                  <a:pt x="0" y="1113"/>
                  <a:pt x="0" y="2475"/>
                </a:cubicBezTo>
                <a:lnTo>
                  <a:pt x="0" y="19125"/>
                </a:lnTo>
                <a:cubicBezTo>
                  <a:pt x="0" y="20487"/>
                  <a:pt x="623" y="21600"/>
                  <a:pt x="1386" y="21600"/>
                </a:cubicBezTo>
                <a:lnTo>
                  <a:pt x="15853" y="21600"/>
                </a:lnTo>
                <a:cubicBezTo>
                  <a:pt x="16616" y="21600"/>
                  <a:pt x="17239" y="20487"/>
                  <a:pt x="17239" y="19125"/>
                </a:cubicBezTo>
                <a:lnTo>
                  <a:pt x="17239" y="15008"/>
                </a:lnTo>
                <a:cubicBezTo>
                  <a:pt x="17501" y="15278"/>
                  <a:pt x="17778" y="15564"/>
                  <a:pt x="17979" y="15771"/>
                </a:cubicBezTo>
                <a:lnTo>
                  <a:pt x="21000" y="18884"/>
                </a:lnTo>
                <a:cubicBezTo>
                  <a:pt x="21330" y="19224"/>
                  <a:pt x="21600" y="18948"/>
                  <a:pt x="21600" y="18268"/>
                </a:cubicBezTo>
                <a:lnTo>
                  <a:pt x="21600" y="12039"/>
                </a:lnTo>
                <a:cubicBezTo>
                  <a:pt x="21600" y="11358"/>
                  <a:pt x="21600" y="10242"/>
                  <a:pt x="21600" y="9561"/>
                </a:cubicBezTo>
                <a:lnTo>
                  <a:pt x="21600" y="3332"/>
                </a:lnTo>
                <a:cubicBezTo>
                  <a:pt x="21600" y="2652"/>
                  <a:pt x="21330" y="2376"/>
                  <a:pt x="21000" y="2716"/>
                </a:cubicBezTo>
                <a:lnTo>
                  <a:pt x="17979" y="5829"/>
                </a:lnTo>
                <a:cubicBezTo>
                  <a:pt x="17778" y="6036"/>
                  <a:pt x="17500" y="6322"/>
                  <a:pt x="17239" y="6592"/>
                </a:cubicBezTo>
                <a:lnTo>
                  <a:pt x="17239" y="2475"/>
                </a:lnTo>
                <a:cubicBezTo>
                  <a:pt x="17239" y="1113"/>
                  <a:pt x="16616" y="0"/>
                  <a:pt x="15853" y="0"/>
                </a:cubicBezTo>
                <a:lnTo>
                  <a:pt x="1386" y="0"/>
                </a:lnTo>
                <a:close/>
              </a:path>
            </a:pathLst>
          </a:custGeom>
          <a:solidFill>
            <a:schemeClr val="accent1"/>
          </a:solidFill>
          <a:ln w="12700">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mc:AlternateContent xmlns:mc="http://schemas.openxmlformats.org/markup-compatibility/2006" xmlns:a14="http://schemas.microsoft.com/office/drawing/2010/main">
        <mc:Choice Requires="a14">
          <p:sp>
            <p:nvSpPr>
              <p:cNvPr id="1473" name="Equation"/>
              <p:cNvSpPr txBox="1"/>
              <p:nvPr/>
            </p:nvSpPr>
            <p:spPr>
              <a:xfrm>
                <a:off x="15705641" y="7907709"/>
                <a:ext cx="295849" cy="485675"/>
              </a:xfrm>
              <a:prstGeom prst="rect">
                <a:avLst/>
              </a:prstGeom>
              <a:ln w="12700">
                <a:miter lim="400000"/>
              </a:ln>
            </p:spPr>
            <p:txBody>
              <a:bodyPr wrap="none" lIns="0" tIns="0" rIns="0" bIns="0">
                <a:spAutoFit/>
              </a:bodyPr>
              <a:lstStyle/>
              <a:p>
                <a:pPr algn="l" defTabSz="914400" latinLnBrk="1">
                  <a:defRPr sz="1800" b="0"/>
                </a:pPr>
                <a14:m>
                  <m:oMathPara xmlns:m="http://schemas.openxmlformats.org/officeDocument/2006/math">
                    <m:oMathParaPr>
                      <m:jc m:val="centerGroup"/>
                    </m:oMathParaPr>
                    <m:oMath xmlns:m="http://schemas.openxmlformats.org/officeDocument/2006/math">
                      <m:sSub>
                        <m:sSubPr>
                          <m:ctrlPr>
                            <a:rPr sz="4800" i="1">
                              <a:solidFill>
                                <a:srgbClr val="FEFEFE"/>
                              </a:solidFill>
                              <a:latin typeface="Cambria Math" panose="02040503050406030204" pitchFamily="18" charset="0"/>
                            </a:rPr>
                          </m:ctrlPr>
                        </m:sSubPr>
                        <m:e>
                          <m:r>
                            <a:rPr sz="4800" i="1">
                              <a:solidFill>
                                <a:srgbClr val="FEFEFE"/>
                              </a:solidFill>
                              <a:latin typeface="Cambria Math" panose="02040503050406030204" pitchFamily="18" charset="0"/>
                            </a:rPr>
                            <m:t>𝑡</m:t>
                          </m:r>
                        </m:e>
                        <m:sub>
                          <m:r>
                            <a:rPr sz="4800" i="1">
                              <a:solidFill>
                                <a:srgbClr val="FEFEFE"/>
                              </a:solidFill>
                              <a:latin typeface="Cambria Math" panose="02040503050406030204" pitchFamily="18" charset="0"/>
                            </a:rPr>
                            <m:t>1</m:t>
                          </m:r>
                        </m:sub>
                      </m:sSub>
                    </m:oMath>
                  </m:oMathPara>
                </a14:m>
                <a:endParaRPr sz="4800">
                  <a:solidFill>
                    <a:srgbClr val="FFFFFF"/>
                  </a:solidFill>
                </a:endParaRPr>
              </a:p>
            </p:txBody>
          </p:sp>
        </mc:Choice>
        <mc:Fallback xmlns="">
          <p:sp>
            <p:nvSpPr>
              <p:cNvPr id="1473" name="Equation"/>
              <p:cNvSpPr txBox="1">
                <a:spLocks noRot="1" noChangeAspect="1" noMove="1" noResize="1" noEditPoints="1" noAdjustHandles="1" noChangeArrowheads="1" noChangeShapeType="1" noTextEdit="1"/>
              </p:cNvSpPr>
              <p:nvPr/>
            </p:nvSpPr>
            <p:spPr>
              <a:xfrm>
                <a:off x="15705641" y="7907709"/>
                <a:ext cx="295849" cy="485675"/>
              </a:xfrm>
              <a:prstGeom prst="rect">
                <a:avLst/>
              </a:prstGeom>
              <a:blipFill>
                <a:blip r:embed="rId4"/>
                <a:stretch>
                  <a:fillRect r="-51020" b="-47500"/>
                </a:stretch>
              </a:blipFill>
              <a:ln w="12700">
                <a:miter lim="400000"/>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74" name="Equation"/>
              <p:cNvSpPr txBox="1"/>
              <p:nvPr/>
            </p:nvSpPr>
            <p:spPr>
              <a:xfrm>
                <a:off x="20557876" y="5151329"/>
                <a:ext cx="467476" cy="522928"/>
              </a:xfrm>
              <a:prstGeom prst="rect">
                <a:avLst/>
              </a:prstGeom>
              <a:ln w="12700">
                <a:miter lim="400000"/>
              </a:ln>
            </p:spPr>
            <p:txBody>
              <a:bodyPr wrap="none" lIns="0" tIns="0" rIns="0" bIns="0">
                <a:spAutoFit/>
              </a:bodyPr>
              <a:lstStyle/>
              <a:p>
                <a:pPr algn="l" defTabSz="914400" latinLnBrk="1">
                  <a:defRPr sz="1800" b="0"/>
                </a:pPr>
                <a14:m>
                  <m:oMathPara xmlns:m="http://schemas.openxmlformats.org/officeDocument/2006/math">
                    <m:oMathParaPr>
                      <m:jc m:val="centerGroup"/>
                    </m:oMathParaPr>
                    <m:oMath xmlns:m="http://schemas.openxmlformats.org/officeDocument/2006/math">
                      <m:sSub>
                        <m:sSubPr>
                          <m:ctrlPr>
                            <a:rPr sz="5100" i="1">
                              <a:solidFill>
                                <a:srgbClr val="FEFEFE"/>
                              </a:solidFill>
                              <a:latin typeface="Cambria Math" panose="02040503050406030204" pitchFamily="18" charset="0"/>
                            </a:rPr>
                          </m:ctrlPr>
                        </m:sSubPr>
                        <m:e>
                          <m:r>
                            <a:rPr sz="5100" i="1">
                              <a:solidFill>
                                <a:srgbClr val="FEFEFE"/>
                              </a:solidFill>
                              <a:latin typeface="Cambria Math" panose="02040503050406030204" pitchFamily="18" charset="0"/>
                            </a:rPr>
                            <m:t>𝑡</m:t>
                          </m:r>
                        </m:e>
                        <m:sub>
                          <m:r>
                            <a:rPr sz="5100" i="1">
                              <a:solidFill>
                                <a:srgbClr val="FEFEFE"/>
                              </a:solidFill>
                              <a:latin typeface="Cambria Math" panose="02040503050406030204" pitchFamily="18" charset="0"/>
                            </a:rPr>
                            <m:t>𝑁</m:t>
                          </m:r>
                        </m:sub>
                      </m:sSub>
                    </m:oMath>
                  </m:oMathPara>
                </a14:m>
                <a:endParaRPr sz="5100">
                  <a:solidFill>
                    <a:srgbClr val="FFFFFF"/>
                  </a:solidFill>
                </a:endParaRPr>
              </a:p>
            </p:txBody>
          </p:sp>
        </mc:Choice>
        <mc:Fallback xmlns="">
          <p:sp>
            <p:nvSpPr>
              <p:cNvPr id="1474" name="Equation"/>
              <p:cNvSpPr txBox="1">
                <a:spLocks noRot="1" noChangeAspect="1" noMove="1" noResize="1" noEditPoints="1" noAdjustHandles="1" noChangeArrowheads="1" noChangeShapeType="1" noTextEdit="1"/>
              </p:cNvSpPr>
              <p:nvPr/>
            </p:nvSpPr>
            <p:spPr>
              <a:xfrm>
                <a:off x="20557876" y="5151329"/>
                <a:ext cx="467476" cy="522928"/>
              </a:xfrm>
              <a:prstGeom prst="rect">
                <a:avLst/>
              </a:prstGeom>
              <a:blipFill>
                <a:blip r:embed="rId5"/>
                <a:stretch>
                  <a:fillRect r="-25974" b="-46512"/>
                </a:stretch>
              </a:blipFill>
              <a:ln w="12700">
                <a:miter lim="400000"/>
              </a:ln>
            </p:spPr>
            <p:txBody>
              <a:bodyPr/>
              <a:lstStyle/>
              <a:p>
                <a:r>
                  <a:rPr lang="en-US">
                    <a:noFill/>
                  </a:rPr>
                  <a:t> </a:t>
                </a:r>
              </a:p>
            </p:txBody>
          </p:sp>
        </mc:Fallback>
      </mc:AlternateContent>
      <p:sp>
        <p:nvSpPr>
          <p:cNvPr id="1475" name="Circle"/>
          <p:cNvSpPr/>
          <p:nvPr/>
        </p:nvSpPr>
        <p:spPr>
          <a:xfrm>
            <a:off x="16074242" y="8376215"/>
            <a:ext cx="203201" cy="203201"/>
          </a:xfrm>
          <a:prstGeom prst="ellipse">
            <a:avLst/>
          </a:prstGeom>
          <a:solidFill>
            <a:srgbClr val="FFFFFF"/>
          </a:solidFill>
          <a:ln w="12700">
            <a:miter lim="400000"/>
          </a:ln>
          <a:effectLst>
            <a:outerShdw blurRad="63500" dist="25400" dir="3228796" rotWithShape="0">
              <a:srgbClr val="000000"/>
            </a:outerShdw>
          </a:effectLst>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1476" name="Circle"/>
          <p:cNvSpPr/>
          <p:nvPr/>
        </p:nvSpPr>
        <p:spPr>
          <a:xfrm>
            <a:off x="20391546" y="4780977"/>
            <a:ext cx="203201" cy="203201"/>
          </a:xfrm>
          <a:prstGeom prst="ellipse">
            <a:avLst/>
          </a:prstGeom>
          <a:solidFill>
            <a:srgbClr val="FFFFFF"/>
          </a:solidFill>
          <a:ln w="12700">
            <a:miter lim="400000"/>
          </a:ln>
          <a:effectLst>
            <a:outerShdw blurRad="63500" dist="25400" dir="3228796" rotWithShape="0">
              <a:srgbClr val="000000"/>
            </a:outerShdw>
          </a:effectLst>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1477" name="Circle"/>
          <p:cNvSpPr/>
          <p:nvPr/>
        </p:nvSpPr>
        <p:spPr>
          <a:xfrm>
            <a:off x="17007262" y="7586515"/>
            <a:ext cx="203201" cy="203201"/>
          </a:xfrm>
          <a:prstGeom prst="ellipse">
            <a:avLst/>
          </a:prstGeom>
          <a:solidFill>
            <a:srgbClr val="FFFFFF"/>
          </a:solidFill>
          <a:ln w="12700">
            <a:miter lim="400000"/>
          </a:ln>
          <a:effectLst>
            <a:outerShdw blurRad="63500" dist="25400" dir="3228796" rotWithShape="0">
              <a:srgbClr val="000000"/>
            </a:outerShdw>
          </a:effectLst>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1478" name="Circle"/>
          <p:cNvSpPr/>
          <p:nvPr/>
        </p:nvSpPr>
        <p:spPr>
          <a:xfrm>
            <a:off x="18716770" y="6153296"/>
            <a:ext cx="203201" cy="203201"/>
          </a:xfrm>
          <a:prstGeom prst="ellipse">
            <a:avLst/>
          </a:prstGeom>
          <a:solidFill>
            <a:srgbClr val="FFFFFF"/>
          </a:solidFill>
          <a:ln w="12700">
            <a:miter lim="400000"/>
          </a:ln>
          <a:effectLst>
            <a:outerShdw blurRad="63500" dist="25400" dir="3228796" rotWithShape="0">
              <a:srgbClr val="000000"/>
            </a:outerShdw>
          </a:effectLst>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1479" name="Circle"/>
          <p:cNvSpPr/>
          <p:nvPr/>
        </p:nvSpPr>
        <p:spPr>
          <a:xfrm>
            <a:off x="19588891" y="5433320"/>
            <a:ext cx="203201" cy="203201"/>
          </a:xfrm>
          <a:prstGeom prst="ellipse">
            <a:avLst/>
          </a:prstGeom>
          <a:solidFill>
            <a:srgbClr val="FFFFFF"/>
          </a:solidFill>
          <a:ln w="12700">
            <a:miter lim="400000"/>
          </a:ln>
          <a:effectLst>
            <a:outerShdw blurRad="63500" dist="25400" dir="3228796" rotWithShape="0">
              <a:srgbClr val="000000"/>
            </a:outerShdw>
          </a:effectLst>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1480" name="Camera"/>
          <p:cNvSpPr txBox="1"/>
          <p:nvPr/>
        </p:nvSpPr>
        <p:spPr>
          <a:xfrm>
            <a:off x="14666793" y="10237850"/>
            <a:ext cx="2012874" cy="86677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71437" tIns="71437" rIns="71437" bIns="71437" anchor="ctr">
            <a:spAutoFit/>
          </a:bodyPr>
          <a:lstStyle>
            <a:lvl1pPr algn="l" defTabSz="821531">
              <a:defRPr sz="4200" b="0">
                <a:latin typeface="Avenir Book"/>
                <a:ea typeface="Avenir Book"/>
                <a:cs typeface="Avenir Book"/>
                <a:sym typeface="Avenir Book"/>
              </a:defRPr>
            </a:lvl1pPr>
          </a:lstStyle>
          <a:p>
            <a:r>
              <a:t>Camera</a:t>
            </a:r>
          </a:p>
        </p:txBody>
      </p:sp>
      <p:sp>
        <p:nvSpPr>
          <p:cNvPr id="1481" name="Ray"/>
          <p:cNvSpPr txBox="1"/>
          <p:nvPr/>
        </p:nvSpPr>
        <p:spPr>
          <a:xfrm>
            <a:off x="21739862" y="3013623"/>
            <a:ext cx="1005815" cy="86677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71437" tIns="71437" rIns="71437" bIns="71437" anchor="ctr">
            <a:spAutoFit/>
          </a:bodyPr>
          <a:lstStyle>
            <a:lvl1pPr algn="l" defTabSz="821531">
              <a:defRPr sz="4200" b="0">
                <a:latin typeface="Avenir Book"/>
                <a:ea typeface="Avenir Book"/>
                <a:cs typeface="Avenir Book"/>
                <a:sym typeface="Avenir Book"/>
              </a:defRPr>
            </a:lvl1pPr>
          </a:lstStyle>
          <a:p>
            <a:r>
              <a:t>Ray</a:t>
            </a:r>
          </a:p>
        </p:txBody>
      </p:sp>
      <p:sp>
        <p:nvSpPr>
          <p:cNvPr id="1482" name="colors"/>
          <p:cNvSpPr txBox="1"/>
          <p:nvPr/>
        </p:nvSpPr>
        <p:spPr>
          <a:xfrm>
            <a:off x="7786779" y="5229981"/>
            <a:ext cx="1239039" cy="70167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71437" tIns="71437" rIns="71437" bIns="71437" anchor="ctr">
            <a:spAutoFit/>
          </a:bodyPr>
          <a:lstStyle>
            <a:lvl1pPr algn="l" defTabSz="821531">
              <a:defRPr sz="3200" b="0">
                <a:latin typeface="Avenir Book"/>
                <a:ea typeface="Avenir Book"/>
                <a:cs typeface="Avenir Book"/>
                <a:sym typeface="Avenir Book"/>
              </a:defRPr>
            </a:lvl1pPr>
          </a:lstStyle>
          <a:p>
            <a:r>
              <a:t>colors</a:t>
            </a:r>
          </a:p>
        </p:txBody>
      </p:sp>
      <p:sp>
        <p:nvSpPr>
          <p:cNvPr id="1483" name="weights"/>
          <p:cNvSpPr txBox="1"/>
          <p:nvPr/>
        </p:nvSpPr>
        <p:spPr>
          <a:xfrm>
            <a:off x="5720941" y="6045549"/>
            <a:ext cx="1554812" cy="70167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71437" tIns="71437" rIns="71437" bIns="71437" anchor="ctr">
            <a:spAutoFit/>
          </a:bodyPr>
          <a:lstStyle>
            <a:lvl1pPr algn="l" defTabSz="821531">
              <a:defRPr sz="3200" b="0">
                <a:latin typeface="Avenir Book"/>
                <a:ea typeface="Avenir Book"/>
                <a:cs typeface="Avenir Book"/>
                <a:sym typeface="Avenir Book"/>
              </a:defRPr>
            </a:lvl1pPr>
          </a:lstStyle>
          <a:p>
            <a:r>
              <a:t>weights</a:t>
            </a:r>
          </a:p>
        </p:txBody>
      </p:sp>
      <p:sp>
        <p:nvSpPr>
          <p:cNvPr id="1484" name="Line"/>
          <p:cNvSpPr/>
          <p:nvPr/>
        </p:nvSpPr>
        <p:spPr>
          <a:xfrm flipH="1" flipV="1">
            <a:off x="6800571" y="4793686"/>
            <a:ext cx="962170" cy="700519"/>
          </a:xfrm>
          <a:prstGeom prst="line">
            <a:avLst/>
          </a:prstGeom>
          <a:ln w="38100">
            <a:solidFill>
              <a:srgbClr val="000000"/>
            </a:solidFill>
            <a:miter lim="400000"/>
            <a:tailEnd type="triangle"/>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1485" name="Line"/>
          <p:cNvSpPr/>
          <p:nvPr/>
        </p:nvSpPr>
        <p:spPr>
          <a:xfrm flipH="1" flipV="1">
            <a:off x="5747469" y="5025541"/>
            <a:ext cx="239645" cy="1214398"/>
          </a:xfrm>
          <a:prstGeom prst="line">
            <a:avLst/>
          </a:prstGeom>
          <a:ln w="38100">
            <a:solidFill>
              <a:srgbClr val="000000"/>
            </a:solidFill>
            <a:miter lim="400000"/>
            <a:tailEnd type="triangle"/>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1486" name="Line"/>
          <p:cNvSpPr/>
          <p:nvPr/>
        </p:nvSpPr>
        <p:spPr>
          <a:xfrm flipV="1">
            <a:off x="16356486" y="7226813"/>
            <a:ext cx="1795182" cy="1546508"/>
          </a:xfrm>
          <a:prstGeom prst="line">
            <a:avLst/>
          </a:prstGeom>
          <a:ln w="38100">
            <a:solidFill>
              <a:srgbClr val="000000"/>
            </a:solidFill>
            <a:miter lim="400000"/>
            <a:headEnd type="triangle" len="sm"/>
            <a:tailEnd type="triangle" len="sm"/>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1487" name="Line"/>
          <p:cNvSpPr/>
          <p:nvPr/>
        </p:nvSpPr>
        <p:spPr>
          <a:xfrm flipV="1">
            <a:off x="17767416" y="6042834"/>
            <a:ext cx="858093" cy="708935"/>
          </a:xfrm>
          <a:prstGeom prst="line">
            <a:avLst/>
          </a:prstGeom>
          <a:ln w="38100">
            <a:solidFill>
              <a:srgbClr val="000000"/>
            </a:solidFill>
            <a:miter lim="400000"/>
            <a:headEnd type="triangle" len="sm"/>
            <a:tailEnd type="triangle" len="sm"/>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mc:AlternateContent xmlns:mc="http://schemas.openxmlformats.org/markup-compatibility/2006" xmlns:a14="http://schemas.microsoft.com/office/drawing/2010/main">
        <mc:Choice Requires="a14">
          <p:sp>
            <p:nvSpPr>
              <p:cNvPr id="1488" name="Equation"/>
              <p:cNvSpPr txBox="1"/>
              <p:nvPr/>
            </p:nvSpPr>
            <p:spPr>
              <a:xfrm>
                <a:off x="2343073" y="3492944"/>
                <a:ext cx="4343681" cy="2248405"/>
              </a:xfrm>
              <a:prstGeom prst="rect">
                <a:avLst/>
              </a:prstGeom>
              <a:ln w="12700">
                <a:miter lim="400000"/>
              </a:ln>
            </p:spPr>
            <p:txBody>
              <a:bodyPr wrap="none" lIns="0" tIns="0" rIns="0" bIns="0">
                <a:spAutoFit/>
              </a:bodyPr>
              <a:lstStyle/>
              <a:p>
                <a:pPr algn="l" defTabSz="914400" latinLnBrk="1">
                  <a:defRPr sz="1800" b="0"/>
                </a:pPr>
                <a14:m>
                  <m:oMathPara xmlns:m="http://schemas.openxmlformats.org/officeDocument/2006/math">
                    <m:oMathParaPr>
                      <m:jc m:val="centerGroup"/>
                    </m:oMathParaPr>
                    <m:oMath xmlns:m="http://schemas.openxmlformats.org/officeDocument/2006/math">
                      <m:r>
                        <a:rPr sz="6600" i="1">
                          <a:solidFill>
                            <a:srgbClr val="000000"/>
                          </a:solidFill>
                          <a:latin typeface="Cambria Math" panose="02040503050406030204" pitchFamily="18" charset="0"/>
                        </a:rPr>
                        <m:t>𝐜</m:t>
                      </m:r>
                      <m:r>
                        <a:rPr sz="6600" i="1">
                          <a:solidFill>
                            <a:srgbClr val="000000"/>
                          </a:solidFill>
                          <a:latin typeface="Cambria Math" panose="02040503050406030204" pitchFamily="18" charset="0"/>
                        </a:rPr>
                        <m:t>≈</m:t>
                      </m:r>
                      <m:limUpp>
                        <m:limUppPr>
                          <m:ctrlPr>
                            <a:rPr sz="6600" i="1">
                              <a:solidFill>
                                <a:srgbClr val="000000"/>
                              </a:solidFill>
                              <a:latin typeface="Cambria Math" panose="02040503050406030204" pitchFamily="18" charset="0"/>
                            </a:rPr>
                          </m:ctrlPr>
                        </m:limUppPr>
                        <m:e>
                          <m:limLow>
                            <m:limLowPr>
                              <m:ctrlPr>
                                <a:rPr sz="6600" i="1">
                                  <a:solidFill>
                                    <a:srgbClr val="000000"/>
                                  </a:solidFill>
                                  <a:latin typeface="Cambria Math" panose="02040503050406030204" pitchFamily="18" charset="0"/>
                                </a:rPr>
                              </m:ctrlPr>
                            </m:limLowPr>
                            <m:e>
                              <m:r>
                                <a:rPr sz="6600" i="1">
                                  <a:solidFill>
                                    <a:srgbClr val="000000"/>
                                  </a:solidFill>
                                  <a:latin typeface="Cambria Math" panose="02040503050406030204" pitchFamily="18" charset="0"/>
                                </a:rPr>
                                <m:t>∑</m:t>
                              </m:r>
                            </m:e>
                            <m:lim>
                              <m:r>
                                <a:rPr sz="6600" i="1">
                                  <a:solidFill>
                                    <a:srgbClr val="000000"/>
                                  </a:solidFill>
                                  <a:latin typeface="Cambria Math" panose="02040503050406030204" pitchFamily="18" charset="0"/>
                                </a:rPr>
                                <m:t>𝑖</m:t>
                              </m:r>
                              <m:r>
                                <a:rPr sz="6600" i="1">
                                  <a:solidFill>
                                    <a:srgbClr val="000000"/>
                                  </a:solidFill>
                                  <a:latin typeface="Cambria Math" panose="02040503050406030204" pitchFamily="18" charset="0"/>
                                </a:rPr>
                                <m:t>=1</m:t>
                              </m:r>
                            </m:lim>
                          </m:limLow>
                        </m:e>
                        <m:lim>
                          <m:r>
                            <a:rPr sz="6600" i="1">
                              <a:solidFill>
                                <a:srgbClr val="000000"/>
                              </a:solidFill>
                              <a:latin typeface="Cambria Math" panose="02040503050406030204" pitchFamily="18" charset="0"/>
                            </a:rPr>
                            <m:t>𝑛</m:t>
                          </m:r>
                        </m:lim>
                      </m:limUpp>
                      <m:sSub>
                        <m:sSubPr>
                          <m:ctrlPr>
                            <a:rPr sz="6600" i="1">
                              <a:solidFill>
                                <a:srgbClr val="000000"/>
                              </a:solidFill>
                              <a:latin typeface="Cambria Math" panose="02040503050406030204" pitchFamily="18" charset="0"/>
                            </a:rPr>
                          </m:ctrlPr>
                        </m:sSubPr>
                        <m:e>
                          <m:r>
                            <a:rPr sz="6600" i="1">
                              <a:solidFill>
                                <a:srgbClr val="000000"/>
                              </a:solidFill>
                              <a:latin typeface="Cambria Math" panose="02040503050406030204" pitchFamily="18" charset="0"/>
                            </a:rPr>
                            <m:t>𝑇</m:t>
                          </m:r>
                        </m:e>
                        <m:sub>
                          <m:r>
                            <a:rPr sz="6600" i="1">
                              <a:solidFill>
                                <a:srgbClr val="000000"/>
                              </a:solidFill>
                              <a:latin typeface="Cambria Math" panose="02040503050406030204" pitchFamily="18" charset="0"/>
                            </a:rPr>
                            <m:t>𝑖</m:t>
                          </m:r>
                        </m:sub>
                      </m:sSub>
                      <m:sSub>
                        <m:sSubPr>
                          <m:ctrlPr>
                            <a:rPr sz="6600" i="1">
                              <a:solidFill>
                                <a:srgbClr val="000000"/>
                              </a:solidFill>
                              <a:latin typeface="Cambria Math" panose="02040503050406030204" pitchFamily="18" charset="0"/>
                            </a:rPr>
                          </m:ctrlPr>
                        </m:sSubPr>
                        <m:e>
                          <m:r>
                            <a:rPr sz="6600" i="1">
                              <a:solidFill>
                                <a:srgbClr val="000000"/>
                              </a:solidFill>
                              <a:latin typeface="Cambria Math" panose="02040503050406030204" pitchFamily="18" charset="0"/>
                            </a:rPr>
                            <m:t>𝛼</m:t>
                          </m:r>
                        </m:e>
                        <m:sub>
                          <m:r>
                            <a:rPr sz="6600" i="1">
                              <a:solidFill>
                                <a:srgbClr val="000000"/>
                              </a:solidFill>
                              <a:latin typeface="Cambria Math" panose="02040503050406030204" pitchFamily="18" charset="0"/>
                            </a:rPr>
                            <m:t>𝑖</m:t>
                          </m:r>
                        </m:sub>
                      </m:sSub>
                      <m:sSub>
                        <m:sSubPr>
                          <m:ctrlPr>
                            <a:rPr sz="6600" i="1">
                              <a:solidFill>
                                <a:srgbClr val="000000"/>
                              </a:solidFill>
                              <a:latin typeface="Cambria Math" panose="02040503050406030204" pitchFamily="18" charset="0"/>
                            </a:rPr>
                          </m:ctrlPr>
                        </m:sSubPr>
                        <m:e>
                          <m:r>
                            <a:rPr sz="6600" i="1">
                              <a:solidFill>
                                <a:srgbClr val="000000"/>
                              </a:solidFill>
                              <a:latin typeface="Cambria Math" panose="02040503050406030204" pitchFamily="18" charset="0"/>
                            </a:rPr>
                            <m:t>𝐜</m:t>
                          </m:r>
                        </m:e>
                        <m:sub>
                          <m:r>
                            <a:rPr sz="6600" i="1">
                              <a:solidFill>
                                <a:srgbClr val="000000"/>
                              </a:solidFill>
                              <a:latin typeface="Cambria Math" panose="02040503050406030204" pitchFamily="18" charset="0"/>
                            </a:rPr>
                            <m:t>𝑖</m:t>
                          </m:r>
                        </m:sub>
                      </m:sSub>
                    </m:oMath>
                  </m:oMathPara>
                </a14:m>
                <a:endParaRPr sz="6600"/>
              </a:p>
            </p:txBody>
          </p:sp>
        </mc:Choice>
        <mc:Fallback xmlns="">
          <p:sp>
            <p:nvSpPr>
              <p:cNvPr id="1488" name="Equation"/>
              <p:cNvSpPr txBox="1">
                <a:spLocks noRot="1" noChangeAspect="1" noMove="1" noResize="1" noEditPoints="1" noAdjustHandles="1" noChangeArrowheads="1" noChangeShapeType="1" noTextEdit="1"/>
              </p:cNvSpPr>
              <p:nvPr/>
            </p:nvSpPr>
            <p:spPr>
              <a:xfrm>
                <a:off x="2343073" y="3492944"/>
                <a:ext cx="4343681" cy="2248405"/>
              </a:xfrm>
              <a:prstGeom prst="rect">
                <a:avLst/>
              </a:prstGeom>
              <a:blipFill>
                <a:blip r:embed="rId6"/>
                <a:stretch>
                  <a:fillRect r="-5470"/>
                </a:stretch>
              </a:blipFill>
              <a:ln w="12700">
                <a:miter lim="400000"/>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89" name="Equation"/>
              <p:cNvSpPr txBox="1"/>
              <p:nvPr/>
            </p:nvSpPr>
            <p:spPr>
              <a:xfrm>
                <a:off x="2126636" y="8060049"/>
                <a:ext cx="5303796" cy="2505742"/>
              </a:xfrm>
              <a:prstGeom prst="rect">
                <a:avLst/>
              </a:prstGeom>
              <a:ln w="12700">
                <a:miter lim="400000"/>
              </a:ln>
            </p:spPr>
            <p:txBody>
              <a:bodyPr wrap="none" lIns="0" tIns="0" rIns="0" bIns="0">
                <a:spAutoFit/>
              </a:bodyPr>
              <a:lstStyle/>
              <a:p>
                <a:pPr algn="l" defTabSz="914400" latinLnBrk="1">
                  <a:defRPr sz="1800" b="0"/>
                </a:pPr>
                <a14:m>
                  <m:oMathPara xmlns:m="http://schemas.openxmlformats.org/officeDocument/2006/math">
                    <m:oMathParaPr>
                      <m:jc m:val="centerGroup"/>
                    </m:oMathParaPr>
                    <m:oMath xmlns:m="http://schemas.openxmlformats.org/officeDocument/2006/math">
                      <m:sSub>
                        <m:sSubPr>
                          <m:ctrlPr>
                            <a:rPr sz="6600" i="1">
                              <a:solidFill>
                                <a:srgbClr val="000000"/>
                              </a:solidFill>
                              <a:latin typeface="Cambria Math" panose="02040503050406030204" pitchFamily="18" charset="0"/>
                            </a:rPr>
                          </m:ctrlPr>
                        </m:sSubPr>
                        <m:e>
                          <m:r>
                            <a:rPr sz="6600" i="1">
                              <a:solidFill>
                                <a:srgbClr val="000000"/>
                              </a:solidFill>
                              <a:latin typeface="Cambria Math" panose="02040503050406030204" pitchFamily="18" charset="0"/>
                            </a:rPr>
                            <m:t>𝑇</m:t>
                          </m:r>
                        </m:e>
                        <m:sub>
                          <m:r>
                            <a:rPr sz="6600" i="1">
                              <a:solidFill>
                                <a:srgbClr val="000000"/>
                              </a:solidFill>
                              <a:latin typeface="Cambria Math" panose="02040503050406030204" pitchFamily="18" charset="0"/>
                            </a:rPr>
                            <m:t>𝑖</m:t>
                          </m:r>
                        </m:sub>
                      </m:sSub>
                      <m:r>
                        <a:rPr sz="6600" i="1">
                          <a:solidFill>
                            <a:srgbClr val="000000"/>
                          </a:solidFill>
                          <a:latin typeface="Cambria Math" panose="02040503050406030204" pitchFamily="18" charset="0"/>
                        </a:rPr>
                        <m:t>=</m:t>
                      </m:r>
                      <m:limUpp>
                        <m:limUppPr>
                          <m:ctrlPr>
                            <a:rPr sz="6600" i="1">
                              <a:solidFill>
                                <a:srgbClr val="000000"/>
                              </a:solidFill>
                              <a:latin typeface="Cambria Math" panose="02040503050406030204" pitchFamily="18" charset="0"/>
                            </a:rPr>
                          </m:ctrlPr>
                        </m:limUppPr>
                        <m:e>
                          <m:limLow>
                            <m:limLowPr>
                              <m:ctrlPr>
                                <a:rPr sz="6600" i="1">
                                  <a:solidFill>
                                    <a:srgbClr val="000000"/>
                                  </a:solidFill>
                                  <a:latin typeface="Cambria Math" panose="02040503050406030204" pitchFamily="18" charset="0"/>
                                </a:rPr>
                              </m:ctrlPr>
                            </m:limLowPr>
                            <m:e>
                              <m:r>
                                <a:rPr sz="6600" i="1">
                                  <a:solidFill>
                                    <a:srgbClr val="000000"/>
                                  </a:solidFill>
                                  <a:latin typeface="Cambria Math" panose="02040503050406030204" pitchFamily="18" charset="0"/>
                                </a:rPr>
                                <m:t>∏</m:t>
                              </m:r>
                            </m:e>
                            <m:lim>
                              <m:r>
                                <a:rPr sz="6600" i="1">
                                  <a:solidFill>
                                    <a:srgbClr val="000000"/>
                                  </a:solidFill>
                                  <a:latin typeface="Cambria Math" panose="02040503050406030204" pitchFamily="18" charset="0"/>
                                </a:rPr>
                                <m:t>𝑗</m:t>
                              </m:r>
                              <m:r>
                                <a:rPr sz="6600" i="1">
                                  <a:solidFill>
                                    <a:srgbClr val="000000"/>
                                  </a:solidFill>
                                  <a:latin typeface="Cambria Math" panose="02040503050406030204" pitchFamily="18" charset="0"/>
                                </a:rPr>
                                <m:t>=1</m:t>
                              </m:r>
                            </m:lim>
                          </m:limLow>
                        </m:e>
                        <m:lim>
                          <m:r>
                            <a:rPr sz="6600" i="1">
                              <a:solidFill>
                                <a:srgbClr val="000000"/>
                              </a:solidFill>
                              <a:latin typeface="Cambria Math" panose="02040503050406030204" pitchFamily="18" charset="0"/>
                            </a:rPr>
                            <m:t>𝑖</m:t>
                          </m:r>
                          <m:r>
                            <a:rPr sz="6600" i="1">
                              <a:solidFill>
                                <a:srgbClr val="000000"/>
                              </a:solidFill>
                              <a:latin typeface="Cambria Math" panose="02040503050406030204" pitchFamily="18" charset="0"/>
                            </a:rPr>
                            <m:t>−1</m:t>
                          </m:r>
                        </m:lim>
                      </m:limUpp>
                      <m:r>
                        <a:rPr sz="6600" i="1">
                          <a:solidFill>
                            <a:srgbClr val="000000"/>
                          </a:solidFill>
                          <a:latin typeface="Cambria Math" panose="02040503050406030204" pitchFamily="18" charset="0"/>
                        </a:rPr>
                        <m:t>(1−</m:t>
                      </m:r>
                      <m:sSub>
                        <m:sSubPr>
                          <m:ctrlPr>
                            <a:rPr sz="6600" i="1">
                              <a:solidFill>
                                <a:srgbClr val="000000"/>
                              </a:solidFill>
                              <a:latin typeface="Cambria Math" panose="02040503050406030204" pitchFamily="18" charset="0"/>
                            </a:rPr>
                          </m:ctrlPr>
                        </m:sSubPr>
                        <m:e>
                          <m:r>
                            <a:rPr sz="6600" i="1">
                              <a:solidFill>
                                <a:srgbClr val="000000"/>
                              </a:solidFill>
                              <a:latin typeface="Cambria Math" panose="02040503050406030204" pitchFamily="18" charset="0"/>
                            </a:rPr>
                            <m:t>𝛼</m:t>
                          </m:r>
                        </m:e>
                        <m:sub>
                          <m:r>
                            <a:rPr sz="6600" i="1">
                              <a:solidFill>
                                <a:srgbClr val="000000"/>
                              </a:solidFill>
                              <a:latin typeface="Cambria Math" panose="02040503050406030204" pitchFamily="18" charset="0"/>
                            </a:rPr>
                            <m:t>𝑗</m:t>
                          </m:r>
                        </m:sub>
                      </m:sSub>
                      <m:r>
                        <a:rPr sz="6600" i="1">
                          <a:solidFill>
                            <a:srgbClr val="000000"/>
                          </a:solidFill>
                          <a:latin typeface="Cambria Math" panose="02040503050406030204" pitchFamily="18" charset="0"/>
                        </a:rPr>
                        <m:t>)</m:t>
                      </m:r>
                    </m:oMath>
                  </m:oMathPara>
                </a14:m>
                <a:endParaRPr sz="6600"/>
              </a:p>
            </p:txBody>
          </p:sp>
        </mc:Choice>
        <mc:Fallback xmlns="">
          <p:sp>
            <p:nvSpPr>
              <p:cNvPr id="1489" name="Equation"/>
              <p:cNvSpPr txBox="1">
                <a:spLocks noRot="1" noChangeAspect="1" noMove="1" noResize="1" noEditPoints="1" noAdjustHandles="1" noChangeArrowheads="1" noChangeShapeType="1" noTextEdit="1"/>
              </p:cNvSpPr>
              <p:nvPr/>
            </p:nvSpPr>
            <p:spPr>
              <a:xfrm>
                <a:off x="2126636" y="8060049"/>
                <a:ext cx="5303796" cy="2505742"/>
              </a:xfrm>
              <a:prstGeom prst="rect">
                <a:avLst/>
              </a:prstGeom>
              <a:blipFill>
                <a:blip r:embed="rId7"/>
                <a:stretch>
                  <a:fillRect r="-8276"/>
                </a:stretch>
              </a:blipFill>
              <a:ln w="12700">
                <a:miter lim="400000"/>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90" name="Equation"/>
              <p:cNvSpPr txBox="1"/>
              <p:nvPr/>
            </p:nvSpPr>
            <p:spPr>
              <a:xfrm>
                <a:off x="2110613" y="11878767"/>
                <a:ext cx="6388166" cy="782721"/>
              </a:xfrm>
              <a:prstGeom prst="rect">
                <a:avLst/>
              </a:prstGeom>
              <a:ln w="12700">
                <a:miter lim="400000"/>
              </a:ln>
            </p:spPr>
            <p:txBody>
              <a:bodyPr wrap="none" lIns="0" tIns="0" rIns="0" bIns="0">
                <a:spAutoFit/>
              </a:bodyPr>
              <a:lstStyle/>
              <a:p>
                <a:pPr algn="l" defTabSz="914400" latinLnBrk="1">
                  <a:defRPr sz="1800" b="0"/>
                </a:pPr>
                <a14:m>
                  <m:oMathPara xmlns:m="http://schemas.openxmlformats.org/officeDocument/2006/math">
                    <m:oMathParaPr>
                      <m:jc m:val="centerGroup"/>
                    </m:oMathParaPr>
                    <m:oMath xmlns:m="http://schemas.openxmlformats.org/officeDocument/2006/math">
                      <m:sSub>
                        <m:sSubPr>
                          <m:ctrlPr>
                            <a:rPr sz="6600" i="1">
                              <a:solidFill>
                                <a:srgbClr val="000000"/>
                              </a:solidFill>
                              <a:latin typeface="Cambria Math" panose="02040503050406030204" pitchFamily="18" charset="0"/>
                            </a:rPr>
                          </m:ctrlPr>
                        </m:sSubPr>
                        <m:e>
                          <m:r>
                            <a:rPr sz="6600" i="1">
                              <a:solidFill>
                                <a:srgbClr val="000000"/>
                              </a:solidFill>
                              <a:latin typeface="Cambria Math" panose="02040503050406030204" pitchFamily="18" charset="0"/>
                            </a:rPr>
                            <m:t>𝛼</m:t>
                          </m:r>
                        </m:e>
                        <m:sub>
                          <m:r>
                            <a:rPr sz="6600" i="1">
                              <a:solidFill>
                                <a:srgbClr val="000000"/>
                              </a:solidFill>
                              <a:latin typeface="Cambria Math" panose="02040503050406030204" pitchFamily="18" charset="0"/>
                            </a:rPr>
                            <m:t>𝑖</m:t>
                          </m:r>
                        </m:sub>
                      </m:sSub>
                      <m:r>
                        <a:rPr sz="6600" i="1">
                          <a:solidFill>
                            <a:srgbClr val="000000"/>
                          </a:solidFill>
                          <a:latin typeface="Cambria Math" panose="02040503050406030204" pitchFamily="18" charset="0"/>
                        </a:rPr>
                        <m:t>=1−</m:t>
                      </m:r>
                      <m:r>
                        <m:rPr>
                          <m:sty m:val="p"/>
                        </m:rPr>
                        <a:rPr sz="6600" i="1">
                          <a:solidFill>
                            <a:srgbClr val="000000"/>
                          </a:solidFill>
                          <a:latin typeface="Cambria Math" panose="02040503050406030204" pitchFamily="18" charset="0"/>
                        </a:rPr>
                        <m:t>exp</m:t>
                      </m:r>
                      <m:r>
                        <a:rPr sz="6600" i="1">
                          <a:solidFill>
                            <a:srgbClr val="000000"/>
                          </a:solidFill>
                          <a:latin typeface="Cambria Math" panose="02040503050406030204" pitchFamily="18" charset="0"/>
                        </a:rPr>
                        <m:t>(−</m:t>
                      </m:r>
                      <m:sSub>
                        <m:sSubPr>
                          <m:ctrlPr>
                            <a:rPr sz="6600" i="1">
                              <a:solidFill>
                                <a:srgbClr val="000000"/>
                              </a:solidFill>
                              <a:latin typeface="Cambria Math" panose="02040503050406030204" pitchFamily="18" charset="0"/>
                            </a:rPr>
                          </m:ctrlPr>
                        </m:sSubPr>
                        <m:e>
                          <m:r>
                            <a:rPr sz="6600" i="1">
                              <a:solidFill>
                                <a:srgbClr val="000000"/>
                              </a:solidFill>
                              <a:latin typeface="Cambria Math" panose="02040503050406030204" pitchFamily="18" charset="0"/>
                            </a:rPr>
                            <m:t>𝜎</m:t>
                          </m:r>
                        </m:e>
                        <m:sub>
                          <m:r>
                            <a:rPr sz="6600" i="1">
                              <a:solidFill>
                                <a:srgbClr val="000000"/>
                              </a:solidFill>
                              <a:latin typeface="Cambria Math" panose="02040503050406030204" pitchFamily="18" charset="0"/>
                            </a:rPr>
                            <m:t>𝑖</m:t>
                          </m:r>
                        </m:sub>
                      </m:sSub>
                      <m:sSub>
                        <m:sSubPr>
                          <m:ctrlPr>
                            <a:rPr sz="6600" i="1">
                              <a:solidFill>
                                <a:srgbClr val="000000"/>
                              </a:solidFill>
                              <a:latin typeface="Cambria Math" panose="02040503050406030204" pitchFamily="18" charset="0"/>
                            </a:rPr>
                          </m:ctrlPr>
                        </m:sSubPr>
                        <m:e>
                          <m:r>
                            <a:rPr sz="6600" i="1">
                              <a:solidFill>
                                <a:srgbClr val="000000"/>
                              </a:solidFill>
                              <a:latin typeface="Cambria Math" panose="02040503050406030204" pitchFamily="18" charset="0"/>
                            </a:rPr>
                            <m:t>𝛿</m:t>
                          </m:r>
                        </m:e>
                        <m:sub>
                          <m:r>
                            <a:rPr sz="6600" i="1">
                              <a:solidFill>
                                <a:srgbClr val="000000"/>
                              </a:solidFill>
                              <a:latin typeface="Cambria Math" panose="02040503050406030204" pitchFamily="18" charset="0"/>
                            </a:rPr>
                            <m:t>𝑖</m:t>
                          </m:r>
                        </m:sub>
                      </m:sSub>
                      <m:r>
                        <a:rPr sz="6600" i="1">
                          <a:solidFill>
                            <a:srgbClr val="000000"/>
                          </a:solidFill>
                          <a:latin typeface="Cambria Math" panose="02040503050406030204" pitchFamily="18" charset="0"/>
                        </a:rPr>
                        <m:t>)</m:t>
                      </m:r>
                    </m:oMath>
                  </m:oMathPara>
                </a14:m>
                <a:endParaRPr sz="6600"/>
              </a:p>
            </p:txBody>
          </p:sp>
        </mc:Choice>
        <mc:Fallback xmlns="">
          <p:sp>
            <p:nvSpPr>
              <p:cNvPr id="1490" name="Equation"/>
              <p:cNvSpPr txBox="1">
                <a:spLocks noRot="1" noChangeAspect="1" noMove="1" noResize="1" noEditPoints="1" noAdjustHandles="1" noChangeArrowheads="1" noChangeShapeType="1" noTextEdit="1"/>
              </p:cNvSpPr>
              <p:nvPr/>
            </p:nvSpPr>
            <p:spPr>
              <a:xfrm>
                <a:off x="2110613" y="11878767"/>
                <a:ext cx="6388166" cy="782721"/>
              </a:xfrm>
              <a:prstGeom prst="rect">
                <a:avLst/>
              </a:prstGeom>
              <a:blipFill>
                <a:blip r:embed="rId8"/>
                <a:stretch>
                  <a:fillRect r="-13645" b="-28906"/>
                </a:stretch>
              </a:blipFill>
              <a:ln w="12700">
                <a:miter lim="400000"/>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91" name="Equation"/>
              <p:cNvSpPr txBox="1"/>
              <p:nvPr/>
            </p:nvSpPr>
            <p:spPr>
              <a:xfrm>
                <a:off x="20682246" y="4946527"/>
                <a:ext cx="555708" cy="345804"/>
              </a:xfrm>
              <a:prstGeom prst="rect">
                <a:avLst/>
              </a:prstGeom>
              <a:ln w="12700">
                <a:miter lim="400000"/>
              </a:ln>
            </p:spPr>
            <p:txBody>
              <a:bodyPr wrap="none" lIns="0" tIns="0" rIns="0" bIns="0">
                <a:spAutoFit/>
              </a:bodyPr>
              <a:lstStyle/>
              <a:p>
                <a:pPr algn="l" defTabSz="914400" latinLnBrk="1">
                  <a:defRPr sz="1800" b="0"/>
                </a:pPr>
                <a14:m>
                  <m:oMathPara xmlns:m="http://schemas.openxmlformats.org/officeDocument/2006/math">
                    <m:oMathParaPr>
                      <m:jc m:val="centerGroup"/>
                    </m:oMathParaPr>
                    <m:oMath xmlns:m="http://schemas.openxmlformats.org/officeDocument/2006/math">
                      <m:sSub>
                        <m:sSubPr>
                          <m:ctrlPr>
                            <a:rPr sz="3300" i="1">
                              <a:solidFill>
                                <a:srgbClr val="000000"/>
                              </a:solidFill>
                              <a:latin typeface="Cambria Math" panose="02040503050406030204" pitchFamily="18" charset="0"/>
                            </a:rPr>
                          </m:ctrlPr>
                        </m:sSubPr>
                        <m:e>
                          <m:r>
                            <a:rPr sz="3300" i="1">
                              <a:solidFill>
                                <a:srgbClr val="000000"/>
                              </a:solidFill>
                              <a:latin typeface="Cambria Math" panose="02040503050406030204" pitchFamily="18" charset="0"/>
                            </a:rPr>
                            <m:t>𝑡</m:t>
                          </m:r>
                        </m:e>
                        <m:sub>
                          <m:r>
                            <a:rPr sz="3300" i="1">
                              <a:solidFill>
                                <a:srgbClr val="000000"/>
                              </a:solidFill>
                              <a:latin typeface="Cambria Math" panose="02040503050406030204" pitchFamily="18" charset="0"/>
                            </a:rPr>
                            <m:t>𝑛</m:t>
                          </m:r>
                          <m:r>
                            <a:rPr sz="3300" i="1">
                              <a:solidFill>
                                <a:srgbClr val="000000"/>
                              </a:solidFill>
                              <a:latin typeface="Cambria Math" panose="02040503050406030204" pitchFamily="18" charset="0"/>
                            </a:rPr>
                            <m:t>+1</m:t>
                          </m:r>
                        </m:sub>
                      </m:sSub>
                    </m:oMath>
                  </m:oMathPara>
                </a14:m>
                <a:endParaRPr sz="3300"/>
              </a:p>
            </p:txBody>
          </p:sp>
        </mc:Choice>
        <mc:Fallback xmlns="">
          <p:sp>
            <p:nvSpPr>
              <p:cNvPr id="1491" name="Equation"/>
              <p:cNvSpPr txBox="1">
                <a:spLocks noRot="1" noChangeAspect="1" noMove="1" noResize="1" noEditPoints="1" noAdjustHandles="1" noChangeArrowheads="1" noChangeShapeType="1" noTextEdit="1"/>
              </p:cNvSpPr>
              <p:nvPr/>
            </p:nvSpPr>
            <p:spPr>
              <a:xfrm>
                <a:off x="20682246" y="4946527"/>
                <a:ext cx="555708" cy="345804"/>
              </a:xfrm>
              <a:prstGeom prst="rect">
                <a:avLst/>
              </a:prstGeom>
              <a:blipFill>
                <a:blip r:embed="rId9"/>
                <a:stretch>
                  <a:fillRect r="-32967" b="-43860"/>
                </a:stretch>
              </a:blipFill>
              <a:ln w="12700">
                <a:miter lim="400000"/>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92" name="Equation"/>
              <p:cNvSpPr txBox="1"/>
              <p:nvPr/>
            </p:nvSpPr>
            <p:spPr>
              <a:xfrm>
                <a:off x="15938690" y="7916856"/>
                <a:ext cx="203099" cy="333604"/>
              </a:xfrm>
              <a:prstGeom prst="rect">
                <a:avLst/>
              </a:prstGeom>
              <a:ln w="12700">
                <a:miter lim="400000"/>
              </a:ln>
            </p:spPr>
            <p:txBody>
              <a:bodyPr wrap="none" lIns="0" tIns="0" rIns="0" bIns="0">
                <a:spAutoFit/>
              </a:bodyPr>
              <a:lstStyle/>
              <a:p>
                <a:pPr algn="l" defTabSz="914400" latinLnBrk="1">
                  <a:defRPr sz="1800" b="0"/>
                </a:pPr>
                <a14:m>
                  <m:oMathPara xmlns:m="http://schemas.openxmlformats.org/officeDocument/2006/math">
                    <m:oMathParaPr>
                      <m:jc m:val="centerGroup"/>
                    </m:oMathParaPr>
                    <m:oMath xmlns:m="http://schemas.openxmlformats.org/officeDocument/2006/math">
                      <m:sSub>
                        <m:sSubPr>
                          <m:ctrlPr>
                            <a:rPr sz="3300" i="1">
                              <a:solidFill>
                                <a:srgbClr val="000000"/>
                              </a:solidFill>
                              <a:latin typeface="Cambria Math" panose="02040503050406030204" pitchFamily="18" charset="0"/>
                            </a:rPr>
                          </m:ctrlPr>
                        </m:sSubPr>
                        <m:e>
                          <m:r>
                            <a:rPr sz="3300" i="1">
                              <a:solidFill>
                                <a:srgbClr val="000000"/>
                              </a:solidFill>
                              <a:latin typeface="Cambria Math" panose="02040503050406030204" pitchFamily="18" charset="0"/>
                            </a:rPr>
                            <m:t>𝑡</m:t>
                          </m:r>
                        </m:e>
                        <m:sub>
                          <m:r>
                            <a:rPr sz="3300" i="1">
                              <a:solidFill>
                                <a:srgbClr val="000000"/>
                              </a:solidFill>
                              <a:latin typeface="Cambria Math" panose="02040503050406030204" pitchFamily="18" charset="0"/>
                            </a:rPr>
                            <m:t>1</m:t>
                          </m:r>
                        </m:sub>
                      </m:sSub>
                    </m:oMath>
                  </m:oMathPara>
                </a14:m>
                <a:endParaRPr sz="3300"/>
              </a:p>
            </p:txBody>
          </p:sp>
        </mc:Choice>
        <mc:Fallback xmlns="">
          <p:sp>
            <p:nvSpPr>
              <p:cNvPr id="1492" name="Equation"/>
              <p:cNvSpPr txBox="1">
                <a:spLocks noRot="1" noChangeAspect="1" noMove="1" noResize="1" noEditPoints="1" noAdjustHandles="1" noChangeArrowheads="1" noChangeShapeType="1" noTextEdit="1"/>
              </p:cNvSpPr>
              <p:nvPr/>
            </p:nvSpPr>
            <p:spPr>
              <a:xfrm>
                <a:off x="15938690" y="7916856"/>
                <a:ext cx="203099" cy="333604"/>
              </a:xfrm>
              <a:prstGeom prst="rect">
                <a:avLst/>
              </a:prstGeom>
              <a:blipFill>
                <a:blip r:embed="rId10"/>
                <a:stretch>
                  <a:fillRect r="-48485" b="-50000"/>
                </a:stretch>
              </a:blipFill>
              <a:ln w="12700">
                <a:miter lim="400000"/>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93" name="Equation"/>
              <p:cNvSpPr txBox="1"/>
              <p:nvPr/>
            </p:nvSpPr>
            <p:spPr>
              <a:xfrm>
                <a:off x="17450173" y="7992738"/>
                <a:ext cx="272125" cy="381721"/>
              </a:xfrm>
              <a:prstGeom prst="rect">
                <a:avLst/>
              </a:prstGeom>
              <a:ln w="12700">
                <a:miter lim="400000"/>
              </a:ln>
            </p:spPr>
            <p:txBody>
              <a:bodyPr wrap="none" lIns="0" tIns="0" rIns="0" bIns="0">
                <a:spAutoFit/>
              </a:bodyPr>
              <a:lstStyle/>
              <a:p>
                <a:pPr algn="l" defTabSz="914400" latinLnBrk="1">
                  <a:defRPr sz="1800" b="0"/>
                </a:pPr>
                <a14:m>
                  <m:oMathPara xmlns:m="http://schemas.openxmlformats.org/officeDocument/2006/math">
                    <m:oMathParaPr>
                      <m:jc m:val="centerGroup"/>
                    </m:oMathParaPr>
                    <m:oMath xmlns:m="http://schemas.openxmlformats.org/officeDocument/2006/math">
                      <m:sSub>
                        <m:sSubPr>
                          <m:ctrlPr>
                            <a:rPr sz="3300" i="1">
                              <a:solidFill>
                                <a:srgbClr val="000000"/>
                              </a:solidFill>
                              <a:latin typeface="Cambria Math" panose="02040503050406030204" pitchFamily="18" charset="0"/>
                            </a:rPr>
                          </m:ctrlPr>
                        </m:sSubPr>
                        <m:e>
                          <m:r>
                            <a:rPr sz="3300" i="1">
                              <a:solidFill>
                                <a:srgbClr val="000000"/>
                              </a:solidFill>
                              <a:latin typeface="Cambria Math" panose="02040503050406030204" pitchFamily="18" charset="0"/>
                            </a:rPr>
                            <m:t>𝑇</m:t>
                          </m:r>
                        </m:e>
                        <m:sub>
                          <m:r>
                            <a:rPr sz="3300" i="1">
                              <a:solidFill>
                                <a:srgbClr val="000000"/>
                              </a:solidFill>
                              <a:latin typeface="Cambria Math" panose="02040503050406030204" pitchFamily="18" charset="0"/>
                            </a:rPr>
                            <m:t>𝑖</m:t>
                          </m:r>
                        </m:sub>
                      </m:sSub>
                    </m:oMath>
                  </m:oMathPara>
                </a14:m>
                <a:endParaRPr sz="3300"/>
              </a:p>
            </p:txBody>
          </p:sp>
        </mc:Choice>
        <mc:Fallback xmlns="">
          <p:sp>
            <p:nvSpPr>
              <p:cNvPr id="1493" name="Equation"/>
              <p:cNvSpPr txBox="1">
                <a:spLocks noRot="1" noChangeAspect="1" noMove="1" noResize="1" noEditPoints="1" noAdjustHandles="1" noChangeArrowheads="1" noChangeShapeType="1" noTextEdit="1"/>
              </p:cNvSpPr>
              <p:nvPr/>
            </p:nvSpPr>
            <p:spPr>
              <a:xfrm>
                <a:off x="17450173" y="7992738"/>
                <a:ext cx="272125" cy="381721"/>
              </a:xfrm>
              <a:prstGeom prst="rect">
                <a:avLst/>
              </a:prstGeom>
              <a:blipFill>
                <a:blip r:embed="rId11"/>
                <a:stretch>
                  <a:fillRect r="-13636" b="-30159"/>
                </a:stretch>
              </a:blipFill>
              <a:ln w="12700">
                <a:miter lim="400000"/>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94" name="Equation"/>
              <p:cNvSpPr txBox="1"/>
              <p:nvPr/>
            </p:nvSpPr>
            <p:spPr>
              <a:xfrm>
                <a:off x="17902008" y="5989802"/>
                <a:ext cx="283859" cy="292873"/>
              </a:xfrm>
              <a:prstGeom prst="rect">
                <a:avLst/>
              </a:prstGeom>
              <a:ln w="12700">
                <a:miter lim="400000"/>
              </a:ln>
            </p:spPr>
            <p:txBody>
              <a:bodyPr wrap="none" lIns="0" tIns="0" rIns="0" bIns="0">
                <a:spAutoFit/>
              </a:bodyPr>
              <a:lstStyle/>
              <a:p>
                <a:pPr algn="l" defTabSz="914400" latinLnBrk="1">
                  <a:defRPr sz="1800" b="0"/>
                </a:pPr>
                <a14:m>
                  <m:oMathPara xmlns:m="http://schemas.openxmlformats.org/officeDocument/2006/math">
                    <m:oMathParaPr>
                      <m:jc m:val="centerGroup"/>
                    </m:oMathParaPr>
                    <m:oMath xmlns:m="http://schemas.openxmlformats.org/officeDocument/2006/math">
                      <m:sSub>
                        <m:sSubPr>
                          <m:ctrlPr>
                            <a:rPr sz="3300" i="1">
                              <a:solidFill>
                                <a:srgbClr val="000000"/>
                              </a:solidFill>
                              <a:latin typeface="Cambria Math" panose="02040503050406030204" pitchFamily="18" charset="0"/>
                            </a:rPr>
                          </m:ctrlPr>
                        </m:sSubPr>
                        <m:e>
                          <m:r>
                            <a:rPr sz="3300" i="1">
                              <a:solidFill>
                                <a:srgbClr val="000000"/>
                              </a:solidFill>
                              <a:latin typeface="Cambria Math" panose="02040503050406030204" pitchFamily="18" charset="0"/>
                            </a:rPr>
                            <m:t>𝛼</m:t>
                          </m:r>
                        </m:e>
                        <m:sub>
                          <m:r>
                            <a:rPr sz="3300" i="1">
                              <a:solidFill>
                                <a:srgbClr val="000000"/>
                              </a:solidFill>
                              <a:latin typeface="Cambria Math" panose="02040503050406030204" pitchFamily="18" charset="0"/>
                            </a:rPr>
                            <m:t>𝑖</m:t>
                          </m:r>
                        </m:sub>
                      </m:sSub>
                    </m:oMath>
                  </m:oMathPara>
                </a14:m>
                <a:endParaRPr sz="3300"/>
              </a:p>
            </p:txBody>
          </p:sp>
        </mc:Choice>
        <mc:Fallback xmlns="">
          <p:sp>
            <p:nvSpPr>
              <p:cNvPr id="1494" name="Equation"/>
              <p:cNvSpPr txBox="1">
                <a:spLocks noRot="1" noChangeAspect="1" noMove="1" noResize="1" noEditPoints="1" noAdjustHandles="1" noChangeArrowheads="1" noChangeShapeType="1" noTextEdit="1"/>
              </p:cNvSpPr>
              <p:nvPr/>
            </p:nvSpPr>
            <p:spPr>
              <a:xfrm>
                <a:off x="17902008" y="5989802"/>
                <a:ext cx="283859" cy="292873"/>
              </a:xfrm>
              <a:prstGeom prst="rect">
                <a:avLst/>
              </a:prstGeom>
              <a:blipFill>
                <a:blip r:embed="rId12"/>
                <a:stretch>
                  <a:fillRect r="-23913" b="-70833"/>
                </a:stretch>
              </a:blipFill>
              <a:ln w="12700">
                <a:miter lim="400000"/>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95" name="Equation"/>
              <p:cNvSpPr txBox="1"/>
              <p:nvPr/>
            </p:nvSpPr>
            <p:spPr>
              <a:xfrm>
                <a:off x="18173143" y="6888660"/>
                <a:ext cx="164416" cy="336877"/>
              </a:xfrm>
              <a:prstGeom prst="rect">
                <a:avLst/>
              </a:prstGeom>
              <a:ln w="12700">
                <a:miter lim="400000"/>
              </a:ln>
            </p:spPr>
            <p:txBody>
              <a:bodyPr wrap="none" lIns="0" tIns="0" rIns="0" bIns="0">
                <a:spAutoFit/>
              </a:bodyPr>
              <a:lstStyle/>
              <a:p>
                <a:pPr algn="l" defTabSz="914400" latinLnBrk="1">
                  <a:defRPr sz="1800" b="0"/>
                </a:pPr>
                <a14:m>
                  <m:oMathPara xmlns:m="http://schemas.openxmlformats.org/officeDocument/2006/math">
                    <m:oMathParaPr>
                      <m:jc m:val="centerGroup"/>
                    </m:oMathParaPr>
                    <m:oMath xmlns:m="http://schemas.openxmlformats.org/officeDocument/2006/math">
                      <m:sSub>
                        <m:sSubPr>
                          <m:ctrlPr>
                            <a:rPr sz="3300" i="1">
                              <a:solidFill>
                                <a:srgbClr val="000000"/>
                              </a:solidFill>
                              <a:latin typeface="Cambria Math" panose="02040503050406030204" pitchFamily="18" charset="0"/>
                            </a:rPr>
                          </m:ctrlPr>
                        </m:sSubPr>
                        <m:e>
                          <m:r>
                            <a:rPr sz="3300" i="1">
                              <a:solidFill>
                                <a:srgbClr val="000000"/>
                              </a:solidFill>
                              <a:latin typeface="Cambria Math" panose="02040503050406030204" pitchFamily="18" charset="0"/>
                            </a:rPr>
                            <m:t>𝑡</m:t>
                          </m:r>
                        </m:e>
                        <m:sub>
                          <m:r>
                            <a:rPr sz="3300" i="1">
                              <a:solidFill>
                                <a:srgbClr val="000000"/>
                              </a:solidFill>
                              <a:latin typeface="Cambria Math" panose="02040503050406030204" pitchFamily="18" charset="0"/>
                            </a:rPr>
                            <m:t>𝑖</m:t>
                          </m:r>
                        </m:sub>
                      </m:sSub>
                    </m:oMath>
                  </m:oMathPara>
                </a14:m>
                <a:endParaRPr sz="3300"/>
              </a:p>
            </p:txBody>
          </p:sp>
        </mc:Choice>
        <mc:Fallback xmlns="">
          <p:sp>
            <p:nvSpPr>
              <p:cNvPr id="1495" name="Equation"/>
              <p:cNvSpPr txBox="1">
                <a:spLocks noRot="1" noChangeAspect="1" noMove="1" noResize="1" noEditPoints="1" noAdjustHandles="1" noChangeArrowheads="1" noChangeShapeType="1" noTextEdit="1"/>
              </p:cNvSpPr>
              <p:nvPr/>
            </p:nvSpPr>
            <p:spPr>
              <a:xfrm>
                <a:off x="18173143" y="6888660"/>
                <a:ext cx="164416" cy="336877"/>
              </a:xfrm>
              <a:prstGeom prst="rect">
                <a:avLst/>
              </a:prstGeom>
              <a:blipFill>
                <a:blip r:embed="rId13"/>
                <a:stretch>
                  <a:fillRect r="-59259" b="-49091"/>
                </a:stretch>
              </a:blipFill>
              <a:ln w="12700">
                <a:miter lim="400000"/>
              </a:ln>
            </p:spPr>
            <p:txBody>
              <a:bodyPr/>
              <a:lstStyle/>
              <a:p>
                <a:r>
                  <a:rPr lang="en-US">
                    <a:noFill/>
                  </a:rPr>
                  <a:t> </a:t>
                </a:r>
              </a:p>
            </p:txBody>
          </p:sp>
        </mc:Fallback>
      </mc:AlternateContent>
      <p:pic>
        <p:nvPicPr>
          <p:cNvPr id="1496" name="Rounded Rectangle Rounded rectangle" descr="Rounded Rectangle Rounded rectangle"/>
          <p:cNvPicPr>
            <a:picLocks/>
          </p:cNvPicPr>
          <p:nvPr/>
        </p:nvPicPr>
        <p:blipFill>
          <a:blip r:embed="rId14"/>
          <a:stretch>
            <a:fillRect/>
          </a:stretch>
        </p:blipFill>
        <p:spPr>
          <a:xfrm>
            <a:off x="1934294" y="3171725"/>
            <a:ext cx="5183394" cy="2767066"/>
          </a:xfrm>
          <a:prstGeom prst="rect">
            <a:avLst/>
          </a:prstGeom>
        </p:spPr>
      </p:pic>
      <mc:AlternateContent xmlns:mc="http://schemas.openxmlformats.org/markup-compatibility/2006" xmlns:a14="http://schemas.microsoft.com/office/drawing/2010/main">
        <mc:Choice Requires="a14">
          <p:sp>
            <p:nvSpPr>
              <p:cNvPr id="1498" name="differentiable w.r.t."/>
              <p:cNvSpPr txBox="1"/>
              <p:nvPr/>
            </p:nvSpPr>
            <p:spPr>
              <a:xfrm>
                <a:off x="7117441" y="3498529"/>
                <a:ext cx="7978316" cy="1148258"/>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lIns="71437" tIns="71437" rIns="71437" bIns="71437" anchor="ctr">
                <a:spAutoFit/>
              </a:bodyPr>
              <a:lstStyle/>
              <a:p>
                <a:pPr algn="l" defTabSz="821531">
                  <a:defRPr sz="5300">
                    <a:solidFill>
                      <a:schemeClr val="accent5">
                        <a:hueOff val="-82419"/>
                        <a:satOff val="-9513"/>
                        <a:lumOff val="-16343"/>
                      </a:schemeClr>
                    </a:solidFill>
                    <a:latin typeface="Avenir Next Regular"/>
                    <a:ea typeface="Avenir Next Regular"/>
                    <a:cs typeface="Avenir Next Regular"/>
                    <a:sym typeface="Avenir Next Regular"/>
                  </a:defRPr>
                </a:pPr>
                <a:r>
                  <a:rPr dirty="0"/>
                  <a:t> differentiable </a:t>
                </a:r>
                <a:r>
                  <a:rPr dirty="0" err="1"/>
                  <a:t>w.r.t.</a:t>
                </a:r>
                <a:r>
                  <a:rPr dirty="0"/>
                  <a:t> </a:t>
                </a:r>
                <a14:m>
                  <m:oMath xmlns:m="http://schemas.openxmlformats.org/officeDocument/2006/math">
                    <m:r>
                      <a:rPr sz="5750" i="1">
                        <a:solidFill>
                          <a:srgbClr val="ED220B"/>
                        </a:solidFill>
                        <a:latin typeface="Cambria Math" panose="02040503050406030204" pitchFamily="18" charset="0"/>
                      </a:rPr>
                      <m:t>𝐜</m:t>
                    </m:r>
                    <m:r>
                      <a:rPr sz="5750" i="1">
                        <a:solidFill>
                          <a:srgbClr val="ED220B"/>
                        </a:solidFill>
                        <a:latin typeface="Cambria Math" panose="02040503050406030204" pitchFamily="18" charset="0"/>
                      </a:rPr>
                      <m:t>,</m:t>
                    </m:r>
                    <m:r>
                      <a:rPr sz="5750" i="1">
                        <a:solidFill>
                          <a:srgbClr val="ED220B"/>
                        </a:solidFill>
                        <a:latin typeface="Cambria Math" panose="02040503050406030204" pitchFamily="18" charset="0"/>
                      </a:rPr>
                      <m:t>𝜎</m:t>
                    </m:r>
                  </m:oMath>
                </a14:m>
                <a:endParaRPr dirty="0">
                  <a:solidFill>
                    <a:srgbClr val="EE220C"/>
                  </a:solidFill>
                </a:endParaRPr>
              </a:p>
            </p:txBody>
          </p:sp>
        </mc:Choice>
        <mc:Fallback xmlns="">
          <p:sp>
            <p:nvSpPr>
              <p:cNvPr id="1498" name="differentiable w.r.t."/>
              <p:cNvSpPr txBox="1">
                <a:spLocks noRot="1" noChangeAspect="1" noMove="1" noResize="1" noEditPoints="1" noAdjustHandles="1" noChangeArrowheads="1" noChangeShapeType="1" noTextEdit="1"/>
              </p:cNvSpPr>
              <p:nvPr/>
            </p:nvSpPr>
            <p:spPr>
              <a:xfrm>
                <a:off x="7117441" y="3498529"/>
                <a:ext cx="7978316" cy="1148258"/>
              </a:xfrm>
              <a:prstGeom prst="rect">
                <a:avLst/>
              </a:prstGeom>
              <a:blipFill>
                <a:blip r:embed="rId15"/>
                <a:stretch>
                  <a:fillRect l="-1835" t="-1064" b="-22340"/>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a:noFill/>
                  </a:rPr>
                  <a:t> </a:t>
                </a:r>
              </a:p>
            </p:txBody>
          </p:sp>
        </mc:Fallback>
      </mc:AlternateContent>
      <p:pic>
        <p:nvPicPr>
          <p:cNvPr id="1500" name="Connection Line" descr="Connection Line"/>
          <p:cNvPicPr>
            <a:picLocks/>
          </p:cNvPicPr>
          <p:nvPr/>
        </p:nvPicPr>
        <p:blipFill>
          <a:blip r:embed="rId16"/>
          <a:stretch>
            <a:fillRect/>
          </a:stretch>
        </p:blipFill>
        <p:spPr>
          <a:xfrm>
            <a:off x="15044961" y="3947405"/>
            <a:ext cx="2624977" cy="1054695"/>
          </a:xfrm>
          <a:prstGeom prst="rect">
            <a:avLst/>
          </a:prstGeom>
        </p:spPr>
      </p:pic>
    </p:spTree>
  </p:cSld>
  <p:clrMapOvr>
    <a:masterClrMapping/>
  </p:clrMapOvr>
  <p:transition spd="med"/>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83AD98-FCF7-48CC-0E35-7C94C8655B2C}"/>
            </a:ext>
          </a:extLst>
        </p:cNvPr>
        <p:cNvGrpSpPr/>
        <p:nvPr/>
      </p:nvGrpSpPr>
      <p:grpSpPr>
        <a:xfrm>
          <a:off x="0" y="0"/>
          <a:ext cx="0" cy="0"/>
          <a:chOff x="0" y="0"/>
          <a:chExt cx="0" cy="0"/>
        </a:xfrm>
      </p:grpSpPr>
      <p:sp>
        <p:nvSpPr>
          <p:cNvPr id="1465" name="Volume rendering is trivially differentiable">
            <a:extLst>
              <a:ext uri="{FF2B5EF4-FFF2-40B4-BE49-F238E27FC236}">
                <a16:creationId xmlns:a16="http://schemas.microsoft.com/office/drawing/2014/main" id="{303947DB-F4D0-66D1-47E6-7F3C6CBFCE77}"/>
              </a:ext>
            </a:extLst>
          </p:cNvPr>
          <p:cNvSpPr txBox="1">
            <a:spLocks noGrp="1"/>
          </p:cNvSpPr>
          <p:nvPr>
            <p:ph type="title"/>
          </p:nvPr>
        </p:nvSpPr>
        <p:spPr>
          <a:prstGeom prst="rect">
            <a:avLst/>
          </a:prstGeom>
        </p:spPr>
        <p:txBody>
          <a:bodyPr/>
          <a:lstStyle/>
          <a:p>
            <a:r>
              <a:t>Volume rendering is trivially differentiable</a:t>
            </a:r>
          </a:p>
        </p:txBody>
      </p:sp>
      <mc:AlternateContent xmlns:mc="http://schemas.openxmlformats.org/markup-compatibility/2006">
        <mc:Choice xmlns:a14="http://schemas.microsoft.com/office/drawing/2010/main" Requires="a14">
          <p:sp>
            <p:nvSpPr>
              <p:cNvPr id="1467" name="Rendering model for ray  :…">
                <a:extLst>
                  <a:ext uri="{FF2B5EF4-FFF2-40B4-BE49-F238E27FC236}">
                    <a16:creationId xmlns:a16="http://schemas.microsoft.com/office/drawing/2014/main" id="{AA312733-F4D4-FD46-CC2D-2028391C8131}"/>
                  </a:ext>
                </a:extLst>
              </p:cNvPr>
              <p:cNvSpPr txBox="1">
                <a:spLocks noGrp="1"/>
              </p:cNvSpPr>
              <p:nvPr>
                <p:ph type="body" idx="4294967295"/>
              </p:nvPr>
            </p:nvSpPr>
            <p:spPr>
              <a:xfrm>
                <a:off x="808880" y="2478174"/>
                <a:ext cx="22766240" cy="10005530"/>
              </a:xfrm>
              <a:prstGeom prst="rect">
                <a:avLst/>
              </a:prstGeom>
            </p:spPr>
            <p:txBody>
              <a:bodyPr lIns="71437" tIns="71437" rIns="71437" bIns="71437" anchor="t"/>
              <a:lstStyle/>
              <a:p>
                <a:pPr marL="0" indent="0" defTabSz="747593">
                  <a:spcBef>
                    <a:spcPts val="1800"/>
                  </a:spcBef>
                  <a:buSzTx/>
                  <a:buNone/>
                  <a:defRPr sz="3913">
                    <a:latin typeface="Avenir Book"/>
                    <a:ea typeface="Avenir Book"/>
                    <a:cs typeface="Avenir Book"/>
                    <a:sym typeface="Avenir Book"/>
                  </a:defRPr>
                </a:pPr>
                <a:r>
                  <a:rPr dirty="0"/>
                  <a:t>Rendering model for ray </a:t>
                </a:r>
                <a14:m>
                  <m:oMath xmlns:m="http://schemas.openxmlformats.org/officeDocument/2006/math">
                    <m:r>
                      <a:rPr sz="4300" i="1">
                        <a:solidFill>
                          <a:srgbClr val="000000"/>
                        </a:solidFill>
                        <a:latin typeface="Cambria Math" panose="02040503050406030204" pitchFamily="18" charset="0"/>
                      </a:rPr>
                      <m:t>𝐫</m:t>
                    </m:r>
                    <m:r>
                      <a:rPr sz="4300" i="1">
                        <a:solidFill>
                          <a:srgbClr val="000000"/>
                        </a:solidFill>
                        <a:latin typeface="Cambria Math" panose="02040503050406030204" pitchFamily="18" charset="0"/>
                      </a:rPr>
                      <m:t>(</m:t>
                    </m:r>
                    <m:r>
                      <a:rPr sz="4300" i="1">
                        <a:solidFill>
                          <a:srgbClr val="000000"/>
                        </a:solidFill>
                        <a:latin typeface="Cambria Math" panose="02040503050406030204" pitchFamily="18" charset="0"/>
                      </a:rPr>
                      <m:t>𝑡</m:t>
                    </m:r>
                    <m:r>
                      <a:rPr sz="4300" i="1">
                        <a:solidFill>
                          <a:srgbClr val="000000"/>
                        </a:solidFill>
                        <a:latin typeface="Cambria Math" panose="02040503050406030204" pitchFamily="18" charset="0"/>
                      </a:rPr>
                      <m:t>)=</m:t>
                    </m:r>
                    <m:r>
                      <a:rPr sz="4300" i="1">
                        <a:solidFill>
                          <a:srgbClr val="000000"/>
                        </a:solidFill>
                        <a:latin typeface="Cambria Math" panose="02040503050406030204" pitchFamily="18" charset="0"/>
                      </a:rPr>
                      <m:t>𝐨</m:t>
                    </m:r>
                    <m:r>
                      <a:rPr sz="4300" i="1">
                        <a:solidFill>
                          <a:srgbClr val="000000"/>
                        </a:solidFill>
                        <a:latin typeface="Cambria Math" panose="02040503050406030204" pitchFamily="18" charset="0"/>
                      </a:rPr>
                      <m:t>+</m:t>
                    </m:r>
                    <m:r>
                      <a:rPr sz="4300" i="1">
                        <a:solidFill>
                          <a:srgbClr val="000000"/>
                        </a:solidFill>
                        <a:latin typeface="Cambria Math" panose="02040503050406030204" pitchFamily="18" charset="0"/>
                      </a:rPr>
                      <m:t>𝑡</m:t>
                    </m:r>
                    <m:r>
                      <a:rPr sz="4300" i="1">
                        <a:solidFill>
                          <a:srgbClr val="000000"/>
                        </a:solidFill>
                        <a:latin typeface="Cambria Math" panose="02040503050406030204" pitchFamily="18" charset="0"/>
                      </a:rPr>
                      <m:t>𝐝</m:t>
                    </m:r>
                  </m:oMath>
                </a14:m>
                <a:r>
                  <a:rPr dirty="0"/>
                  <a:t>:</a:t>
                </a:r>
              </a:p>
              <a:p>
                <a:pPr marL="0" indent="0" defTabSz="747593">
                  <a:spcBef>
                    <a:spcPts val="1800"/>
                  </a:spcBef>
                  <a:buSzTx/>
                  <a:buNone/>
                  <a:defRPr sz="3913">
                    <a:latin typeface="Avenir Book"/>
                    <a:ea typeface="Avenir Book"/>
                    <a:cs typeface="Avenir Book"/>
                    <a:sym typeface="Avenir Book"/>
                  </a:defRPr>
                </a:pPr>
                <a:endParaRPr dirty="0"/>
              </a:p>
              <a:p>
                <a:pPr marL="0" indent="0" defTabSz="747593">
                  <a:spcBef>
                    <a:spcPts val="1800"/>
                  </a:spcBef>
                  <a:buSzTx/>
                  <a:buNone/>
                  <a:defRPr sz="3913">
                    <a:latin typeface="Avenir Book"/>
                    <a:ea typeface="Avenir Book"/>
                    <a:cs typeface="Avenir Book"/>
                    <a:sym typeface="Avenir Book"/>
                  </a:defRPr>
                </a:pPr>
                <a:endParaRPr dirty="0"/>
              </a:p>
              <a:p>
                <a:pPr marL="0" indent="0" defTabSz="747593">
                  <a:spcBef>
                    <a:spcPts val="1800"/>
                  </a:spcBef>
                  <a:buSzTx/>
                  <a:buNone/>
                  <a:defRPr sz="3913">
                    <a:latin typeface="Avenir Book"/>
                    <a:ea typeface="Avenir Book"/>
                    <a:cs typeface="Avenir Book"/>
                    <a:sym typeface="Avenir Book"/>
                  </a:defRPr>
                </a:pPr>
                <a:endParaRPr dirty="0"/>
              </a:p>
              <a:p>
                <a:pPr marL="0" indent="0" defTabSz="747593">
                  <a:spcBef>
                    <a:spcPts val="1800"/>
                  </a:spcBef>
                  <a:buSzTx/>
                  <a:buNone/>
                  <a:defRPr sz="3913">
                    <a:latin typeface="Avenir Book"/>
                    <a:ea typeface="Avenir Book"/>
                    <a:cs typeface="Avenir Book"/>
                    <a:sym typeface="Avenir Book"/>
                  </a:defRPr>
                </a:pPr>
                <a:endParaRPr dirty="0"/>
              </a:p>
            </p:txBody>
          </p:sp>
        </mc:Choice>
        <mc:Fallback>
          <p:sp>
            <p:nvSpPr>
              <p:cNvPr id="1467" name="Rendering model for ray  :…">
                <a:extLst>
                  <a:ext uri="{FF2B5EF4-FFF2-40B4-BE49-F238E27FC236}">
                    <a16:creationId xmlns:a16="http://schemas.microsoft.com/office/drawing/2014/main" id="{AA312733-F4D4-FD46-CC2D-2028391C8131}"/>
                  </a:ext>
                </a:extLst>
              </p:cNvPr>
              <p:cNvSpPr txBox="1">
                <a:spLocks noGrp="1" noRot="1" noChangeAspect="1" noMove="1" noResize="1" noEditPoints="1" noAdjustHandles="1" noChangeArrowheads="1" noChangeShapeType="1" noTextEdit="1"/>
              </p:cNvSpPr>
              <p:nvPr>
                <p:ph type="body" idx="4294967295"/>
              </p:nvPr>
            </p:nvSpPr>
            <p:spPr>
              <a:xfrm>
                <a:off x="808880" y="2478174"/>
                <a:ext cx="22766240" cy="10005530"/>
              </a:xfrm>
              <a:prstGeom prst="rect">
                <a:avLst/>
              </a:prstGeom>
              <a:blipFill>
                <a:blip r:embed="rId3"/>
                <a:stretch>
                  <a:fillRect l="-1018" t="-427"/>
                </a:stretch>
              </a:blipFill>
            </p:spPr>
            <p:txBody>
              <a:bodyPr/>
              <a:lstStyle/>
              <a:p>
                <a:r>
                  <a:rPr lang="en-US">
                    <a:noFill/>
                  </a:rPr>
                  <a:t> </a:t>
                </a:r>
              </a:p>
            </p:txBody>
          </p:sp>
        </mc:Fallback>
      </mc:AlternateContent>
      <p:sp>
        <p:nvSpPr>
          <p:cNvPr id="1468" name="Cloud">
            <a:extLst>
              <a:ext uri="{FF2B5EF4-FFF2-40B4-BE49-F238E27FC236}">
                <a16:creationId xmlns:a16="http://schemas.microsoft.com/office/drawing/2014/main" id="{72966232-5A4E-C1A5-E5C1-9CD469EE24F4}"/>
              </a:ext>
            </a:extLst>
          </p:cNvPr>
          <p:cNvSpPr/>
          <p:nvPr/>
        </p:nvSpPr>
        <p:spPr>
          <a:xfrm>
            <a:off x="16439029" y="4714137"/>
            <a:ext cx="4564026" cy="2750539"/>
          </a:xfrm>
          <a:custGeom>
            <a:avLst/>
            <a:gdLst/>
            <a:ahLst/>
            <a:cxnLst>
              <a:cxn ang="0">
                <a:pos x="wd2" y="hd2"/>
              </a:cxn>
              <a:cxn ang="5400000">
                <a:pos x="wd2" y="hd2"/>
              </a:cxn>
              <a:cxn ang="10800000">
                <a:pos x="wd2" y="hd2"/>
              </a:cxn>
              <a:cxn ang="16200000">
                <a:pos x="wd2" y="hd2"/>
              </a:cxn>
            </a:cxnLst>
            <a:rect l="0" t="0" r="r" b="b"/>
            <a:pathLst>
              <a:path w="21600" h="21600" extrusionOk="0">
                <a:moveTo>
                  <a:pt x="10603" y="0"/>
                </a:moveTo>
                <a:cubicBezTo>
                  <a:pt x="7967" y="0"/>
                  <a:pt x="5720" y="2939"/>
                  <a:pt x="4858" y="7062"/>
                </a:cubicBezTo>
                <a:cubicBezTo>
                  <a:pt x="4628" y="6992"/>
                  <a:pt x="4391" y="6953"/>
                  <a:pt x="4150" y="6953"/>
                </a:cubicBezTo>
                <a:cubicBezTo>
                  <a:pt x="1857" y="6953"/>
                  <a:pt x="0" y="10233"/>
                  <a:pt x="0" y="14278"/>
                </a:cubicBezTo>
                <a:cubicBezTo>
                  <a:pt x="0" y="18323"/>
                  <a:pt x="1857" y="21600"/>
                  <a:pt x="4150" y="21600"/>
                </a:cubicBezTo>
                <a:cubicBezTo>
                  <a:pt x="4193" y="21600"/>
                  <a:pt x="4237" y="21597"/>
                  <a:pt x="4279" y="21594"/>
                </a:cubicBezTo>
                <a:lnTo>
                  <a:pt x="10532" y="21597"/>
                </a:lnTo>
                <a:cubicBezTo>
                  <a:pt x="10555" y="21598"/>
                  <a:pt x="10579" y="21600"/>
                  <a:pt x="10603" y="21600"/>
                </a:cubicBezTo>
                <a:cubicBezTo>
                  <a:pt x="10626" y="21600"/>
                  <a:pt x="10648" y="21598"/>
                  <a:pt x="10672" y="21597"/>
                </a:cubicBezTo>
                <a:lnTo>
                  <a:pt x="18141" y="21600"/>
                </a:lnTo>
                <a:cubicBezTo>
                  <a:pt x="20051" y="21600"/>
                  <a:pt x="21600" y="18868"/>
                  <a:pt x="21600" y="15496"/>
                </a:cubicBezTo>
                <a:cubicBezTo>
                  <a:pt x="21600" y="12124"/>
                  <a:pt x="20051" y="9389"/>
                  <a:pt x="18141" y="9389"/>
                </a:cubicBezTo>
                <a:cubicBezTo>
                  <a:pt x="17627" y="9389"/>
                  <a:pt x="17139" y="9589"/>
                  <a:pt x="16701" y="9943"/>
                </a:cubicBezTo>
                <a:cubicBezTo>
                  <a:pt x="16453" y="4379"/>
                  <a:pt x="13819" y="0"/>
                  <a:pt x="10603" y="0"/>
                </a:cubicBezTo>
                <a:close/>
              </a:path>
            </a:pathLst>
          </a:custGeom>
          <a:gradFill>
            <a:gsLst>
              <a:gs pos="0">
                <a:srgbClr val="FFFFFF"/>
              </a:gs>
              <a:gs pos="35021">
                <a:srgbClr val="7FCCFF"/>
              </a:gs>
              <a:gs pos="100000">
                <a:srgbClr val="0099FF"/>
              </a:gs>
            </a:gsLst>
            <a:path>
              <a:fillToRect l="69668" t="8463" r="30331" b="91536"/>
            </a:path>
          </a:gradFill>
          <a:ln w="381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1469" name="Line">
            <a:extLst>
              <a:ext uri="{FF2B5EF4-FFF2-40B4-BE49-F238E27FC236}">
                <a16:creationId xmlns:a16="http://schemas.microsoft.com/office/drawing/2014/main" id="{B5F4857C-1C41-A6F7-B515-B1979D25E828}"/>
              </a:ext>
            </a:extLst>
          </p:cNvPr>
          <p:cNvSpPr/>
          <p:nvPr/>
        </p:nvSpPr>
        <p:spPr>
          <a:xfrm flipV="1">
            <a:off x="14831632" y="3841299"/>
            <a:ext cx="6877301" cy="5740120"/>
          </a:xfrm>
          <a:prstGeom prst="line">
            <a:avLst/>
          </a:prstGeom>
          <a:ln w="50800">
            <a:solidFill>
              <a:srgbClr val="000000"/>
            </a:solidFill>
            <a:miter lim="400000"/>
            <a:tailEnd type="triangle"/>
          </a:ln>
          <a:effectLst>
            <a:outerShdw blurRad="63500" dist="25400" dir="3228796" rotWithShape="0">
              <a:srgbClr val="000000"/>
            </a:outerShdw>
          </a:effectLst>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1470" name="Circle">
            <a:extLst>
              <a:ext uri="{FF2B5EF4-FFF2-40B4-BE49-F238E27FC236}">
                <a16:creationId xmlns:a16="http://schemas.microsoft.com/office/drawing/2014/main" id="{90F77FF0-8184-239C-3DBE-8C619A283DA5}"/>
              </a:ext>
            </a:extLst>
          </p:cNvPr>
          <p:cNvSpPr/>
          <p:nvPr/>
        </p:nvSpPr>
        <p:spPr>
          <a:xfrm>
            <a:off x="17841794" y="6889594"/>
            <a:ext cx="203201" cy="203201"/>
          </a:xfrm>
          <a:prstGeom prst="ellipse">
            <a:avLst/>
          </a:prstGeom>
          <a:solidFill>
            <a:srgbClr val="FFFFFF"/>
          </a:solidFill>
          <a:ln w="12700">
            <a:miter lim="400000"/>
          </a:ln>
          <a:effectLst>
            <a:outerShdw blurRad="63500" dist="25400" dir="3228796" rotWithShape="0">
              <a:srgbClr val="000000"/>
            </a:outerShdw>
          </a:effectLst>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1471" name="3D volume">
            <a:extLst>
              <a:ext uri="{FF2B5EF4-FFF2-40B4-BE49-F238E27FC236}">
                <a16:creationId xmlns:a16="http://schemas.microsoft.com/office/drawing/2014/main" id="{6D3863DE-5406-8AE4-1ED3-D57636F86FE7}"/>
              </a:ext>
            </a:extLst>
          </p:cNvPr>
          <p:cNvSpPr txBox="1"/>
          <p:nvPr/>
        </p:nvSpPr>
        <p:spPr>
          <a:xfrm>
            <a:off x="20879038" y="7214457"/>
            <a:ext cx="2744700" cy="86677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71437" tIns="71437" rIns="71437" bIns="71437" anchor="ctr">
            <a:spAutoFit/>
          </a:bodyPr>
          <a:lstStyle>
            <a:lvl1pPr algn="l" defTabSz="821531">
              <a:defRPr sz="4200" b="0">
                <a:latin typeface="Avenir Book"/>
                <a:ea typeface="Avenir Book"/>
                <a:cs typeface="Avenir Book"/>
                <a:sym typeface="Avenir Book"/>
              </a:defRPr>
            </a:lvl1pPr>
          </a:lstStyle>
          <a:p>
            <a:r>
              <a:t>3D volume</a:t>
            </a:r>
          </a:p>
        </p:txBody>
      </p:sp>
      <p:sp>
        <p:nvSpPr>
          <p:cNvPr id="1472" name="Video">
            <a:extLst>
              <a:ext uri="{FF2B5EF4-FFF2-40B4-BE49-F238E27FC236}">
                <a16:creationId xmlns:a16="http://schemas.microsoft.com/office/drawing/2014/main" id="{DFF83162-ED7B-09D6-6302-7317A443B836}"/>
              </a:ext>
            </a:extLst>
          </p:cNvPr>
          <p:cNvSpPr/>
          <p:nvPr/>
        </p:nvSpPr>
        <p:spPr>
          <a:xfrm rot="19232115">
            <a:off x="13498047" y="9681438"/>
            <a:ext cx="1508233" cy="844563"/>
          </a:xfrm>
          <a:custGeom>
            <a:avLst/>
            <a:gdLst/>
            <a:ahLst/>
            <a:cxnLst>
              <a:cxn ang="0">
                <a:pos x="wd2" y="hd2"/>
              </a:cxn>
              <a:cxn ang="5400000">
                <a:pos x="wd2" y="hd2"/>
              </a:cxn>
              <a:cxn ang="10800000">
                <a:pos x="wd2" y="hd2"/>
              </a:cxn>
              <a:cxn ang="16200000">
                <a:pos x="wd2" y="hd2"/>
              </a:cxn>
            </a:cxnLst>
            <a:rect l="0" t="0" r="r" b="b"/>
            <a:pathLst>
              <a:path w="21600" h="21600" extrusionOk="0">
                <a:moveTo>
                  <a:pt x="1386" y="0"/>
                </a:moveTo>
                <a:cubicBezTo>
                  <a:pt x="623" y="0"/>
                  <a:pt x="0" y="1113"/>
                  <a:pt x="0" y="2475"/>
                </a:cubicBezTo>
                <a:lnTo>
                  <a:pt x="0" y="19125"/>
                </a:lnTo>
                <a:cubicBezTo>
                  <a:pt x="0" y="20487"/>
                  <a:pt x="623" y="21600"/>
                  <a:pt x="1386" y="21600"/>
                </a:cubicBezTo>
                <a:lnTo>
                  <a:pt x="15853" y="21600"/>
                </a:lnTo>
                <a:cubicBezTo>
                  <a:pt x="16616" y="21600"/>
                  <a:pt x="17239" y="20487"/>
                  <a:pt x="17239" y="19125"/>
                </a:cubicBezTo>
                <a:lnTo>
                  <a:pt x="17239" y="15008"/>
                </a:lnTo>
                <a:cubicBezTo>
                  <a:pt x="17501" y="15278"/>
                  <a:pt x="17778" y="15564"/>
                  <a:pt x="17979" y="15771"/>
                </a:cubicBezTo>
                <a:lnTo>
                  <a:pt x="21000" y="18884"/>
                </a:lnTo>
                <a:cubicBezTo>
                  <a:pt x="21330" y="19224"/>
                  <a:pt x="21600" y="18948"/>
                  <a:pt x="21600" y="18268"/>
                </a:cubicBezTo>
                <a:lnTo>
                  <a:pt x="21600" y="12039"/>
                </a:lnTo>
                <a:cubicBezTo>
                  <a:pt x="21600" y="11358"/>
                  <a:pt x="21600" y="10242"/>
                  <a:pt x="21600" y="9561"/>
                </a:cubicBezTo>
                <a:lnTo>
                  <a:pt x="21600" y="3332"/>
                </a:lnTo>
                <a:cubicBezTo>
                  <a:pt x="21600" y="2652"/>
                  <a:pt x="21330" y="2376"/>
                  <a:pt x="21000" y="2716"/>
                </a:cubicBezTo>
                <a:lnTo>
                  <a:pt x="17979" y="5829"/>
                </a:lnTo>
                <a:cubicBezTo>
                  <a:pt x="17778" y="6036"/>
                  <a:pt x="17500" y="6322"/>
                  <a:pt x="17239" y="6592"/>
                </a:cubicBezTo>
                <a:lnTo>
                  <a:pt x="17239" y="2475"/>
                </a:lnTo>
                <a:cubicBezTo>
                  <a:pt x="17239" y="1113"/>
                  <a:pt x="16616" y="0"/>
                  <a:pt x="15853" y="0"/>
                </a:cubicBezTo>
                <a:lnTo>
                  <a:pt x="1386" y="0"/>
                </a:lnTo>
                <a:close/>
              </a:path>
            </a:pathLst>
          </a:custGeom>
          <a:solidFill>
            <a:schemeClr val="accent1"/>
          </a:solidFill>
          <a:ln w="12700">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mc:AlternateContent xmlns:mc="http://schemas.openxmlformats.org/markup-compatibility/2006" xmlns:a14="http://schemas.microsoft.com/office/drawing/2010/main">
        <mc:Choice Requires="a14">
          <p:sp>
            <p:nvSpPr>
              <p:cNvPr id="1473" name="Equation">
                <a:extLst>
                  <a:ext uri="{FF2B5EF4-FFF2-40B4-BE49-F238E27FC236}">
                    <a16:creationId xmlns:a16="http://schemas.microsoft.com/office/drawing/2014/main" id="{F3519DA2-FD9F-EBB5-883A-BC7843986DF4}"/>
                  </a:ext>
                </a:extLst>
              </p:cNvPr>
              <p:cNvSpPr txBox="1"/>
              <p:nvPr/>
            </p:nvSpPr>
            <p:spPr>
              <a:xfrm>
                <a:off x="15705641" y="7907709"/>
                <a:ext cx="295849" cy="485675"/>
              </a:xfrm>
              <a:prstGeom prst="rect">
                <a:avLst/>
              </a:prstGeom>
              <a:ln w="12700">
                <a:miter lim="400000"/>
              </a:ln>
            </p:spPr>
            <p:txBody>
              <a:bodyPr wrap="none" lIns="0" tIns="0" rIns="0" bIns="0">
                <a:spAutoFit/>
              </a:bodyPr>
              <a:lstStyle/>
              <a:p>
                <a:pPr algn="l" defTabSz="914400" latinLnBrk="1">
                  <a:defRPr sz="1800" b="0"/>
                </a:pPr>
                <a14:m>
                  <m:oMathPara xmlns:m="http://schemas.openxmlformats.org/officeDocument/2006/math">
                    <m:oMathParaPr>
                      <m:jc m:val="centerGroup"/>
                    </m:oMathParaPr>
                    <m:oMath xmlns:m="http://schemas.openxmlformats.org/officeDocument/2006/math">
                      <m:sSub>
                        <m:sSubPr>
                          <m:ctrlPr>
                            <a:rPr sz="4800" i="1">
                              <a:solidFill>
                                <a:srgbClr val="FEFEFE"/>
                              </a:solidFill>
                              <a:latin typeface="Cambria Math" panose="02040503050406030204" pitchFamily="18" charset="0"/>
                            </a:rPr>
                          </m:ctrlPr>
                        </m:sSubPr>
                        <m:e>
                          <m:r>
                            <a:rPr sz="4800" i="1">
                              <a:solidFill>
                                <a:srgbClr val="FEFEFE"/>
                              </a:solidFill>
                              <a:latin typeface="Cambria Math" panose="02040503050406030204" pitchFamily="18" charset="0"/>
                            </a:rPr>
                            <m:t>𝑡</m:t>
                          </m:r>
                        </m:e>
                        <m:sub>
                          <m:r>
                            <a:rPr sz="4800" i="1">
                              <a:solidFill>
                                <a:srgbClr val="FEFEFE"/>
                              </a:solidFill>
                              <a:latin typeface="Cambria Math" panose="02040503050406030204" pitchFamily="18" charset="0"/>
                            </a:rPr>
                            <m:t>1</m:t>
                          </m:r>
                        </m:sub>
                      </m:sSub>
                    </m:oMath>
                  </m:oMathPara>
                </a14:m>
                <a:endParaRPr sz="4800">
                  <a:solidFill>
                    <a:srgbClr val="FFFFFF"/>
                  </a:solidFill>
                </a:endParaRPr>
              </a:p>
            </p:txBody>
          </p:sp>
        </mc:Choice>
        <mc:Fallback xmlns="">
          <p:sp>
            <p:nvSpPr>
              <p:cNvPr id="1473" name="Equation"/>
              <p:cNvSpPr txBox="1">
                <a:spLocks noRot="1" noChangeAspect="1" noMove="1" noResize="1" noEditPoints="1" noAdjustHandles="1" noChangeArrowheads="1" noChangeShapeType="1" noTextEdit="1"/>
              </p:cNvSpPr>
              <p:nvPr/>
            </p:nvSpPr>
            <p:spPr>
              <a:xfrm>
                <a:off x="15705641" y="7907709"/>
                <a:ext cx="295849" cy="485675"/>
              </a:xfrm>
              <a:prstGeom prst="rect">
                <a:avLst/>
              </a:prstGeom>
              <a:blipFill>
                <a:blip r:embed="rId4"/>
                <a:stretch>
                  <a:fillRect r="-51020" b="-47500"/>
                </a:stretch>
              </a:blipFill>
              <a:ln w="12700">
                <a:miter lim="400000"/>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74" name="Equation">
                <a:extLst>
                  <a:ext uri="{FF2B5EF4-FFF2-40B4-BE49-F238E27FC236}">
                    <a16:creationId xmlns:a16="http://schemas.microsoft.com/office/drawing/2014/main" id="{7AC88F9E-A953-947E-3FCE-A05CD3E4C097}"/>
                  </a:ext>
                </a:extLst>
              </p:cNvPr>
              <p:cNvSpPr txBox="1"/>
              <p:nvPr/>
            </p:nvSpPr>
            <p:spPr>
              <a:xfrm>
                <a:off x="20557876" y="5151329"/>
                <a:ext cx="467476" cy="522928"/>
              </a:xfrm>
              <a:prstGeom prst="rect">
                <a:avLst/>
              </a:prstGeom>
              <a:ln w="12700">
                <a:miter lim="400000"/>
              </a:ln>
            </p:spPr>
            <p:txBody>
              <a:bodyPr wrap="none" lIns="0" tIns="0" rIns="0" bIns="0">
                <a:spAutoFit/>
              </a:bodyPr>
              <a:lstStyle/>
              <a:p>
                <a:pPr algn="l" defTabSz="914400" latinLnBrk="1">
                  <a:defRPr sz="1800" b="0"/>
                </a:pPr>
                <a14:m>
                  <m:oMathPara xmlns:m="http://schemas.openxmlformats.org/officeDocument/2006/math">
                    <m:oMathParaPr>
                      <m:jc m:val="centerGroup"/>
                    </m:oMathParaPr>
                    <m:oMath xmlns:m="http://schemas.openxmlformats.org/officeDocument/2006/math">
                      <m:sSub>
                        <m:sSubPr>
                          <m:ctrlPr>
                            <a:rPr sz="5100" i="1">
                              <a:solidFill>
                                <a:srgbClr val="FEFEFE"/>
                              </a:solidFill>
                              <a:latin typeface="Cambria Math" panose="02040503050406030204" pitchFamily="18" charset="0"/>
                            </a:rPr>
                          </m:ctrlPr>
                        </m:sSubPr>
                        <m:e>
                          <m:r>
                            <a:rPr sz="5100" i="1">
                              <a:solidFill>
                                <a:srgbClr val="FEFEFE"/>
                              </a:solidFill>
                              <a:latin typeface="Cambria Math" panose="02040503050406030204" pitchFamily="18" charset="0"/>
                            </a:rPr>
                            <m:t>𝑡</m:t>
                          </m:r>
                        </m:e>
                        <m:sub>
                          <m:r>
                            <a:rPr sz="5100" i="1">
                              <a:solidFill>
                                <a:srgbClr val="FEFEFE"/>
                              </a:solidFill>
                              <a:latin typeface="Cambria Math" panose="02040503050406030204" pitchFamily="18" charset="0"/>
                            </a:rPr>
                            <m:t>𝑁</m:t>
                          </m:r>
                        </m:sub>
                      </m:sSub>
                    </m:oMath>
                  </m:oMathPara>
                </a14:m>
                <a:endParaRPr sz="5100">
                  <a:solidFill>
                    <a:srgbClr val="FFFFFF"/>
                  </a:solidFill>
                </a:endParaRPr>
              </a:p>
            </p:txBody>
          </p:sp>
        </mc:Choice>
        <mc:Fallback xmlns="">
          <p:sp>
            <p:nvSpPr>
              <p:cNvPr id="1474" name="Equation"/>
              <p:cNvSpPr txBox="1">
                <a:spLocks noRot="1" noChangeAspect="1" noMove="1" noResize="1" noEditPoints="1" noAdjustHandles="1" noChangeArrowheads="1" noChangeShapeType="1" noTextEdit="1"/>
              </p:cNvSpPr>
              <p:nvPr/>
            </p:nvSpPr>
            <p:spPr>
              <a:xfrm>
                <a:off x="20557876" y="5151329"/>
                <a:ext cx="467476" cy="522928"/>
              </a:xfrm>
              <a:prstGeom prst="rect">
                <a:avLst/>
              </a:prstGeom>
              <a:blipFill>
                <a:blip r:embed="rId5"/>
                <a:stretch>
                  <a:fillRect r="-25974" b="-46512"/>
                </a:stretch>
              </a:blipFill>
              <a:ln w="12700">
                <a:miter lim="400000"/>
              </a:ln>
            </p:spPr>
            <p:txBody>
              <a:bodyPr/>
              <a:lstStyle/>
              <a:p>
                <a:r>
                  <a:rPr lang="en-US">
                    <a:noFill/>
                  </a:rPr>
                  <a:t> </a:t>
                </a:r>
              </a:p>
            </p:txBody>
          </p:sp>
        </mc:Fallback>
      </mc:AlternateContent>
      <p:sp>
        <p:nvSpPr>
          <p:cNvPr id="1475" name="Circle">
            <a:extLst>
              <a:ext uri="{FF2B5EF4-FFF2-40B4-BE49-F238E27FC236}">
                <a16:creationId xmlns:a16="http://schemas.microsoft.com/office/drawing/2014/main" id="{98CB37A1-04B2-8CDA-A03A-B4245E2407EB}"/>
              </a:ext>
            </a:extLst>
          </p:cNvPr>
          <p:cNvSpPr/>
          <p:nvPr/>
        </p:nvSpPr>
        <p:spPr>
          <a:xfrm>
            <a:off x="16074242" y="8376215"/>
            <a:ext cx="203201" cy="203201"/>
          </a:xfrm>
          <a:prstGeom prst="ellipse">
            <a:avLst/>
          </a:prstGeom>
          <a:solidFill>
            <a:srgbClr val="FFFFFF"/>
          </a:solidFill>
          <a:ln w="12700">
            <a:miter lim="400000"/>
          </a:ln>
          <a:effectLst>
            <a:outerShdw blurRad="63500" dist="25400" dir="3228796" rotWithShape="0">
              <a:srgbClr val="000000"/>
            </a:outerShdw>
          </a:effectLst>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1476" name="Circle">
            <a:extLst>
              <a:ext uri="{FF2B5EF4-FFF2-40B4-BE49-F238E27FC236}">
                <a16:creationId xmlns:a16="http://schemas.microsoft.com/office/drawing/2014/main" id="{9C2C6FFB-F769-63EE-A4C8-47B3B57358B4}"/>
              </a:ext>
            </a:extLst>
          </p:cNvPr>
          <p:cNvSpPr/>
          <p:nvPr/>
        </p:nvSpPr>
        <p:spPr>
          <a:xfrm>
            <a:off x="20391546" y="4780977"/>
            <a:ext cx="203201" cy="203201"/>
          </a:xfrm>
          <a:prstGeom prst="ellipse">
            <a:avLst/>
          </a:prstGeom>
          <a:solidFill>
            <a:srgbClr val="FFFFFF"/>
          </a:solidFill>
          <a:ln w="12700">
            <a:miter lim="400000"/>
          </a:ln>
          <a:effectLst>
            <a:outerShdw blurRad="63500" dist="25400" dir="3228796" rotWithShape="0">
              <a:srgbClr val="000000"/>
            </a:outerShdw>
          </a:effectLst>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1477" name="Circle">
            <a:extLst>
              <a:ext uri="{FF2B5EF4-FFF2-40B4-BE49-F238E27FC236}">
                <a16:creationId xmlns:a16="http://schemas.microsoft.com/office/drawing/2014/main" id="{8994FAFE-C7DD-8F51-38BB-D49EAC14FBD6}"/>
              </a:ext>
            </a:extLst>
          </p:cNvPr>
          <p:cNvSpPr/>
          <p:nvPr/>
        </p:nvSpPr>
        <p:spPr>
          <a:xfrm>
            <a:off x="17007262" y="7586515"/>
            <a:ext cx="203201" cy="203201"/>
          </a:xfrm>
          <a:prstGeom prst="ellipse">
            <a:avLst/>
          </a:prstGeom>
          <a:solidFill>
            <a:srgbClr val="FFFFFF"/>
          </a:solidFill>
          <a:ln w="12700">
            <a:miter lim="400000"/>
          </a:ln>
          <a:effectLst>
            <a:outerShdw blurRad="63500" dist="25400" dir="3228796" rotWithShape="0">
              <a:srgbClr val="000000"/>
            </a:outerShdw>
          </a:effectLst>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1478" name="Circle">
            <a:extLst>
              <a:ext uri="{FF2B5EF4-FFF2-40B4-BE49-F238E27FC236}">
                <a16:creationId xmlns:a16="http://schemas.microsoft.com/office/drawing/2014/main" id="{8F34B9A2-DB02-39F9-A0D1-FCC820B1FB0D}"/>
              </a:ext>
            </a:extLst>
          </p:cNvPr>
          <p:cNvSpPr/>
          <p:nvPr/>
        </p:nvSpPr>
        <p:spPr>
          <a:xfrm>
            <a:off x="18716770" y="6153296"/>
            <a:ext cx="203201" cy="203201"/>
          </a:xfrm>
          <a:prstGeom prst="ellipse">
            <a:avLst/>
          </a:prstGeom>
          <a:solidFill>
            <a:srgbClr val="FFFFFF"/>
          </a:solidFill>
          <a:ln w="12700">
            <a:miter lim="400000"/>
          </a:ln>
          <a:effectLst>
            <a:outerShdw blurRad="63500" dist="25400" dir="3228796" rotWithShape="0">
              <a:srgbClr val="000000"/>
            </a:outerShdw>
          </a:effectLst>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1479" name="Circle">
            <a:extLst>
              <a:ext uri="{FF2B5EF4-FFF2-40B4-BE49-F238E27FC236}">
                <a16:creationId xmlns:a16="http://schemas.microsoft.com/office/drawing/2014/main" id="{5AECA27E-D2DC-B660-3EB5-3CEF62A8643B}"/>
              </a:ext>
            </a:extLst>
          </p:cNvPr>
          <p:cNvSpPr/>
          <p:nvPr/>
        </p:nvSpPr>
        <p:spPr>
          <a:xfrm>
            <a:off x="19588891" y="5433320"/>
            <a:ext cx="203201" cy="203201"/>
          </a:xfrm>
          <a:prstGeom prst="ellipse">
            <a:avLst/>
          </a:prstGeom>
          <a:solidFill>
            <a:srgbClr val="FFFFFF"/>
          </a:solidFill>
          <a:ln w="12700">
            <a:miter lim="400000"/>
          </a:ln>
          <a:effectLst>
            <a:outerShdw blurRad="63500" dist="25400" dir="3228796" rotWithShape="0">
              <a:srgbClr val="000000"/>
            </a:outerShdw>
          </a:effectLst>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1480" name="Camera">
            <a:extLst>
              <a:ext uri="{FF2B5EF4-FFF2-40B4-BE49-F238E27FC236}">
                <a16:creationId xmlns:a16="http://schemas.microsoft.com/office/drawing/2014/main" id="{A05F0ED0-CC9A-93EF-E1EE-6BA464E9FDFE}"/>
              </a:ext>
            </a:extLst>
          </p:cNvPr>
          <p:cNvSpPr txBox="1"/>
          <p:nvPr/>
        </p:nvSpPr>
        <p:spPr>
          <a:xfrm>
            <a:off x="14666793" y="10237850"/>
            <a:ext cx="2012874" cy="86677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71437" tIns="71437" rIns="71437" bIns="71437" anchor="ctr">
            <a:spAutoFit/>
          </a:bodyPr>
          <a:lstStyle>
            <a:lvl1pPr algn="l" defTabSz="821531">
              <a:defRPr sz="4200" b="0">
                <a:latin typeface="Avenir Book"/>
                <a:ea typeface="Avenir Book"/>
                <a:cs typeface="Avenir Book"/>
                <a:sym typeface="Avenir Book"/>
              </a:defRPr>
            </a:lvl1pPr>
          </a:lstStyle>
          <a:p>
            <a:r>
              <a:t>Camera</a:t>
            </a:r>
          </a:p>
        </p:txBody>
      </p:sp>
      <p:sp>
        <p:nvSpPr>
          <p:cNvPr id="1481" name="Ray">
            <a:extLst>
              <a:ext uri="{FF2B5EF4-FFF2-40B4-BE49-F238E27FC236}">
                <a16:creationId xmlns:a16="http://schemas.microsoft.com/office/drawing/2014/main" id="{D9D5F798-F92D-72A0-1FED-48FA53602951}"/>
              </a:ext>
            </a:extLst>
          </p:cNvPr>
          <p:cNvSpPr txBox="1"/>
          <p:nvPr/>
        </p:nvSpPr>
        <p:spPr>
          <a:xfrm>
            <a:off x="21739862" y="3013623"/>
            <a:ext cx="1005815" cy="86677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71437" tIns="71437" rIns="71437" bIns="71437" anchor="ctr">
            <a:spAutoFit/>
          </a:bodyPr>
          <a:lstStyle>
            <a:lvl1pPr algn="l" defTabSz="821531">
              <a:defRPr sz="4200" b="0">
                <a:latin typeface="Avenir Book"/>
                <a:ea typeface="Avenir Book"/>
                <a:cs typeface="Avenir Book"/>
                <a:sym typeface="Avenir Book"/>
              </a:defRPr>
            </a:lvl1pPr>
          </a:lstStyle>
          <a:p>
            <a:r>
              <a:t>Ray</a:t>
            </a:r>
          </a:p>
        </p:txBody>
      </p:sp>
      <p:sp>
        <p:nvSpPr>
          <p:cNvPr id="1482" name="colors">
            <a:extLst>
              <a:ext uri="{FF2B5EF4-FFF2-40B4-BE49-F238E27FC236}">
                <a16:creationId xmlns:a16="http://schemas.microsoft.com/office/drawing/2014/main" id="{9848B06E-C784-26C0-1622-3FBC8AECEFC7}"/>
              </a:ext>
            </a:extLst>
          </p:cNvPr>
          <p:cNvSpPr txBox="1"/>
          <p:nvPr/>
        </p:nvSpPr>
        <p:spPr>
          <a:xfrm>
            <a:off x="7786779" y="5229981"/>
            <a:ext cx="1239039" cy="70167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71437" tIns="71437" rIns="71437" bIns="71437" anchor="ctr">
            <a:spAutoFit/>
          </a:bodyPr>
          <a:lstStyle>
            <a:lvl1pPr algn="l" defTabSz="821531">
              <a:defRPr sz="3200" b="0">
                <a:latin typeface="Avenir Book"/>
                <a:ea typeface="Avenir Book"/>
                <a:cs typeface="Avenir Book"/>
                <a:sym typeface="Avenir Book"/>
              </a:defRPr>
            </a:lvl1pPr>
          </a:lstStyle>
          <a:p>
            <a:r>
              <a:t>colors</a:t>
            </a:r>
          </a:p>
        </p:txBody>
      </p:sp>
      <p:sp>
        <p:nvSpPr>
          <p:cNvPr id="1483" name="weights">
            <a:extLst>
              <a:ext uri="{FF2B5EF4-FFF2-40B4-BE49-F238E27FC236}">
                <a16:creationId xmlns:a16="http://schemas.microsoft.com/office/drawing/2014/main" id="{C6F38B2D-977D-D2F2-1020-82EC19E1F5B4}"/>
              </a:ext>
            </a:extLst>
          </p:cNvPr>
          <p:cNvSpPr txBox="1"/>
          <p:nvPr/>
        </p:nvSpPr>
        <p:spPr>
          <a:xfrm>
            <a:off x="5720941" y="6045549"/>
            <a:ext cx="1554812" cy="70167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71437" tIns="71437" rIns="71437" bIns="71437" anchor="ctr">
            <a:spAutoFit/>
          </a:bodyPr>
          <a:lstStyle>
            <a:lvl1pPr algn="l" defTabSz="821531">
              <a:defRPr sz="3200" b="0">
                <a:latin typeface="Avenir Book"/>
                <a:ea typeface="Avenir Book"/>
                <a:cs typeface="Avenir Book"/>
                <a:sym typeface="Avenir Book"/>
              </a:defRPr>
            </a:lvl1pPr>
          </a:lstStyle>
          <a:p>
            <a:r>
              <a:t>weights</a:t>
            </a:r>
          </a:p>
        </p:txBody>
      </p:sp>
      <p:sp>
        <p:nvSpPr>
          <p:cNvPr id="1484" name="Line">
            <a:extLst>
              <a:ext uri="{FF2B5EF4-FFF2-40B4-BE49-F238E27FC236}">
                <a16:creationId xmlns:a16="http://schemas.microsoft.com/office/drawing/2014/main" id="{4F4D0F46-DF57-B637-99E0-F075EDF8AAED}"/>
              </a:ext>
            </a:extLst>
          </p:cNvPr>
          <p:cNvSpPr/>
          <p:nvPr/>
        </p:nvSpPr>
        <p:spPr>
          <a:xfrm flipH="1" flipV="1">
            <a:off x="6800571" y="4793686"/>
            <a:ext cx="962170" cy="700519"/>
          </a:xfrm>
          <a:prstGeom prst="line">
            <a:avLst/>
          </a:prstGeom>
          <a:ln w="38100">
            <a:solidFill>
              <a:srgbClr val="000000"/>
            </a:solidFill>
            <a:miter lim="400000"/>
            <a:tailEnd type="triangle"/>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1485" name="Line">
            <a:extLst>
              <a:ext uri="{FF2B5EF4-FFF2-40B4-BE49-F238E27FC236}">
                <a16:creationId xmlns:a16="http://schemas.microsoft.com/office/drawing/2014/main" id="{8A07B5DF-9F4F-EC9F-6788-7D0581219663}"/>
              </a:ext>
            </a:extLst>
          </p:cNvPr>
          <p:cNvSpPr/>
          <p:nvPr/>
        </p:nvSpPr>
        <p:spPr>
          <a:xfrm flipH="1" flipV="1">
            <a:off x="5747469" y="5025541"/>
            <a:ext cx="239645" cy="1214398"/>
          </a:xfrm>
          <a:prstGeom prst="line">
            <a:avLst/>
          </a:prstGeom>
          <a:ln w="38100">
            <a:solidFill>
              <a:srgbClr val="000000"/>
            </a:solidFill>
            <a:miter lim="400000"/>
            <a:tailEnd type="triangle"/>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1486" name="Line">
            <a:extLst>
              <a:ext uri="{FF2B5EF4-FFF2-40B4-BE49-F238E27FC236}">
                <a16:creationId xmlns:a16="http://schemas.microsoft.com/office/drawing/2014/main" id="{2002AE75-F7D5-D6AA-CCE6-AF2422EBEDF9}"/>
              </a:ext>
            </a:extLst>
          </p:cNvPr>
          <p:cNvSpPr/>
          <p:nvPr/>
        </p:nvSpPr>
        <p:spPr>
          <a:xfrm flipV="1">
            <a:off x="16356486" y="7226813"/>
            <a:ext cx="1795182" cy="1546508"/>
          </a:xfrm>
          <a:prstGeom prst="line">
            <a:avLst/>
          </a:prstGeom>
          <a:ln w="38100">
            <a:solidFill>
              <a:srgbClr val="000000"/>
            </a:solidFill>
            <a:miter lim="400000"/>
            <a:headEnd type="triangle" len="sm"/>
            <a:tailEnd type="triangle" len="sm"/>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1487" name="Line">
            <a:extLst>
              <a:ext uri="{FF2B5EF4-FFF2-40B4-BE49-F238E27FC236}">
                <a16:creationId xmlns:a16="http://schemas.microsoft.com/office/drawing/2014/main" id="{DFE0B55F-A3E1-A3C3-296E-D1AE9179A858}"/>
              </a:ext>
            </a:extLst>
          </p:cNvPr>
          <p:cNvSpPr/>
          <p:nvPr/>
        </p:nvSpPr>
        <p:spPr>
          <a:xfrm flipV="1">
            <a:off x="17767416" y="6042834"/>
            <a:ext cx="858093" cy="708935"/>
          </a:xfrm>
          <a:prstGeom prst="line">
            <a:avLst/>
          </a:prstGeom>
          <a:ln w="38100">
            <a:solidFill>
              <a:srgbClr val="000000"/>
            </a:solidFill>
            <a:miter lim="400000"/>
            <a:headEnd type="triangle" len="sm"/>
            <a:tailEnd type="triangle" len="sm"/>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mc:AlternateContent xmlns:mc="http://schemas.openxmlformats.org/markup-compatibility/2006" xmlns:a14="http://schemas.microsoft.com/office/drawing/2010/main">
        <mc:Choice Requires="a14">
          <p:sp>
            <p:nvSpPr>
              <p:cNvPr id="1488" name="Equation">
                <a:extLst>
                  <a:ext uri="{FF2B5EF4-FFF2-40B4-BE49-F238E27FC236}">
                    <a16:creationId xmlns:a16="http://schemas.microsoft.com/office/drawing/2014/main" id="{CC04CA65-53E1-13A4-D8D3-BDD657C15797}"/>
                  </a:ext>
                </a:extLst>
              </p:cNvPr>
              <p:cNvSpPr txBox="1"/>
              <p:nvPr/>
            </p:nvSpPr>
            <p:spPr>
              <a:xfrm>
                <a:off x="2343073" y="3492944"/>
                <a:ext cx="4343681" cy="2248405"/>
              </a:xfrm>
              <a:prstGeom prst="rect">
                <a:avLst/>
              </a:prstGeom>
              <a:ln w="12700">
                <a:miter lim="400000"/>
              </a:ln>
            </p:spPr>
            <p:txBody>
              <a:bodyPr wrap="none" lIns="0" tIns="0" rIns="0" bIns="0">
                <a:spAutoFit/>
              </a:bodyPr>
              <a:lstStyle/>
              <a:p>
                <a:pPr algn="l" defTabSz="914400" latinLnBrk="1">
                  <a:defRPr sz="1800" b="0"/>
                </a:pPr>
                <a14:m>
                  <m:oMathPara xmlns:m="http://schemas.openxmlformats.org/officeDocument/2006/math">
                    <m:oMathParaPr>
                      <m:jc m:val="centerGroup"/>
                    </m:oMathParaPr>
                    <m:oMath xmlns:m="http://schemas.openxmlformats.org/officeDocument/2006/math">
                      <m:r>
                        <a:rPr sz="6600" i="1">
                          <a:solidFill>
                            <a:srgbClr val="000000"/>
                          </a:solidFill>
                          <a:latin typeface="Cambria Math" panose="02040503050406030204" pitchFamily="18" charset="0"/>
                        </a:rPr>
                        <m:t>𝐜</m:t>
                      </m:r>
                      <m:r>
                        <a:rPr sz="6600" i="1">
                          <a:solidFill>
                            <a:srgbClr val="000000"/>
                          </a:solidFill>
                          <a:latin typeface="Cambria Math" panose="02040503050406030204" pitchFamily="18" charset="0"/>
                        </a:rPr>
                        <m:t>≈</m:t>
                      </m:r>
                      <m:limUpp>
                        <m:limUppPr>
                          <m:ctrlPr>
                            <a:rPr sz="6600" i="1">
                              <a:solidFill>
                                <a:srgbClr val="000000"/>
                              </a:solidFill>
                              <a:latin typeface="Cambria Math" panose="02040503050406030204" pitchFamily="18" charset="0"/>
                            </a:rPr>
                          </m:ctrlPr>
                        </m:limUppPr>
                        <m:e>
                          <m:limLow>
                            <m:limLowPr>
                              <m:ctrlPr>
                                <a:rPr sz="6600" i="1">
                                  <a:solidFill>
                                    <a:srgbClr val="000000"/>
                                  </a:solidFill>
                                  <a:latin typeface="Cambria Math" panose="02040503050406030204" pitchFamily="18" charset="0"/>
                                </a:rPr>
                              </m:ctrlPr>
                            </m:limLowPr>
                            <m:e>
                              <m:r>
                                <a:rPr sz="6600" i="1">
                                  <a:solidFill>
                                    <a:srgbClr val="000000"/>
                                  </a:solidFill>
                                  <a:latin typeface="Cambria Math" panose="02040503050406030204" pitchFamily="18" charset="0"/>
                                </a:rPr>
                                <m:t>∑</m:t>
                              </m:r>
                            </m:e>
                            <m:lim>
                              <m:r>
                                <a:rPr sz="6600" i="1">
                                  <a:solidFill>
                                    <a:srgbClr val="000000"/>
                                  </a:solidFill>
                                  <a:latin typeface="Cambria Math" panose="02040503050406030204" pitchFamily="18" charset="0"/>
                                </a:rPr>
                                <m:t>𝑖</m:t>
                              </m:r>
                              <m:r>
                                <a:rPr sz="6600" i="1">
                                  <a:solidFill>
                                    <a:srgbClr val="000000"/>
                                  </a:solidFill>
                                  <a:latin typeface="Cambria Math" panose="02040503050406030204" pitchFamily="18" charset="0"/>
                                </a:rPr>
                                <m:t>=1</m:t>
                              </m:r>
                            </m:lim>
                          </m:limLow>
                        </m:e>
                        <m:lim>
                          <m:r>
                            <a:rPr sz="6600" i="1">
                              <a:solidFill>
                                <a:srgbClr val="000000"/>
                              </a:solidFill>
                              <a:latin typeface="Cambria Math" panose="02040503050406030204" pitchFamily="18" charset="0"/>
                            </a:rPr>
                            <m:t>𝑛</m:t>
                          </m:r>
                        </m:lim>
                      </m:limUpp>
                      <m:sSub>
                        <m:sSubPr>
                          <m:ctrlPr>
                            <a:rPr sz="6600" i="1">
                              <a:solidFill>
                                <a:srgbClr val="000000"/>
                              </a:solidFill>
                              <a:latin typeface="Cambria Math" panose="02040503050406030204" pitchFamily="18" charset="0"/>
                            </a:rPr>
                          </m:ctrlPr>
                        </m:sSubPr>
                        <m:e>
                          <m:r>
                            <a:rPr sz="6600" i="1">
                              <a:solidFill>
                                <a:srgbClr val="000000"/>
                              </a:solidFill>
                              <a:latin typeface="Cambria Math" panose="02040503050406030204" pitchFamily="18" charset="0"/>
                            </a:rPr>
                            <m:t>𝑇</m:t>
                          </m:r>
                        </m:e>
                        <m:sub>
                          <m:r>
                            <a:rPr sz="6600" i="1">
                              <a:solidFill>
                                <a:srgbClr val="000000"/>
                              </a:solidFill>
                              <a:latin typeface="Cambria Math" panose="02040503050406030204" pitchFamily="18" charset="0"/>
                            </a:rPr>
                            <m:t>𝑖</m:t>
                          </m:r>
                        </m:sub>
                      </m:sSub>
                      <m:sSub>
                        <m:sSubPr>
                          <m:ctrlPr>
                            <a:rPr sz="6600" i="1">
                              <a:solidFill>
                                <a:srgbClr val="000000"/>
                              </a:solidFill>
                              <a:latin typeface="Cambria Math" panose="02040503050406030204" pitchFamily="18" charset="0"/>
                            </a:rPr>
                          </m:ctrlPr>
                        </m:sSubPr>
                        <m:e>
                          <m:r>
                            <a:rPr sz="6600" i="1">
                              <a:solidFill>
                                <a:srgbClr val="000000"/>
                              </a:solidFill>
                              <a:latin typeface="Cambria Math" panose="02040503050406030204" pitchFamily="18" charset="0"/>
                            </a:rPr>
                            <m:t>𝛼</m:t>
                          </m:r>
                        </m:e>
                        <m:sub>
                          <m:r>
                            <a:rPr sz="6600" i="1">
                              <a:solidFill>
                                <a:srgbClr val="000000"/>
                              </a:solidFill>
                              <a:latin typeface="Cambria Math" panose="02040503050406030204" pitchFamily="18" charset="0"/>
                            </a:rPr>
                            <m:t>𝑖</m:t>
                          </m:r>
                        </m:sub>
                      </m:sSub>
                      <m:sSub>
                        <m:sSubPr>
                          <m:ctrlPr>
                            <a:rPr sz="6600" i="1">
                              <a:solidFill>
                                <a:srgbClr val="000000"/>
                              </a:solidFill>
                              <a:latin typeface="Cambria Math" panose="02040503050406030204" pitchFamily="18" charset="0"/>
                            </a:rPr>
                          </m:ctrlPr>
                        </m:sSubPr>
                        <m:e>
                          <m:r>
                            <a:rPr sz="6600" i="1">
                              <a:solidFill>
                                <a:srgbClr val="000000"/>
                              </a:solidFill>
                              <a:latin typeface="Cambria Math" panose="02040503050406030204" pitchFamily="18" charset="0"/>
                            </a:rPr>
                            <m:t>𝐜</m:t>
                          </m:r>
                        </m:e>
                        <m:sub>
                          <m:r>
                            <a:rPr sz="6600" i="1">
                              <a:solidFill>
                                <a:srgbClr val="000000"/>
                              </a:solidFill>
                              <a:latin typeface="Cambria Math" panose="02040503050406030204" pitchFamily="18" charset="0"/>
                            </a:rPr>
                            <m:t>𝑖</m:t>
                          </m:r>
                        </m:sub>
                      </m:sSub>
                    </m:oMath>
                  </m:oMathPara>
                </a14:m>
                <a:endParaRPr sz="6600"/>
              </a:p>
            </p:txBody>
          </p:sp>
        </mc:Choice>
        <mc:Fallback xmlns="">
          <p:sp>
            <p:nvSpPr>
              <p:cNvPr id="1488" name="Equation"/>
              <p:cNvSpPr txBox="1">
                <a:spLocks noRot="1" noChangeAspect="1" noMove="1" noResize="1" noEditPoints="1" noAdjustHandles="1" noChangeArrowheads="1" noChangeShapeType="1" noTextEdit="1"/>
              </p:cNvSpPr>
              <p:nvPr/>
            </p:nvSpPr>
            <p:spPr>
              <a:xfrm>
                <a:off x="2343073" y="3492944"/>
                <a:ext cx="4343681" cy="2248405"/>
              </a:xfrm>
              <a:prstGeom prst="rect">
                <a:avLst/>
              </a:prstGeom>
              <a:blipFill>
                <a:blip r:embed="rId6"/>
                <a:stretch>
                  <a:fillRect r="-5470"/>
                </a:stretch>
              </a:blipFill>
              <a:ln w="12700">
                <a:miter lim="400000"/>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91" name="Equation">
                <a:extLst>
                  <a:ext uri="{FF2B5EF4-FFF2-40B4-BE49-F238E27FC236}">
                    <a16:creationId xmlns:a16="http://schemas.microsoft.com/office/drawing/2014/main" id="{B5F28D27-0CD3-1CD7-9255-BA5090D64EDE}"/>
                  </a:ext>
                </a:extLst>
              </p:cNvPr>
              <p:cNvSpPr txBox="1"/>
              <p:nvPr/>
            </p:nvSpPr>
            <p:spPr>
              <a:xfrm>
                <a:off x="20682246" y="4946527"/>
                <a:ext cx="555708" cy="345804"/>
              </a:xfrm>
              <a:prstGeom prst="rect">
                <a:avLst/>
              </a:prstGeom>
              <a:ln w="12700">
                <a:miter lim="400000"/>
              </a:ln>
            </p:spPr>
            <p:txBody>
              <a:bodyPr wrap="none" lIns="0" tIns="0" rIns="0" bIns="0">
                <a:spAutoFit/>
              </a:bodyPr>
              <a:lstStyle/>
              <a:p>
                <a:pPr algn="l" defTabSz="914400" latinLnBrk="1">
                  <a:defRPr sz="1800" b="0"/>
                </a:pPr>
                <a14:m>
                  <m:oMathPara xmlns:m="http://schemas.openxmlformats.org/officeDocument/2006/math">
                    <m:oMathParaPr>
                      <m:jc m:val="centerGroup"/>
                    </m:oMathParaPr>
                    <m:oMath xmlns:m="http://schemas.openxmlformats.org/officeDocument/2006/math">
                      <m:sSub>
                        <m:sSubPr>
                          <m:ctrlPr>
                            <a:rPr sz="3300" i="1">
                              <a:solidFill>
                                <a:srgbClr val="000000"/>
                              </a:solidFill>
                              <a:latin typeface="Cambria Math" panose="02040503050406030204" pitchFamily="18" charset="0"/>
                            </a:rPr>
                          </m:ctrlPr>
                        </m:sSubPr>
                        <m:e>
                          <m:r>
                            <a:rPr sz="3300" i="1">
                              <a:solidFill>
                                <a:srgbClr val="000000"/>
                              </a:solidFill>
                              <a:latin typeface="Cambria Math" panose="02040503050406030204" pitchFamily="18" charset="0"/>
                            </a:rPr>
                            <m:t>𝑡</m:t>
                          </m:r>
                        </m:e>
                        <m:sub>
                          <m:r>
                            <a:rPr sz="3300" i="1">
                              <a:solidFill>
                                <a:srgbClr val="000000"/>
                              </a:solidFill>
                              <a:latin typeface="Cambria Math" panose="02040503050406030204" pitchFamily="18" charset="0"/>
                            </a:rPr>
                            <m:t>𝑛</m:t>
                          </m:r>
                          <m:r>
                            <a:rPr sz="3300" i="1">
                              <a:solidFill>
                                <a:srgbClr val="000000"/>
                              </a:solidFill>
                              <a:latin typeface="Cambria Math" panose="02040503050406030204" pitchFamily="18" charset="0"/>
                            </a:rPr>
                            <m:t>+1</m:t>
                          </m:r>
                        </m:sub>
                      </m:sSub>
                    </m:oMath>
                  </m:oMathPara>
                </a14:m>
                <a:endParaRPr sz="3300"/>
              </a:p>
            </p:txBody>
          </p:sp>
        </mc:Choice>
        <mc:Fallback xmlns="">
          <p:sp>
            <p:nvSpPr>
              <p:cNvPr id="1491" name="Equation"/>
              <p:cNvSpPr txBox="1">
                <a:spLocks noRot="1" noChangeAspect="1" noMove="1" noResize="1" noEditPoints="1" noAdjustHandles="1" noChangeArrowheads="1" noChangeShapeType="1" noTextEdit="1"/>
              </p:cNvSpPr>
              <p:nvPr/>
            </p:nvSpPr>
            <p:spPr>
              <a:xfrm>
                <a:off x="20682246" y="4946527"/>
                <a:ext cx="555708" cy="345804"/>
              </a:xfrm>
              <a:prstGeom prst="rect">
                <a:avLst/>
              </a:prstGeom>
              <a:blipFill>
                <a:blip r:embed="rId9"/>
                <a:stretch>
                  <a:fillRect r="-32967" b="-43860"/>
                </a:stretch>
              </a:blipFill>
              <a:ln w="12700">
                <a:miter lim="400000"/>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92" name="Equation">
                <a:extLst>
                  <a:ext uri="{FF2B5EF4-FFF2-40B4-BE49-F238E27FC236}">
                    <a16:creationId xmlns:a16="http://schemas.microsoft.com/office/drawing/2014/main" id="{C88D1143-5010-3C07-9AFC-43AC387E1BE8}"/>
                  </a:ext>
                </a:extLst>
              </p:cNvPr>
              <p:cNvSpPr txBox="1"/>
              <p:nvPr/>
            </p:nvSpPr>
            <p:spPr>
              <a:xfrm>
                <a:off x="15938690" y="7916856"/>
                <a:ext cx="203099" cy="333604"/>
              </a:xfrm>
              <a:prstGeom prst="rect">
                <a:avLst/>
              </a:prstGeom>
              <a:ln w="12700">
                <a:miter lim="400000"/>
              </a:ln>
            </p:spPr>
            <p:txBody>
              <a:bodyPr wrap="none" lIns="0" tIns="0" rIns="0" bIns="0">
                <a:spAutoFit/>
              </a:bodyPr>
              <a:lstStyle/>
              <a:p>
                <a:pPr algn="l" defTabSz="914400" latinLnBrk="1">
                  <a:defRPr sz="1800" b="0"/>
                </a:pPr>
                <a14:m>
                  <m:oMathPara xmlns:m="http://schemas.openxmlformats.org/officeDocument/2006/math">
                    <m:oMathParaPr>
                      <m:jc m:val="centerGroup"/>
                    </m:oMathParaPr>
                    <m:oMath xmlns:m="http://schemas.openxmlformats.org/officeDocument/2006/math">
                      <m:sSub>
                        <m:sSubPr>
                          <m:ctrlPr>
                            <a:rPr sz="3300" i="1">
                              <a:solidFill>
                                <a:srgbClr val="000000"/>
                              </a:solidFill>
                              <a:latin typeface="Cambria Math" panose="02040503050406030204" pitchFamily="18" charset="0"/>
                            </a:rPr>
                          </m:ctrlPr>
                        </m:sSubPr>
                        <m:e>
                          <m:r>
                            <a:rPr sz="3300" i="1">
                              <a:solidFill>
                                <a:srgbClr val="000000"/>
                              </a:solidFill>
                              <a:latin typeface="Cambria Math" panose="02040503050406030204" pitchFamily="18" charset="0"/>
                            </a:rPr>
                            <m:t>𝑡</m:t>
                          </m:r>
                        </m:e>
                        <m:sub>
                          <m:r>
                            <a:rPr sz="3300" i="1">
                              <a:solidFill>
                                <a:srgbClr val="000000"/>
                              </a:solidFill>
                              <a:latin typeface="Cambria Math" panose="02040503050406030204" pitchFamily="18" charset="0"/>
                            </a:rPr>
                            <m:t>1</m:t>
                          </m:r>
                        </m:sub>
                      </m:sSub>
                    </m:oMath>
                  </m:oMathPara>
                </a14:m>
                <a:endParaRPr sz="3300"/>
              </a:p>
            </p:txBody>
          </p:sp>
        </mc:Choice>
        <mc:Fallback xmlns="">
          <p:sp>
            <p:nvSpPr>
              <p:cNvPr id="1492" name="Equation"/>
              <p:cNvSpPr txBox="1">
                <a:spLocks noRot="1" noChangeAspect="1" noMove="1" noResize="1" noEditPoints="1" noAdjustHandles="1" noChangeArrowheads="1" noChangeShapeType="1" noTextEdit="1"/>
              </p:cNvSpPr>
              <p:nvPr/>
            </p:nvSpPr>
            <p:spPr>
              <a:xfrm>
                <a:off x="15938690" y="7916856"/>
                <a:ext cx="203099" cy="333604"/>
              </a:xfrm>
              <a:prstGeom prst="rect">
                <a:avLst/>
              </a:prstGeom>
              <a:blipFill>
                <a:blip r:embed="rId10"/>
                <a:stretch>
                  <a:fillRect r="-48485" b="-50000"/>
                </a:stretch>
              </a:blipFill>
              <a:ln w="12700">
                <a:miter lim="400000"/>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93" name="Equation">
                <a:extLst>
                  <a:ext uri="{FF2B5EF4-FFF2-40B4-BE49-F238E27FC236}">
                    <a16:creationId xmlns:a16="http://schemas.microsoft.com/office/drawing/2014/main" id="{5D3341FC-E490-E5F6-2181-4656759E5876}"/>
                  </a:ext>
                </a:extLst>
              </p:cNvPr>
              <p:cNvSpPr txBox="1"/>
              <p:nvPr/>
            </p:nvSpPr>
            <p:spPr>
              <a:xfrm>
                <a:off x="17450173" y="7992738"/>
                <a:ext cx="272125" cy="381721"/>
              </a:xfrm>
              <a:prstGeom prst="rect">
                <a:avLst/>
              </a:prstGeom>
              <a:ln w="12700">
                <a:miter lim="400000"/>
              </a:ln>
            </p:spPr>
            <p:txBody>
              <a:bodyPr wrap="none" lIns="0" tIns="0" rIns="0" bIns="0">
                <a:spAutoFit/>
              </a:bodyPr>
              <a:lstStyle/>
              <a:p>
                <a:pPr algn="l" defTabSz="914400" latinLnBrk="1">
                  <a:defRPr sz="1800" b="0"/>
                </a:pPr>
                <a14:m>
                  <m:oMathPara xmlns:m="http://schemas.openxmlformats.org/officeDocument/2006/math">
                    <m:oMathParaPr>
                      <m:jc m:val="centerGroup"/>
                    </m:oMathParaPr>
                    <m:oMath xmlns:m="http://schemas.openxmlformats.org/officeDocument/2006/math">
                      <m:sSub>
                        <m:sSubPr>
                          <m:ctrlPr>
                            <a:rPr sz="3300" i="1">
                              <a:solidFill>
                                <a:srgbClr val="000000"/>
                              </a:solidFill>
                              <a:latin typeface="Cambria Math" panose="02040503050406030204" pitchFamily="18" charset="0"/>
                            </a:rPr>
                          </m:ctrlPr>
                        </m:sSubPr>
                        <m:e>
                          <m:r>
                            <a:rPr sz="3300" i="1">
                              <a:solidFill>
                                <a:srgbClr val="000000"/>
                              </a:solidFill>
                              <a:latin typeface="Cambria Math" panose="02040503050406030204" pitchFamily="18" charset="0"/>
                            </a:rPr>
                            <m:t>𝑇</m:t>
                          </m:r>
                        </m:e>
                        <m:sub>
                          <m:r>
                            <a:rPr sz="3300" i="1">
                              <a:solidFill>
                                <a:srgbClr val="000000"/>
                              </a:solidFill>
                              <a:latin typeface="Cambria Math" panose="02040503050406030204" pitchFamily="18" charset="0"/>
                            </a:rPr>
                            <m:t>𝑖</m:t>
                          </m:r>
                        </m:sub>
                      </m:sSub>
                    </m:oMath>
                  </m:oMathPara>
                </a14:m>
                <a:endParaRPr sz="3300"/>
              </a:p>
            </p:txBody>
          </p:sp>
        </mc:Choice>
        <mc:Fallback xmlns="">
          <p:sp>
            <p:nvSpPr>
              <p:cNvPr id="1493" name="Equation"/>
              <p:cNvSpPr txBox="1">
                <a:spLocks noRot="1" noChangeAspect="1" noMove="1" noResize="1" noEditPoints="1" noAdjustHandles="1" noChangeArrowheads="1" noChangeShapeType="1" noTextEdit="1"/>
              </p:cNvSpPr>
              <p:nvPr/>
            </p:nvSpPr>
            <p:spPr>
              <a:xfrm>
                <a:off x="17450173" y="7992738"/>
                <a:ext cx="272125" cy="381721"/>
              </a:xfrm>
              <a:prstGeom prst="rect">
                <a:avLst/>
              </a:prstGeom>
              <a:blipFill>
                <a:blip r:embed="rId11"/>
                <a:stretch>
                  <a:fillRect r="-13636" b="-30159"/>
                </a:stretch>
              </a:blipFill>
              <a:ln w="12700">
                <a:miter lim="400000"/>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94" name="Equation">
                <a:extLst>
                  <a:ext uri="{FF2B5EF4-FFF2-40B4-BE49-F238E27FC236}">
                    <a16:creationId xmlns:a16="http://schemas.microsoft.com/office/drawing/2014/main" id="{09CDEBE4-846D-C36D-8EA7-0A9445FEA71B}"/>
                  </a:ext>
                </a:extLst>
              </p:cNvPr>
              <p:cNvSpPr txBox="1"/>
              <p:nvPr/>
            </p:nvSpPr>
            <p:spPr>
              <a:xfrm>
                <a:off x="17902008" y="5989802"/>
                <a:ext cx="283859" cy="292873"/>
              </a:xfrm>
              <a:prstGeom prst="rect">
                <a:avLst/>
              </a:prstGeom>
              <a:ln w="12700">
                <a:miter lim="400000"/>
              </a:ln>
            </p:spPr>
            <p:txBody>
              <a:bodyPr wrap="none" lIns="0" tIns="0" rIns="0" bIns="0">
                <a:spAutoFit/>
              </a:bodyPr>
              <a:lstStyle/>
              <a:p>
                <a:pPr algn="l" defTabSz="914400" latinLnBrk="1">
                  <a:defRPr sz="1800" b="0"/>
                </a:pPr>
                <a14:m>
                  <m:oMathPara xmlns:m="http://schemas.openxmlformats.org/officeDocument/2006/math">
                    <m:oMathParaPr>
                      <m:jc m:val="centerGroup"/>
                    </m:oMathParaPr>
                    <m:oMath xmlns:m="http://schemas.openxmlformats.org/officeDocument/2006/math">
                      <m:sSub>
                        <m:sSubPr>
                          <m:ctrlPr>
                            <a:rPr sz="3300" i="1">
                              <a:solidFill>
                                <a:srgbClr val="000000"/>
                              </a:solidFill>
                              <a:latin typeface="Cambria Math" panose="02040503050406030204" pitchFamily="18" charset="0"/>
                            </a:rPr>
                          </m:ctrlPr>
                        </m:sSubPr>
                        <m:e>
                          <m:r>
                            <a:rPr sz="3300" i="1">
                              <a:solidFill>
                                <a:srgbClr val="000000"/>
                              </a:solidFill>
                              <a:latin typeface="Cambria Math" panose="02040503050406030204" pitchFamily="18" charset="0"/>
                            </a:rPr>
                            <m:t>𝛼</m:t>
                          </m:r>
                        </m:e>
                        <m:sub>
                          <m:r>
                            <a:rPr sz="3300" i="1">
                              <a:solidFill>
                                <a:srgbClr val="000000"/>
                              </a:solidFill>
                              <a:latin typeface="Cambria Math" panose="02040503050406030204" pitchFamily="18" charset="0"/>
                            </a:rPr>
                            <m:t>𝑖</m:t>
                          </m:r>
                        </m:sub>
                      </m:sSub>
                    </m:oMath>
                  </m:oMathPara>
                </a14:m>
                <a:endParaRPr sz="3300"/>
              </a:p>
            </p:txBody>
          </p:sp>
        </mc:Choice>
        <mc:Fallback xmlns="">
          <p:sp>
            <p:nvSpPr>
              <p:cNvPr id="1494" name="Equation"/>
              <p:cNvSpPr txBox="1">
                <a:spLocks noRot="1" noChangeAspect="1" noMove="1" noResize="1" noEditPoints="1" noAdjustHandles="1" noChangeArrowheads="1" noChangeShapeType="1" noTextEdit="1"/>
              </p:cNvSpPr>
              <p:nvPr/>
            </p:nvSpPr>
            <p:spPr>
              <a:xfrm>
                <a:off x="17902008" y="5989802"/>
                <a:ext cx="283859" cy="292873"/>
              </a:xfrm>
              <a:prstGeom prst="rect">
                <a:avLst/>
              </a:prstGeom>
              <a:blipFill>
                <a:blip r:embed="rId12"/>
                <a:stretch>
                  <a:fillRect r="-23913" b="-70833"/>
                </a:stretch>
              </a:blipFill>
              <a:ln w="12700">
                <a:miter lim="400000"/>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95" name="Equation">
                <a:extLst>
                  <a:ext uri="{FF2B5EF4-FFF2-40B4-BE49-F238E27FC236}">
                    <a16:creationId xmlns:a16="http://schemas.microsoft.com/office/drawing/2014/main" id="{8260B900-48B7-344A-B8B4-6F9F7AB90EA9}"/>
                  </a:ext>
                </a:extLst>
              </p:cNvPr>
              <p:cNvSpPr txBox="1"/>
              <p:nvPr/>
            </p:nvSpPr>
            <p:spPr>
              <a:xfrm>
                <a:off x="18173143" y="6888660"/>
                <a:ext cx="164416" cy="336877"/>
              </a:xfrm>
              <a:prstGeom prst="rect">
                <a:avLst/>
              </a:prstGeom>
              <a:ln w="12700">
                <a:miter lim="400000"/>
              </a:ln>
            </p:spPr>
            <p:txBody>
              <a:bodyPr wrap="none" lIns="0" tIns="0" rIns="0" bIns="0">
                <a:spAutoFit/>
              </a:bodyPr>
              <a:lstStyle/>
              <a:p>
                <a:pPr algn="l" defTabSz="914400" latinLnBrk="1">
                  <a:defRPr sz="1800" b="0"/>
                </a:pPr>
                <a14:m>
                  <m:oMathPara xmlns:m="http://schemas.openxmlformats.org/officeDocument/2006/math">
                    <m:oMathParaPr>
                      <m:jc m:val="centerGroup"/>
                    </m:oMathParaPr>
                    <m:oMath xmlns:m="http://schemas.openxmlformats.org/officeDocument/2006/math">
                      <m:sSub>
                        <m:sSubPr>
                          <m:ctrlPr>
                            <a:rPr sz="3300" i="1">
                              <a:solidFill>
                                <a:srgbClr val="000000"/>
                              </a:solidFill>
                              <a:latin typeface="Cambria Math" panose="02040503050406030204" pitchFamily="18" charset="0"/>
                            </a:rPr>
                          </m:ctrlPr>
                        </m:sSubPr>
                        <m:e>
                          <m:r>
                            <a:rPr sz="3300" i="1">
                              <a:solidFill>
                                <a:srgbClr val="000000"/>
                              </a:solidFill>
                              <a:latin typeface="Cambria Math" panose="02040503050406030204" pitchFamily="18" charset="0"/>
                            </a:rPr>
                            <m:t>𝑡</m:t>
                          </m:r>
                        </m:e>
                        <m:sub>
                          <m:r>
                            <a:rPr sz="3300" i="1">
                              <a:solidFill>
                                <a:srgbClr val="000000"/>
                              </a:solidFill>
                              <a:latin typeface="Cambria Math" panose="02040503050406030204" pitchFamily="18" charset="0"/>
                            </a:rPr>
                            <m:t>𝑖</m:t>
                          </m:r>
                        </m:sub>
                      </m:sSub>
                    </m:oMath>
                  </m:oMathPara>
                </a14:m>
                <a:endParaRPr sz="3300"/>
              </a:p>
            </p:txBody>
          </p:sp>
        </mc:Choice>
        <mc:Fallback xmlns="">
          <p:sp>
            <p:nvSpPr>
              <p:cNvPr id="1495" name="Equation"/>
              <p:cNvSpPr txBox="1">
                <a:spLocks noRot="1" noChangeAspect="1" noMove="1" noResize="1" noEditPoints="1" noAdjustHandles="1" noChangeArrowheads="1" noChangeShapeType="1" noTextEdit="1"/>
              </p:cNvSpPr>
              <p:nvPr/>
            </p:nvSpPr>
            <p:spPr>
              <a:xfrm>
                <a:off x="18173143" y="6888660"/>
                <a:ext cx="164416" cy="336877"/>
              </a:xfrm>
              <a:prstGeom prst="rect">
                <a:avLst/>
              </a:prstGeom>
              <a:blipFill>
                <a:blip r:embed="rId13"/>
                <a:stretch>
                  <a:fillRect r="-59259" b="-49091"/>
                </a:stretch>
              </a:blipFill>
              <a:ln w="12700">
                <a:miter lim="400000"/>
              </a:ln>
            </p:spPr>
            <p:txBody>
              <a:bodyPr/>
              <a:lstStyle/>
              <a:p>
                <a:r>
                  <a:rPr lang="en-US">
                    <a:noFill/>
                  </a:rPr>
                  <a:t> </a:t>
                </a:r>
              </a:p>
            </p:txBody>
          </p:sp>
        </mc:Fallback>
      </mc:AlternateContent>
      <p:pic>
        <p:nvPicPr>
          <p:cNvPr id="1496" name="Rounded Rectangle Rounded rectangle" descr="Rounded Rectangle Rounded rectangle">
            <a:extLst>
              <a:ext uri="{FF2B5EF4-FFF2-40B4-BE49-F238E27FC236}">
                <a16:creationId xmlns:a16="http://schemas.microsoft.com/office/drawing/2014/main" id="{AC56F3B7-888F-859F-A143-84B8DF0848C7}"/>
              </a:ext>
            </a:extLst>
          </p:cNvPr>
          <p:cNvPicPr>
            <a:picLocks/>
          </p:cNvPicPr>
          <p:nvPr/>
        </p:nvPicPr>
        <p:blipFill>
          <a:blip r:embed="rId14"/>
          <a:stretch>
            <a:fillRect/>
          </a:stretch>
        </p:blipFill>
        <p:spPr>
          <a:xfrm>
            <a:off x="1934294" y="3171725"/>
            <a:ext cx="5183394" cy="2767066"/>
          </a:xfrm>
          <a:prstGeom prst="rect">
            <a:avLst/>
          </a:prstGeom>
        </p:spPr>
      </p:pic>
      <mc:AlternateContent xmlns:mc="http://schemas.openxmlformats.org/markup-compatibility/2006" xmlns:a14="http://schemas.microsoft.com/office/drawing/2010/main">
        <mc:Choice Requires="a14">
          <p:sp>
            <p:nvSpPr>
              <p:cNvPr id="1498" name="differentiable w.r.t.">
                <a:extLst>
                  <a:ext uri="{FF2B5EF4-FFF2-40B4-BE49-F238E27FC236}">
                    <a16:creationId xmlns:a16="http://schemas.microsoft.com/office/drawing/2014/main" id="{C98D0F89-93BA-7D5F-BD9B-6FCFD74DA1F6}"/>
                  </a:ext>
                </a:extLst>
              </p:cNvPr>
              <p:cNvSpPr txBox="1"/>
              <p:nvPr/>
            </p:nvSpPr>
            <p:spPr>
              <a:xfrm>
                <a:off x="7117441" y="3498529"/>
                <a:ext cx="7978316" cy="1148258"/>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lIns="71437" tIns="71437" rIns="71437" bIns="71437" anchor="ctr">
                <a:spAutoFit/>
              </a:bodyPr>
              <a:lstStyle/>
              <a:p>
                <a:pPr algn="l" defTabSz="821531">
                  <a:defRPr sz="5300">
                    <a:solidFill>
                      <a:schemeClr val="accent5">
                        <a:hueOff val="-82419"/>
                        <a:satOff val="-9513"/>
                        <a:lumOff val="-16343"/>
                      </a:schemeClr>
                    </a:solidFill>
                    <a:latin typeface="Avenir Next Regular"/>
                    <a:ea typeface="Avenir Next Regular"/>
                    <a:cs typeface="Avenir Next Regular"/>
                    <a:sym typeface="Avenir Next Regular"/>
                  </a:defRPr>
                </a:pPr>
                <a:r>
                  <a:rPr dirty="0"/>
                  <a:t> differentiable </a:t>
                </a:r>
                <a:r>
                  <a:rPr dirty="0" err="1"/>
                  <a:t>w.r.t.</a:t>
                </a:r>
                <a:r>
                  <a:rPr dirty="0"/>
                  <a:t> </a:t>
                </a:r>
                <a14:m>
                  <m:oMath xmlns:m="http://schemas.openxmlformats.org/officeDocument/2006/math">
                    <m:r>
                      <a:rPr sz="5750" i="1">
                        <a:solidFill>
                          <a:srgbClr val="ED220B"/>
                        </a:solidFill>
                        <a:latin typeface="Cambria Math" panose="02040503050406030204" pitchFamily="18" charset="0"/>
                      </a:rPr>
                      <m:t>𝐜</m:t>
                    </m:r>
                    <m:r>
                      <a:rPr sz="5750" i="1">
                        <a:solidFill>
                          <a:srgbClr val="ED220B"/>
                        </a:solidFill>
                        <a:latin typeface="Cambria Math" panose="02040503050406030204" pitchFamily="18" charset="0"/>
                      </a:rPr>
                      <m:t>,</m:t>
                    </m:r>
                    <m:r>
                      <a:rPr sz="5750" i="1">
                        <a:solidFill>
                          <a:srgbClr val="ED220B"/>
                        </a:solidFill>
                        <a:latin typeface="Cambria Math" panose="02040503050406030204" pitchFamily="18" charset="0"/>
                      </a:rPr>
                      <m:t>𝜎</m:t>
                    </m:r>
                  </m:oMath>
                </a14:m>
                <a:endParaRPr dirty="0">
                  <a:solidFill>
                    <a:srgbClr val="EE220C"/>
                  </a:solidFill>
                </a:endParaRPr>
              </a:p>
            </p:txBody>
          </p:sp>
        </mc:Choice>
        <mc:Fallback xmlns="">
          <p:sp>
            <p:nvSpPr>
              <p:cNvPr id="1498" name="differentiable w.r.t."/>
              <p:cNvSpPr txBox="1">
                <a:spLocks noRot="1" noChangeAspect="1" noMove="1" noResize="1" noEditPoints="1" noAdjustHandles="1" noChangeArrowheads="1" noChangeShapeType="1" noTextEdit="1"/>
              </p:cNvSpPr>
              <p:nvPr/>
            </p:nvSpPr>
            <p:spPr>
              <a:xfrm>
                <a:off x="7117441" y="3498529"/>
                <a:ext cx="7978316" cy="1148258"/>
              </a:xfrm>
              <a:prstGeom prst="rect">
                <a:avLst/>
              </a:prstGeom>
              <a:blipFill>
                <a:blip r:embed="rId15"/>
                <a:stretch>
                  <a:fillRect l="-1835" t="-1064" b="-22340"/>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a:noFill/>
                  </a:rPr>
                  <a:t> </a:t>
                </a:r>
              </a:p>
            </p:txBody>
          </p:sp>
        </mc:Fallback>
      </mc:AlternateContent>
      <p:pic>
        <p:nvPicPr>
          <p:cNvPr id="1500" name="Connection Line" descr="Connection Line">
            <a:extLst>
              <a:ext uri="{FF2B5EF4-FFF2-40B4-BE49-F238E27FC236}">
                <a16:creationId xmlns:a16="http://schemas.microsoft.com/office/drawing/2014/main" id="{56317710-0FC0-DCCA-89DD-BF8F80F5C1DF}"/>
              </a:ext>
            </a:extLst>
          </p:cNvPr>
          <p:cNvPicPr>
            <a:picLocks/>
          </p:cNvPicPr>
          <p:nvPr/>
        </p:nvPicPr>
        <p:blipFill>
          <a:blip r:embed="rId16"/>
          <a:stretch>
            <a:fillRect/>
          </a:stretch>
        </p:blipFill>
        <p:spPr>
          <a:xfrm>
            <a:off x="15044961" y="3947405"/>
            <a:ext cx="2624977" cy="1054695"/>
          </a:xfrm>
          <a:prstGeom prst="rect">
            <a:avLst/>
          </a:prstGeom>
        </p:spPr>
      </p:pic>
      <p:sp>
        <p:nvSpPr>
          <p:cNvPr id="2" name="differentiable w.r.t.">
            <a:extLst>
              <a:ext uri="{FF2B5EF4-FFF2-40B4-BE49-F238E27FC236}">
                <a16:creationId xmlns:a16="http://schemas.microsoft.com/office/drawing/2014/main" id="{F9E5A6A5-9478-F2DF-B043-FAA0402E5E5D}"/>
              </a:ext>
            </a:extLst>
          </p:cNvPr>
          <p:cNvSpPr txBox="1"/>
          <p:nvPr/>
        </p:nvSpPr>
        <p:spPr>
          <a:xfrm>
            <a:off x="376883" y="7298569"/>
            <a:ext cx="15648741" cy="5684247"/>
          </a:xfrm>
          <a:prstGeom prst="rect">
            <a:avLst/>
          </a:prstGeom>
          <a:ln w="12700">
            <a:miter lim="400000"/>
          </a:ln>
          <a:extLst>
            <a:ext uri="{C572A759-6A51-4108-AA02-DFA0A04FC94B}">
              <ma14:wrappingTextBoxFlag xmlns:ma14="http://schemas.microsoft.com/office/mac/drawingml/2011/main" xmlns:m="http://schemas.openxmlformats.org/officeDocument/2006/math" xmlns="" xmlns:a14="http://schemas.microsoft.com/office/drawing/2010/main" xmlns:mc="http://schemas.openxmlformats.org/markup-compatibility/2006" val="1"/>
            </a:ext>
          </a:extLst>
        </p:spPr>
        <p:txBody>
          <a:bodyPr wrap="square" lIns="71437" tIns="71437" rIns="71437" bIns="71437" anchor="ctr">
            <a:spAutoFit/>
          </a:bodyPr>
          <a:lstStyle/>
          <a:p>
            <a:pPr algn="l" defTabSz="821531">
              <a:defRPr sz="5300">
                <a:solidFill>
                  <a:schemeClr val="accent5">
                    <a:hueOff val="-82419"/>
                    <a:satOff val="-9513"/>
                    <a:lumOff val="-16343"/>
                  </a:schemeClr>
                </a:solidFill>
                <a:latin typeface="Avenir Next Regular"/>
                <a:ea typeface="Avenir Next Regular"/>
                <a:cs typeface="Avenir Next Regular"/>
                <a:sym typeface="Avenir Next Regular"/>
              </a:defRPr>
            </a:pPr>
            <a:r>
              <a:rPr lang="en-US" sz="6000" dirty="0"/>
              <a:t>Just because we </a:t>
            </a:r>
            <a:r>
              <a:rPr lang="en-US" sz="6000" i="1" dirty="0"/>
              <a:t>can</a:t>
            </a:r>
            <a:r>
              <a:rPr lang="en-US" sz="6000" dirty="0"/>
              <a:t> train such a model easily in </a:t>
            </a:r>
            <a:r>
              <a:rPr lang="en-US" sz="6000" dirty="0" err="1"/>
              <a:t>PyTorch</a:t>
            </a:r>
            <a:r>
              <a:rPr lang="en-US" sz="6000" dirty="0"/>
              <a:t>, doesn’t mean it should do a good job on an ill-posed reconstruction problem</a:t>
            </a:r>
            <a:br>
              <a:rPr lang="en-US" sz="6000" dirty="0"/>
            </a:br>
            <a:br>
              <a:rPr lang="en-US" sz="6000" dirty="0"/>
            </a:br>
            <a:r>
              <a:rPr lang="en-US" sz="6000" dirty="0"/>
              <a:t>Sure, it should learn to reconstruct the training views. Why does it also reconstruct novel views?</a:t>
            </a:r>
            <a:endParaRPr sz="6000" dirty="0">
              <a:solidFill>
                <a:srgbClr val="EE220C"/>
              </a:solidFill>
            </a:endParaRPr>
          </a:p>
        </p:txBody>
      </p:sp>
    </p:spTree>
    <p:extLst>
      <p:ext uri="{BB962C8B-B14F-4D97-AF65-F5344CB8AC3E}">
        <p14:creationId xmlns:p14="http://schemas.microsoft.com/office/powerpoint/2010/main" val="1380168265"/>
      </p:ext>
    </p:extLst>
  </p:cSld>
  <p:clrMapOvr>
    <a:masterClrMapping/>
  </p:clrMapOvr>
  <p:transition spd="med"/>
</p:sld>
</file>

<file path=ppt/slides/slide14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505" name="Further points on volume rendering"/>
          <p:cNvSpPr txBox="1">
            <a:spLocks noGrp="1"/>
          </p:cNvSpPr>
          <p:nvPr>
            <p:ph type="title"/>
          </p:nvPr>
        </p:nvSpPr>
        <p:spPr>
          <a:prstGeom prst="rect">
            <a:avLst/>
          </a:prstGeom>
        </p:spPr>
        <p:txBody>
          <a:bodyPr/>
          <a:lstStyle/>
          <a:p>
            <a:r>
              <a:t>Further points on volume rendering </a:t>
            </a:r>
          </a:p>
        </p:txBody>
      </p:sp>
      <p:sp>
        <p:nvSpPr>
          <p:cNvPr id="1506" name="Slide Number"/>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143</a:t>
            </a:fld>
            <a:endParaRPr/>
          </a:p>
        </p:txBody>
      </p:sp>
    </p:spTree>
  </p:cSld>
  <p:clrMapOvr>
    <a:masterClrMapping/>
  </p:clrMapOvr>
  <p:transition spd="med"/>
</p:sld>
</file>

<file path=ppt/slides/slide14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508" name="Alpha mattes and compositing"/>
          <p:cNvSpPr txBox="1">
            <a:spLocks noGrp="1"/>
          </p:cNvSpPr>
          <p:nvPr>
            <p:ph type="title"/>
          </p:nvPr>
        </p:nvSpPr>
        <p:spPr>
          <a:prstGeom prst="rect">
            <a:avLst/>
          </a:prstGeom>
        </p:spPr>
        <p:txBody>
          <a:bodyPr/>
          <a:lstStyle/>
          <a:p>
            <a:r>
              <a:t>Alpha mattes and compositing</a:t>
            </a:r>
          </a:p>
        </p:txBody>
      </p:sp>
      <p:sp>
        <p:nvSpPr>
          <p:cNvPr id="1509" name="Slide Number"/>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144</a:t>
            </a:fld>
            <a:endParaRPr/>
          </a:p>
        </p:txBody>
      </p:sp>
      <p:sp>
        <p:nvSpPr>
          <p:cNvPr id="1510" name="Cloud"/>
          <p:cNvSpPr/>
          <p:nvPr/>
        </p:nvSpPr>
        <p:spPr>
          <a:xfrm>
            <a:off x="9191483" y="6736005"/>
            <a:ext cx="3355128" cy="2021989"/>
          </a:xfrm>
          <a:custGeom>
            <a:avLst/>
            <a:gdLst/>
            <a:ahLst/>
            <a:cxnLst>
              <a:cxn ang="0">
                <a:pos x="wd2" y="hd2"/>
              </a:cxn>
              <a:cxn ang="5400000">
                <a:pos x="wd2" y="hd2"/>
              </a:cxn>
              <a:cxn ang="10800000">
                <a:pos x="wd2" y="hd2"/>
              </a:cxn>
              <a:cxn ang="16200000">
                <a:pos x="wd2" y="hd2"/>
              </a:cxn>
            </a:cxnLst>
            <a:rect l="0" t="0" r="r" b="b"/>
            <a:pathLst>
              <a:path w="21600" h="21600" extrusionOk="0">
                <a:moveTo>
                  <a:pt x="10603" y="0"/>
                </a:moveTo>
                <a:cubicBezTo>
                  <a:pt x="7967" y="0"/>
                  <a:pt x="5720" y="2939"/>
                  <a:pt x="4858" y="7062"/>
                </a:cubicBezTo>
                <a:cubicBezTo>
                  <a:pt x="4628" y="6992"/>
                  <a:pt x="4391" y="6953"/>
                  <a:pt x="4150" y="6953"/>
                </a:cubicBezTo>
                <a:cubicBezTo>
                  <a:pt x="1857" y="6953"/>
                  <a:pt x="0" y="10233"/>
                  <a:pt x="0" y="14278"/>
                </a:cubicBezTo>
                <a:cubicBezTo>
                  <a:pt x="0" y="18323"/>
                  <a:pt x="1857" y="21600"/>
                  <a:pt x="4150" y="21600"/>
                </a:cubicBezTo>
                <a:cubicBezTo>
                  <a:pt x="4193" y="21600"/>
                  <a:pt x="4237" y="21597"/>
                  <a:pt x="4279" y="21594"/>
                </a:cubicBezTo>
                <a:lnTo>
                  <a:pt x="10532" y="21597"/>
                </a:lnTo>
                <a:cubicBezTo>
                  <a:pt x="10555" y="21598"/>
                  <a:pt x="10579" y="21600"/>
                  <a:pt x="10603" y="21600"/>
                </a:cubicBezTo>
                <a:cubicBezTo>
                  <a:pt x="10626" y="21600"/>
                  <a:pt x="10648" y="21598"/>
                  <a:pt x="10672" y="21597"/>
                </a:cubicBezTo>
                <a:lnTo>
                  <a:pt x="18141" y="21600"/>
                </a:lnTo>
                <a:cubicBezTo>
                  <a:pt x="20051" y="21600"/>
                  <a:pt x="21600" y="18868"/>
                  <a:pt x="21600" y="15496"/>
                </a:cubicBezTo>
                <a:cubicBezTo>
                  <a:pt x="21600" y="12124"/>
                  <a:pt x="20051" y="9389"/>
                  <a:pt x="18141" y="9389"/>
                </a:cubicBezTo>
                <a:cubicBezTo>
                  <a:pt x="17627" y="9389"/>
                  <a:pt x="17139" y="9589"/>
                  <a:pt x="16701" y="9943"/>
                </a:cubicBezTo>
                <a:cubicBezTo>
                  <a:pt x="16453" y="4379"/>
                  <a:pt x="13819" y="0"/>
                  <a:pt x="10603" y="0"/>
                </a:cubicBezTo>
                <a:close/>
              </a:path>
            </a:pathLst>
          </a:custGeom>
          <a:gradFill>
            <a:gsLst>
              <a:gs pos="0">
                <a:srgbClr val="FFFFFF"/>
              </a:gs>
              <a:gs pos="35021">
                <a:srgbClr val="7FCCFF"/>
              </a:gs>
              <a:gs pos="100000">
                <a:srgbClr val="0099FF"/>
              </a:gs>
            </a:gsLst>
            <a:path>
              <a:fillToRect l="69668" t="8463" r="30331" b="91536"/>
            </a:path>
          </a:gradFill>
          <a:ln w="381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1511" name="Cloud"/>
          <p:cNvSpPr/>
          <p:nvPr/>
        </p:nvSpPr>
        <p:spPr>
          <a:xfrm>
            <a:off x="13074885" y="4952122"/>
            <a:ext cx="3355128" cy="2021989"/>
          </a:xfrm>
          <a:custGeom>
            <a:avLst/>
            <a:gdLst/>
            <a:ahLst/>
            <a:cxnLst>
              <a:cxn ang="0">
                <a:pos x="wd2" y="hd2"/>
              </a:cxn>
              <a:cxn ang="5400000">
                <a:pos x="wd2" y="hd2"/>
              </a:cxn>
              <a:cxn ang="10800000">
                <a:pos x="wd2" y="hd2"/>
              </a:cxn>
              <a:cxn ang="16200000">
                <a:pos x="wd2" y="hd2"/>
              </a:cxn>
            </a:cxnLst>
            <a:rect l="0" t="0" r="r" b="b"/>
            <a:pathLst>
              <a:path w="21600" h="21600" extrusionOk="0">
                <a:moveTo>
                  <a:pt x="10603" y="0"/>
                </a:moveTo>
                <a:cubicBezTo>
                  <a:pt x="7967" y="0"/>
                  <a:pt x="5720" y="2939"/>
                  <a:pt x="4858" y="7062"/>
                </a:cubicBezTo>
                <a:cubicBezTo>
                  <a:pt x="4628" y="6992"/>
                  <a:pt x="4391" y="6953"/>
                  <a:pt x="4150" y="6953"/>
                </a:cubicBezTo>
                <a:cubicBezTo>
                  <a:pt x="1857" y="6953"/>
                  <a:pt x="0" y="10233"/>
                  <a:pt x="0" y="14278"/>
                </a:cubicBezTo>
                <a:cubicBezTo>
                  <a:pt x="0" y="18323"/>
                  <a:pt x="1857" y="21600"/>
                  <a:pt x="4150" y="21600"/>
                </a:cubicBezTo>
                <a:cubicBezTo>
                  <a:pt x="4193" y="21600"/>
                  <a:pt x="4237" y="21597"/>
                  <a:pt x="4279" y="21594"/>
                </a:cubicBezTo>
                <a:lnTo>
                  <a:pt x="10532" y="21597"/>
                </a:lnTo>
                <a:cubicBezTo>
                  <a:pt x="10555" y="21598"/>
                  <a:pt x="10579" y="21600"/>
                  <a:pt x="10603" y="21600"/>
                </a:cubicBezTo>
                <a:cubicBezTo>
                  <a:pt x="10626" y="21600"/>
                  <a:pt x="10648" y="21598"/>
                  <a:pt x="10672" y="21597"/>
                </a:cubicBezTo>
                <a:lnTo>
                  <a:pt x="18141" y="21600"/>
                </a:lnTo>
                <a:cubicBezTo>
                  <a:pt x="20051" y="21600"/>
                  <a:pt x="21600" y="18868"/>
                  <a:pt x="21600" y="15496"/>
                </a:cubicBezTo>
                <a:cubicBezTo>
                  <a:pt x="21600" y="12124"/>
                  <a:pt x="20051" y="9389"/>
                  <a:pt x="18141" y="9389"/>
                </a:cubicBezTo>
                <a:cubicBezTo>
                  <a:pt x="17627" y="9389"/>
                  <a:pt x="17139" y="9589"/>
                  <a:pt x="16701" y="9943"/>
                </a:cubicBezTo>
                <a:cubicBezTo>
                  <a:pt x="16453" y="4379"/>
                  <a:pt x="13819" y="0"/>
                  <a:pt x="10603" y="0"/>
                </a:cubicBezTo>
                <a:close/>
              </a:path>
            </a:pathLst>
          </a:custGeom>
          <a:gradFill>
            <a:gsLst>
              <a:gs pos="0">
                <a:srgbClr val="FFFFFF"/>
              </a:gs>
              <a:gs pos="35021">
                <a:srgbClr val="C0FBCC"/>
              </a:gs>
              <a:gs pos="100000">
                <a:srgbClr val="81F799"/>
              </a:gs>
            </a:gsLst>
            <a:path>
              <a:fillToRect l="69668" t="8463" r="30331" b="91536"/>
            </a:path>
          </a:gradFill>
          <a:ln w="381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1512" name="Line"/>
          <p:cNvSpPr/>
          <p:nvPr/>
        </p:nvSpPr>
        <p:spPr>
          <a:xfrm flipV="1">
            <a:off x="8950495" y="4500517"/>
            <a:ext cx="6877300" cy="5740120"/>
          </a:xfrm>
          <a:prstGeom prst="line">
            <a:avLst/>
          </a:prstGeom>
          <a:ln w="50800">
            <a:solidFill>
              <a:srgbClr val="000000"/>
            </a:solidFill>
            <a:miter lim="400000"/>
            <a:tailEnd type="triangle"/>
          </a:ln>
          <a:effectLst>
            <a:outerShdw blurRad="63500" dist="25400" dir="3228796" rotWithShape="0">
              <a:srgbClr val="000000"/>
            </a:outerShdw>
          </a:effectLst>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1513" name="Video"/>
          <p:cNvSpPr/>
          <p:nvPr/>
        </p:nvSpPr>
        <p:spPr>
          <a:xfrm rot="19232115">
            <a:off x="7616910" y="10340656"/>
            <a:ext cx="1508233" cy="844563"/>
          </a:xfrm>
          <a:custGeom>
            <a:avLst/>
            <a:gdLst/>
            <a:ahLst/>
            <a:cxnLst>
              <a:cxn ang="0">
                <a:pos x="wd2" y="hd2"/>
              </a:cxn>
              <a:cxn ang="5400000">
                <a:pos x="wd2" y="hd2"/>
              </a:cxn>
              <a:cxn ang="10800000">
                <a:pos x="wd2" y="hd2"/>
              </a:cxn>
              <a:cxn ang="16200000">
                <a:pos x="wd2" y="hd2"/>
              </a:cxn>
            </a:cxnLst>
            <a:rect l="0" t="0" r="r" b="b"/>
            <a:pathLst>
              <a:path w="21600" h="21600" extrusionOk="0">
                <a:moveTo>
                  <a:pt x="1386" y="0"/>
                </a:moveTo>
                <a:cubicBezTo>
                  <a:pt x="623" y="0"/>
                  <a:pt x="0" y="1113"/>
                  <a:pt x="0" y="2475"/>
                </a:cubicBezTo>
                <a:lnTo>
                  <a:pt x="0" y="19125"/>
                </a:lnTo>
                <a:cubicBezTo>
                  <a:pt x="0" y="20487"/>
                  <a:pt x="623" y="21600"/>
                  <a:pt x="1386" y="21600"/>
                </a:cubicBezTo>
                <a:lnTo>
                  <a:pt x="15853" y="21600"/>
                </a:lnTo>
                <a:cubicBezTo>
                  <a:pt x="16616" y="21600"/>
                  <a:pt x="17239" y="20487"/>
                  <a:pt x="17239" y="19125"/>
                </a:cubicBezTo>
                <a:lnTo>
                  <a:pt x="17239" y="15008"/>
                </a:lnTo>
                <a:cubicBezTo>
                  <a:pt x="17501" y="15278"/>
                  <a:pt x="17778" y="15564"/>
                  <a:pt x="17979" y="15771"/>
                </a:cubicBezTo>
                <a:lnTo>
                  <a:pt x="21000" y="18884"/>
                </a:lnTo>
                <a:cubicBezTo>
                  <a:pt x="21330" y="19224"/>
                  <a:pt x="21600" y="18948"/>
                  <a:pt x="21600" y="18268"/>
                </a:cubicBezTo>
                <a:lnTo>
                  <a:pt x="21600" y="12039"/>
                </a:lnTo>
                <a:cubicBezTo>
                  <a:pt x="21600" y="11358"/>
                  <a:pt x="21600" y="10242"/>
                  <a:pt x="21600" y="9561"/>
                </a:cubicBezTo>
                <a:lnTo>
                  <a:pt x="21600" y="3332"/>
                </a:lnTo>
                <a:cubicBezTo>
                  <a:pt x="21600" y="2652"/>
                  <a:pt x="21330" y="2376"/>
                  <a:pt x="21000" y="2716"/>
                </a:cubicBezTo>
                <a:lnTo>
                  <a:pt x="17979" y="5829"/>
                </a:lnTo>
                <a:cubicBezTo>
                  <a:pt x="17778" y="6036"/>
                  <a:pt x="17500" y="6322"/>
                  <a:pt x="17239" y="6592"/>
                </a:cubicBezTo>
                <a:lnTo>
                  <a:pt x="17239" y="2475"/>
                </a:lnTo>
                <a:cubicBezTo>
                  <a:pt x="17239" y="1113"/>
                  <a:pt x="16616" y="0"/>
                  <a:pt x="15853" y="0"/>
                </a:cubicBezTo>
                <a:lnTo>
                  <a:pt x="1386" y="0"/>
                </a:lnTo>
                <a:close/>
              </a:path>
            </a:pathLst>
          </a:custGeom>
          <a:solidFill>
            <a:schemeClr val="accent1"/>
          </a:solidFill>
          <a:ln w="12700">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1514" name="Circle"/>
          <p:cNvSpPr/>
          <p:nvPr/>
        </p:nvSpPr>
        <p:spPr>
          <a:xfrm>
            <a:off x="11960657" y="7548812"/>
            <a:ext cx="203201" cy="203201"/>
          </a:xfrm>
          <a:prstGeom prst="ellipse">
            <a:avLst/>
          </a:prstGeom>
          <a:solidFill>
            <a:srgbClr val="FFFFFF"/>
          </a:solidFill>
          <a:ln w="12700">
            <a:miter lim="400000"/>
          </a:ln>
          <a:effectLst>
            <a:outerShdw blurRad="63500" dist="25400" dir="3228796" rotWithShape="0">
              <a:srgbClr val="000000"/>
            </a:outerShdw>
          </a:effectLst>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1515" name="Circle"/>
          <p:cNvSpPr/>
          <p:nvPr/>
        </p:nvSpPr>
        <p:spPr>
          <a:xfrm>
            <a:off x="10193104" y="9035432"/>
            <a:ext cx="203201" cy="203201"/>
          </a:xfrm>
          <a:prstGeom prst="ellipse">
            <a:avLst/>
          </a:prstGeom>
          <a:solidFill>
            <a:srgbClr val="FFFFFF"/>
          </a:solidFill>
          <a:ln w="12700">
            <a:miter lim="400000"/>
          </a:ln>
          <a:effectLst>
            <a:outerShdw blurRad="63500" dist="25400" dir="3228796" rotWithShape="0">
              <a:srgbClr val="000000"/>
            </a:outerShdw>
          </a:effectLst>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1516" name="Circle"/>
          <p:cNvSpPr/>
          <p:nvPr/>
        </p:nvSpPr>
        <p:spPr>
          <a:xfrm>
            <a:off x="11126125" y="8245733"/>
            <a:ext cx="203201" cy="203201"/>
          </a:xfrm>
          <a:prstGeom prst="ellipse">
            <a:avLst/>
          </a:prstGeom>
          <a:solidFill>
            <a:srgbClr val="FFFFFF"/>
          </a:solidFill>
          <a:ln w="12700">
            <a:miter lim="400000"/>
          </a:ln>
          <a:effectLst>
            <a:outerShdw blurRad="63500" dist="25400" dir="3228796" rotWithShape="0">
              <a:srgbClr val="000000"/>
            </a:outerShdw>
          </a:effectLst>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grpSp>
        <p:nvGrpSpPr>
          <p:cNvPr id="1520" name="Group"/>
          <p:cNvGrpSpPr/>
          <p:nvPr/>
        </p:nvGrpSpPr>
        <p:grpSpPr>
          <a:xfrm>
            <a:off x="12835633" y="5440195"/>
            <a:ext cx="1877976" cy="1575520"/>
            <a:chOff x="0" y="0"/>
            <a:chExt cx="1877975" cy="1575519"/>
          </a:xfrm>
        </p:grpSpPr>
        <p:sp>
          <p:nvSpPr>
            <p:cNvPr id="1517" name="Circle"/>
            <p:cNvSpPr/>
            <p:nvPr/>
          </p:nvSpPr>
          <p:spPr>
            <a:xfrm>
              <a:off x="1674775" y="0"/>
              <a:ext cx="203201" cy="203200"/>
            </a:xfrm>
            <a:prstGeom prst="ellipse">
              <a:avLst/>
            </a:prstGeom>
            <a:solidFill>
              <a:srgbClr val="FFFFFF"/>
            </a:solidFill>
            <a:ln w="12700" cap="flat">
              <a:noFill/>
              <a:miter lim="400000"/>
            </a:ln>
            <a:effectLst>
              <a:outerShdw blurRad="63500" dist="25400" dir="3228796" rotWithShape="0">
                <a:srgbClr val="000000"/>
              </a:outerShdw>
            </a:effectLst>
          </p:spPr>
          <p:txBody>
            <a:bodyPr wrap="square" lIns="71437" tIns="71437" rIns="71437" bIns="71437" numCol="1" anchor="ctr">
              <a:noAutofit/>
            </a:bodyPr>
            <a:lstStyle/>
            <a:p>
              <a:pPr defTabSz="821531">
                <a:defRPr b="0">
                  <a:solidFill>
                    <a:srgbClr val="FFFFFF"/>
                  </a:solidFill>
                  <a:latin typeface="+mn-lt"/>
                  <a:ea typeface="+mn-ea"/>
                  <a:cs typeface="+mn-cs"/>
                  <a:sym typeface="Helvetica Neue Medium"/>
                </a:defRPr>
              </a:pPr>
              <a:endParaRPr/>
            </a:p>
          </p:txBody>
        </p:sp>
        <p:sp>
          <p:nvSpPr>
            <p:cNvPr id="1518" name="Circle"/>
            <p:cNvSpPr/>
            <p:nvPr/>
          </p:nvSpPr>
          <p:spPr>
            <a:xfrm>
              <a:off x="0" y="1372319"/>
              <a:ext cx="203200" cy="203201"/>
            </a:xfrm>
            <a:prstGeom prst="ellipse">
              <a:avLst/>
            </a:prstGeom>
            <a:solidFill>
              <a:srgbClr val="FFFFFF"/>
            </a:solidFill>
            <a:ln w="12700" cap="flat">
              <a:noFill/>
              <a:miter lim="400000"/>
            </a:ln>
            <a:effectLst>
              <a:outerShdw blurRad="63500" dist="25400" dir="3228796" rotWithShape="0">
                <a:srgbClr val="000000"/>
              </a:outerShdw>
            </a:effectLst>
          </p:spPr>
          <p:txBody>
            <a:bodyPr wrap="square" lIns="71437" tIns="71437" rIns="71437" bIns="71437" numCol="1" anchor="ctr">
              <a:noAutofit/>
            </a:bodyPr>
            <a:lstStyle/>
            <a:p>
              <a:pPr defTabSz="821531">
                <a:defRPr b="0">
                  <a:solidFill>
                    <a:srgbClr val="FFFFFF"/>
                  </a:solidFill>
                  <a:latin typeface="+mn-lt"/>
                  <a:ea typeface="+mn-ea"/>
                  <a:cs typeface="+mn-cs"/>
                  <a:sym typeface="Helvetica Neue Medium"/>
                </a:defRPr>
              </a:pPr>
              <a:endParaRPr/>
            </a:p>
          </p:txBody>
        </p:sp>
        <p:sp>
          <p:nvSpPr>
            <p:cNvPr id="1519" name="Circle"/>
            <p:cNvSpPr/>
            <p:nvPr/>
          </p:nvSpPr>
          <p:spPr>
            <a:xfrm>
              <a:off x="872120" y="652342"/>
              <a:ext cx="203201" cy="203201"/>
            </a:xfrm>
            <a:prstGeom prst="ellipse">
              <a:avLst/>
            </a:prstGeom>
            <a:solidFill>
              <a:srgbClr val="FFFFFF"/>
            </a:solidFill>
            <a:ln w="12700" cap="flat">
              <a:noFill/>
              <a:miter lim="400000"/>
            </a:ln>
            <a:effectLst>
              <a:outerShdw blurRad="63500" dist="25400" dir="3228796" rotWithShape="0">
                <a:srgbClr val="000000"/>
              </a:outerShdw>
            </a:effectLst>
          </p:spPr>
          <p:txBody>
            <a:bodyPr wrap="square" lIns="71437" tIns="71437" rIns="71437" bIns="71437" numCol="1" anchor="ctr">
              <a:noAutofit/>
            </a:bodyPr>
            <a:lstStyle/>
            <a:p>
              <a:pPr defTabSz="821531">
                <a:defRPr b="0">
                  <a:solidFill>
                    <a:srgbClr val="FFFFFF"/>
                  </a:solidFill>
                  <a:latin typeface="+mn-lt"/>
                  <a:ea typeface="+mn-ea"/>
                  <a:cs typeface="+mn-cs"/>
                  <a:sym typeface="Helvetica Neue Medium"/>
                </a:defRPr>
              </a:pPr>
              <a:endParaRPr/>
            </a:p>
          </p:txBody>
        </p:sp>
      </p:grpSp>
    </p:spTree>
  </p:cSld>
  <p:clrMapOvr>
    <a:masterClrMapping/>
  </p:clrMapOvr>
  <p:transition spd="med"/>
</p:sld>
</file>

<file path=ppt/slides/slide14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522" name="Alpha mattes and compositing"/>
          <p:cNvSpPr txBox="1">
            <a:spLocks noGrp="1"/>
          </p:cNvSpPr>
          <p:nvPr>
            <p:ph type="title"/>
          </p:nvPr>
        </p:nvSpPr>
        <p:spPr>
          <a:prstGeom prst="rect">
            <a:avLst/>
          </a:prstGeom>
        </p:spPr>
        <p:txBody>
          <a:bodyPr/>
          <a:lstStyle/>
          <a:p>
            <a:r>
              <a:t>Alpha mattes and compositing</a:t>
            </a:r>
          </a:p>
        </p:txBody>
      </p:sp>
      <p:sp>
        <p:nvSpPr>
          <p:cNvPr id="1523" name="Slide Number"/>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145</a:t>
            </a:fld>
            <a:endParaRPr/>
          </a:p>
        </p:txBody>
      </p:sp>
      <p:sp>
        <p:nvSpPr>
          <p:cNvPr id="1524" name="Cloud"/>
          <p:cNvSpPr/>
          <p:nvPr/>
        </p:nvSpPr>
        <p:spPr>
          <a:xfrm>
            <a:off x="9191483" y="6736005"/>
            <a:ext cx="3355128" cy="2021989"/>
          </a:xfrm>
          <a:custGeom>
            <a:avLst/>
            <a:gdLst/>
            <a:ahLst/>
            <a:cxnLst>
              <a:cxn ang="0">
                <a:pos x="wd2" y="hd2"/>
              </a:cxn>
              <a:cxn ang="5400000">
                <a:pos x="wd2" y="hd2"/>
              </a:cxn>
              <a:cxn ang="10800000">
                <a:pos x="wd2" y="hd2"/>
              </a:cxn>
              <a:cxn ang="16200000">
                <a:pos x="wd2" y="hd2"/>
              </a:cxn>
            </a:cxnLst>
            <a:rect l="0" t="0" r="r" b="b"/>
            <a:pathLst>
              <a:path w="21600" h="21600" extrusionOk="0">
                <a:moveTo>
                  <a:pt x="10603" y="0"/>
                </a:moveTo>
                <a:cubicBezTo>
                  <a:pt x="7967" y="0"/>
                  <a:pt x="5720" y="2939"/>
                  <a:pt x="4858" y="7062"/>
                </a:cubicBezTo>
                <a:cubicBezTo>
                  <a:pt x="4628" y="6992"/>
                  <a:pt x="4391" y="6953"/>
                  <a:pt x="4150" y="6953"/>
                </a:cubicBezTo>
                <a:cubicBezTo>
                  <a:pt x="1857" y="6953"/>
                  <a:pt x="0" y="10233"/>
                  <a:pt x="0" y="14278"/>
                </a:cubicBezTo>
                <a:cubicBezTo>
                  <a:pt x="0" y="18323"/>
                  <a:pt x="1857" y="21600"/>
                  <a:pt x="4150" y="21600"/>
                </a:cubicBezTo>
                <a:cubicBezTo>
                  <a:pt x="4193" y="21600"/>
                  <a:pt x="4237" y="21597"/>
                  <a:pt x="4279" y="21594"/>
                </a:cubicBezTo>
                <a:lnTo>
                  <a:pt x="10532" y="21597"/>
                </a:lnTo>
                <a:cubicBezTo>
                  <a:pt x="10555" y="21598"/>
                  <a:pt x="10579" y="21600"/>
                  <a:pt x="10603" y="21600"/>
                </a:cubicBezTo>
                <a:cubicBezTo>
                  <a:pt x="10626" y="21600"/>
                  <a:pt x="10648" y="21598"/>
                  <a:pt x="10672" y="21597"/>
                </a:cubicBezTo>
                <a:lnTo>
                  <a:pt x="18141" y="21600"/>
                </a:lnTo>
                <a:cubicBezTo>
                  <a:pt x="20051" y="21600"/>
                  <a:pt x="21600" y="18868"/>
                  <a:pt x="21600" y="15496"/>
                </a:cubicBezTo>
                <a:cubicBezTo>
                  <a:pt x="21600" y="12124"/>
                  <a:pt x="20051" y="9389"/>
                  <a:pt x="18141" y="9389"/>
                </a:cubicBezTo>
                <a:cubicBezTo>
                  <a:pt x="17627" y="9389"/>
                  <a:pt x="17139" y="9589"/>
                  <a:pt x="16701" y="9943"/>
                </a:cubicBezTo>
                <a:cubicBezTo>
                  <a:pt x="16453" y="4379"/>
                  <a:pt x="13819" y="0"/>
                  <a:pt x="10603" y="0"/>
                </a:cubicBezTo>
                <a:close/>
              </a:path>
            </a:pathLst>
          </a:custGeom>
          <a:gradFill>
            <a:gsLst>
              <a:gs pos="0">
                <a:srgbClr val="FFFFFF"/>
              </a:gs>
              <a:gs pos="35021">
                <a:srgbClr val="7FCCFF"/>
              </a:gs>
              <a:gs pos="100000">
                <a:srgbClr val="0099FF"/>
              </a:gs>
            </a:gsLst>
            <a:path>
              <a:fillToRect l="69668" t="8463" r="30331" b="91536"/>
            </a:path>
          </a:gradFill>
          <a:ln w="381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1525" name="Cloud"/>
          <p:cNvSpPr/>
          <p:nvPr/>
        </p:nvSpPr>
        <p:spPr>
          <a:xfrm>
            <a:off x="13074885" y="4952122"/>
            <a:ext cx="3355128" cy="2021989"/>
          </a:xfrm>
          <a:custGeom>
            <a:avLst/>
            <a:gdLst/>
            <a:ahLst/>
            <a:cxnLst>
              <a:cxn ang="0">
                <a:pos x="wd2" y="hd2"/>
              </a:cxn>
              <a:cxn ang="5400000">
                <a:pos x="wd2" y="hd2"/>
              </a:cxn>
              <a:cxn ang="10800000">
                <a:pos x="wd2" y="hd2"/>
              </a:cxn>
              <a:cxn ang="16200000">
                <a:pos x="wd2" y="hd2"/>
              </a:cxn>
            </a:cxnLst>
            <a:rect l="0" t="0" r="r" b="b"/>
            <a:pathLst>
              <a:path w="21600" h="21600" extrusionOk="0">
                <a:moveTo>
                  <a:pt x="10603" y="0"/>
                </a:moveTo>
                <a:cubicBezTo>
                  <a:pt x="7967" y="0"/>
                  <a:pt x="5720" y="2939"/>
                  <a:pt x="4858" y="7062"/>
                </a:cubicBezTo>
                <a:cubicBezTo>
                  <a:pt x="4628" y="6992"/>
                  <a:pt x="4391" y="6953"/>
                  <a:pt x="4150" y="6953"/>
                </a:cubicBezTo>
                <a:cubicBezTo>
                  <a:pt x="1857" y="6953"/>
                  <a:pt x="0" y="10233"/>
                  <a:pt x="0" y="14278"/>
                </a:cubicBezTo>
                <a:cubicBezTo>
                  <a:pt x="0" y="18323"/>
                  <a:pt x="1857" y="21600"/>
                  <a:pt x="4150" y="21600"/>
                </a:cubicBezTo>
                <a:cubicBezTo>
                  <a:pt x="4193" y="21600"/>
                  <a:pt x="4237" y="21597"/>
                  <a:pt x="4279" y="21594"/>
                </a:cubicBezTo>
                <a:lnTo>
                  <a:pt x="10532" y="21597"/>
                </a:lnTo>
                <a:cubicBezTo>
                  <a:pt x="10555" y="21598"/>
                  <a:pt x="10579" y="21600"/>
                  <a:pt x="10603" y="21600"/>
                </a:cubicBezTo>
                <a:cubicBezTo>
                  <a:pt x="10626" y="21600"/>
                  <a:pt x="10648" y="21598"/>
                  <a:pt x="10672" y="21597"/>
                </a:cubicBezTo>
                <a:lnTo>
                  <a:pt x="18141" y="21600"/>
                </a:lnTo>
                <a:cubicBezTo>
                  <a:pt x="20051" y="21600"/>
                  <a:pt x="21600" y="18868"/>
                  <a:pt x="21600" y="15496"/>
                </a:cubicBezTo>
                <a:cubicBezTo>
                  <a:pt x="21600" y="12124"/>
                  <a:pt x="20051" y="9389"/>
                  <a:pt x="18141" y="9389"/>
                </a:cubicBezTo>
                <a:cubicBezTo>
                  <a:pt x="17627" y="9389"/>
                  <a:pt x="17139" y="9589"/>
                  <a:pt x="16701" y="9943"/>
                </a:cubicBezTo>
                <a:cubicBezTo>
                  <a:pt x="16453" y="4379"/>
                  <a:pt x="13819" y="0"/>
                  <a:pt x="10603" y="0"/>
                </a:cubicBezTo>
                <a:close/>
              </a:path>
            </a:pathLst>
          </a:custGeom>
          <a:gradFill>
            <a:gsLst>
              <a:gs pos="0">
                <a:srgbClr val="FFFFFF"/>
              </a:gs>
              <a:gs pos="35021">
                <a:srgbClr val="C0FBCC"/>
              </a:gs>
              <a:gs pos="100000">
                <a:srgbClr val="81F799"/>
              </a:gs>
            </a:gsLst>
            <a:path>
              <a:fillToRect l="69668" t="8463" r="30331" b="91536"/>
            </a:path>
          </a:gradFill>
          <a:ln w="381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1526" name="Line"/>
          <p:cNvSpPr/>
          <p:nvPr/>
        </p:nvSpPr>
        <p:spPr>
          <a:xfrm flipV="1">
            <a:off x="8950495" y="4500517"/>
            <a:ext cx="6877300" cy="5740120"/>
          </a:xfrm>
          <a:prstGeom prst="line">
            <a:avLst/>
          </a:prstGeom>
          <a:ln w="50800">
            <a:solidFill>
              <a:srgbClr val="000000"/>
            </a:solidFill>
            <a:miter lim="400000"/>
            <a:tailEnd type="triangle"/>
          </a:ln>
          <a:effectLst>
            <a:outerShdw blurRad="63500" dist="25400" dir="3228796" rotWithShape="0">
              <a:srgbClr val="000000"/>
            </a:outerShdw>
          </a:effectLst>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1527" name="Video"/>
          <p:cNvSpPr/>
          <p:nvPr/>
        </p:nvSpPr>
        <p:spPr>
          <a:xfrm rot="19232115">
            <a:off x="7616910" y="10340656"/>
            <a:ext cx="1508233" cy="844563"/>
          </a:xfrm>
          <a:custGeom>
            <a:avLst/>
            <a:gdLst/>
            <a:ahLst/>
            <a:cxnLst>
              <a:cxn ang="0">
                <a:pos x="wd2" y="hd2"/>
              </a:cxn>
              <a:cxn ang="5400000">
                <a:pos x="wd2" y="hd2"/>
              </a:cxn>
              <a:cxn ang="10800000">
                <a:pos x="wd2" y="hd2"/>
              </a:cxn>
              <a:cxn ang="16200000">
                <a:pos x="wd2" y="hd2"/>
              </a:cxn>
            </a:cxnLst>
            <a:rect l="0" t="0" r="r" b="b"/>
            <a:pathLst>
              <a:path w="21600" h="21600" extrusionOk="0">
                <a:moveTo>
                  <a:pt x="1386" y="0"/>
                </a:moveTo>
                <a:cubicBezTo>
                  <a:pt x="623" y="0"/>
                  <a:pt x="0" y="1113"/>
                  <a:pt x="0" y="2475"/>
                </a:cubicBezTo>
                <a:lnTo>
                  <a:pt x="0" y="19125"/>
                </a:lnTo>
                <a:cubicBezTo>
                  <a:pt x="0" y="20487"/>
                  <a:pt x="623" y="21600"/>
                  <a:pt x="1386" y="21600"/>
                </a:cubicBezTo>
                <a:lnTo>
                  <a:pt x="15853" y="21600"/>
                </a:lnTo>
                <a:cubicBezTo>
                  <a:pt x="16616" y="21600"/>
                  <a:pt x="17239" y="20487"/>
                  <a:pt x="17239" y="19125"/>
                </a:cubicBezTo>
                <a:lnTo>
                  <a:pt x="17239" y="15008"/>
                </a:lnTo>
                <a:cubicBezTo>
                  <a:pt x="17501" y="15278"/>
                  <a:pt x="17778" y="15564"/>
                  <a:pt x="17979" y="15771"/>
                </a:cubicBezTo>
                <a:lnTo>
                  <a:pt x="21000" y="18884"/>
                </a:lnTo>
                <a:cubicBezTo>
                  <a:pt x="21330" y="19224"/>
                  <a:pt x="21600" y="18948"/>
                  <a:pt x="21600" y="18268"/>
                </a:cubicBezTo>
                <a:lnTo>
                  <a:pt x="21600" y="12039"/>
                </a:lnTo>
                <a:cubicBezTo>
                  <a:pt x="21600" y="11358"/>
                  <a:pt x="21600" y="10242"/>
                  <a:pt x="21600" y="9561"/>
                </a:cubicBezTo>
                <a:lnTo>
                  <a:pt x="21600" y="3332"/>
                </a:lnTo>
                <a:cubicBezTo>
                  <a:pt x="21600" y="2652"/>
                  <a:pt x="21330" y="2376"/>
                  <a:pt x="21000" y="2716"/>
                </a:cubicBezTo>
                <a:lnTo>
                  <a:pt x="17979" y="5829"/>
                </a:lnTo>
                <a:cubicBezTo>
                  <a:pt x="17778" y="6036"/>
                  <a:pt x="17500" y="6322"/>
                  <a:pt x="17239" y="6592"/>
                </a:cubicBezTo>
                <a:lnTo>
                  <a:pt x="17239" y="2475"/>
                </a:lnTo>
                <a:cubicBezTo>
                  <a:pt x="17239" y="1113"/>
                  <a:pt x="16616" y="0"/>
                  <a:pt x="15853" y="0"/>
                </a:cubicBezTo>
                <a:lnTo>
                  <a:pt x="1386" y="0"/>
                </a:lnTo>
                <a:close/>
              </a:path>
            </a:pathLst>
          </a:custGeom>
          <a:solidFill>
            <a:schemeClr val="accent1"/>
          </a:solidFill>
          <a:ln w="12700">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1528" name="Circle"/>
          <p:cNvSpPr/>
          <p:nvPr/>
        </p:nvSpPr>
        <p:spPr>
          <a:xfrm>
            <a:off x="11960657" y="7548812"/>
            <a:ext cx="203201" cy="203201"/>
          </a:xfrm>
          <a:prstGeom prst="ellipse">
            <a:avLst/>
          </a:prstGeom>
          <a:solidFill>
            <a:srgbClr val="FFFFFF"/>
          </a:solidFill>
          <a:ln w="12700">
            <a:miter lim="400000"/>
          </a:ln>
          <a:effectLst>
            <a:outerShdw blurRad="63500" dist="25400" dir="3228796" rotWithShape="0">
              <a:srgbClr val="000000"/>
            </a:outerShdw>
          </a:effectLst>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1529" name="Circle"/>
          <p:cNvSpPr/>
          <p:nvPr/>
        </p:nvSpPr>
        <p:spPr>
          <a:xfrm>
            <a:off x="10193104" y="9035432"/>
            <a:ext cx="203201" cy="203201"/>
          </a:xfrm>
          <a:prstGeom prst="ellipse">
            <a:avLst/>
          </a:prstGeom>
          <a:solidFill>
            <a:srgbClr val="FFFFFF"/>
          </a:solidFill>
          <a:ln w="12700">
            <a:miter lim="400000"/>
          </a:ln>
          <a:effectLst>
            <a:outerShdw blurRad="63500" dist="25400" dir="3228796" rotWithShape="0">
              <a:srgbClr val="000000"/>
            </a:outerShdw>
          </a:effectLst>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1530" name="Circle"/>
          <p:cNvSpPr/>
          <p:nvPr/>
        </p:nvSpPr>
        <p:spPr>
          <a:xfrm>
            <a:off x="11126125" y="8245733"/>
            <a:ext cx="203201" cy="203201"/>
          </a:xfrm>
          <a:prstGeom prst="ellipse">
            <a:avLst/>
          </a:prstGeom>
          <a:solidFill>
            <a:srgbClr val="FFFFFF"/>
          </a:solidFill>
          <a:ln w="12700">
            <a:miter lim="400000"/>
          </a:ln>
          <a:effectLst>
            <a:outerShdw blurRad="63500" dist="25400" dir="3228796" rotWithShape="0">
              <a:srgbClr val="000000"/>
            </a:outerShdw>
          </a:effectLst>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grpSp>
        <p:nvGrpSpPr>
          <p:cNvPr id="1534" name="Group"/>
          <p:cNvGrpSpPr/>
          <p:nvPr/>
        </p:nvGrpSpPr>
        <p:grpSpPr>
          <a:xfrm>
            <a:off x="12835633" y="5440195"/>
            <a:ext cx="1877976" cy="1575520"/>
            <a:chOff x="0" y="0"/>
            <a:chExt cx="1877975" cy="1575519"/>
          </a:xfrm>
        </p:grpSpPr>
        <p:sp>
          <p:nvSpPr>
            <p:cNvPr id="1531" name="Circle"/>
            <p:cNvSpPr/>
            <p:nvPr/>
          </p:nvSpPr>
          <p:spPr>
            <a:xfrm>
              <a:off x="1674775" y="0"/>
              <a:ext cx="203201" cy="203200"/>
            </a:xfrm>
            <a:prstGeom prst="ellipse">
              <a:avLst/>
            </a:prstGeom>
            <a:solidFill>
              <a:srgbClr val="FFFFFF"/>
            </a:solidFill>
            <a:ln w="12700" cap="flat">
              <a:noFill/>
              <a:miter lim="400000"/>
            </a:ln>
            <a:effectLst>
              <a:outerShdw blurRad="63500" dist="25400" dir="3228796" rotWithShape="0">
                <a:srgbClr val="000000"/>
              </a:outerShdw>
            </a:effectLst>
          </p:spPr>
          <p:txBody>
            <a:bodyPr wrap="square" lIns="71437" tIns="71437" rIns="71437" bIns="71437" numCol="1" anchor="ctr">
              <a:noAutofit/>
            </a:bodyPr>
            <a:lstStyle/>
            <a:p>
              <a:pPr defTabSz="821531">
                <a:defRPr b="0">
                  <a:solidFill>
                    <a:srgbClr val="FFFFFF"/>
                  </a:solidFill>
                  <a:latin typeface="+mn-lt"/>
                  <a:ea typeface="+mn-ea"/>
                  <a:cs typeface="+mn-cs"/>
                  <a:sym typeface="Helvetica Neue Medium"/>
                </a:defRPr>
              </a:pPr>
              <a:endParaRPr/>
            </a:p>
          </p:txBody>
        </p:sp>
        <p:sp>
          <p:nvSpPr>
            <p:cNvPr id="1532" name="Circle"/>
            <p:cNvSpPr/>
            <p:nvPr/>
          </p:nvSpPr>
          <p:spPr>
            <a:xfrm>
              <a:off x="0" y="1372319"/>
              <a:ext cx="203200" cy="203201"/>
            </a:xfrm>
            <a:prstGeom prst="ellipse">
              <a:avLst/>
            </a:prstGeom>
            <a:solidFill>
              <a:srgbClr val="FFFFFF"/>
            </a:solidFill>
            <a:ln w="12700" cap="flat">
              <a:noFill/>
              <a:miter lim="400000"/>
            </a:ln>
            <a:effectLst>
              <a:outerShdw blurRad="63500" dist="25400" dir="3228796" rotWithShape="0">
                <a:srgbClr val="000000"/>
              </a:outerShdw>
            </a:effectLst>
          </p:spPr>
          <p:txBody>
            <a:bodyPr wrap="square" lIns="71437" tIns="71437" rIns="71437" bIns="71437" numCol="1" anchor="ctr">
              <a:noAutofit/>
            </a:bodyPr>
            <a:lstStyle/>
            <a:p>
              <a:pPr defTabSz="821531">
                <a:defRPr b="0">
                  <a:solidFill>
                    <a:srgbClr val="FFFFFF"/>
                  </a:solidFill>
                  <a:latin typeface="+mn-lt"/>
                  <a:ea typeface="+mn-ea"/>
                  <a:cs typeface="+mn-cs"/>
                  <a:sym typeface="Helvetica Neue Medium"/>
                </a:defRPr>
              </a:pPr>
              <a:endParaRPr/>
            </a:p>
          </p:txBody>
        </p:sp>
        <p:sp>
          <p:nvSpPr>
            <p:cNvPr id="1533" name="Circle"/>
            <p:cNvSpPr/>
            <p:nvPr/>
          </p:nvSpPr>
          <p:spPr>
            <a:xfrm>
              <a:off x="872120" y="652342"/>
              <a:ext cx="203201" cy="203201"/>
            </a:xfrm>
            <a:prstGeom prst="ellipse">
              <a:avLst/>
            </a:prstGeom>
            <a:solidFill>
              <a:srgbClr val="FFFFFF"/>
            </a:solidFill>
            <a:ln w="12700" cap="flat">
              <a:noFill/>
              <a:miter lim="400000"/>
            </a:ln>
            <a:effectLst>
              <a:outerShdw blurRad="63500" dist="25400" dir="3228796" rotWithShape="0">
                <a:srgbClr val="000000"/>
              </a:outerShdw>
            </a:effectLst>
          </p:spPr>
          <p:txBody>
            <a:bodyPr wrap="square" lIns="71437" tIns="71437" rIns="71437" bIns="71437" numCol="1" anchor="ctr">
              <a:noAutofit/>
            </a:bodyPr>
            <a:lstStyle/>
            <a:p>
              <a:pPr defTabSz="821531">
                <a:defRPr b="0">
                  <a:solidFill>
                    <a:srgbClr val="FFFFFF"/>
                  </a:solidFill>
                  <a:latin typeface="+mn-lt"/>
                  <a:ea typeface="+mn-ea"/>
                  <a:cs typeface="+mn-cs"/>
                  <a:sym typeface="Helvetica Neue Medium"/>
                </a:defRPr>
              </a:pPr>
              <a:endParaRPr/>
            </a:p>
          </p:txBody>
        </p:sp>
      </p:grpSp>
      <p:pic>
        <p:nvPicPr>
          <p:cNvPr id="1535" name="Rounded Rectangle Rounded rectangle" descr="Rounded Rectangle Rounded rectangle"/>
          <p:cNvPicPr>
            <a:picLocks/>
          </p:cNvPicPr>
          <p:nvPr/>
        </p:nvPicPr>
        <p:blipFill>
          <a:blip r:embed="rId2"/>
          <a:stretch>
            <a:fillRect/>
          </a:stretch>
        </p:blipFill>
        <p:spPr>
          <a:xfrm rot="19209289">
            <a:off x="9403915" y="7952835"/>
            <a:ext cx="3520622" cy="915997"/>
          </a:xfrm>
          <a:prstGeom prst="rect">
            <a:avLst/>
          </a:prstGeom>
        </p:spPr>
      </p:pic>
    </p:spTree>
  </p:cSld>
  <p:clrMapOvr>
    <a:masterClrMapping/>
  </p:clrMapOvr>
  <p:transition spd="med"/>
</p:sld>
</file>

<file path=ppt/slides/slide14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538" name="Alpha mattes and compositing"/>
          <p:cNvSpPr txBox="1">
            <a:spLocks noGrp="1"/>
          </p:cNvSpPr>
          <p:nvPr>
            <p:ph type="title"/>
          </p:nvPr>
        </p:nvSpPr>
        <p:spPr>
          <a:prstGeom prst="rect">
            <a:avLst/>
          </a:prstGeom>
        </p:spPr>
        <p:txBody>
          <a:bodyPr/>
          <a:lstStyle/>
          <a:p>
            <a:r>
              <a:t>Alpha mattes and compositing</a:t>
            </a:r>
          </a:p>
        </p:txBody>
      </p:sp>
      <p:sp>
        <p:nvSpPr>
          <p:cNvPr id="1539" name="Slide Number"/>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146</a:t>
            </a:fld>
            <a:endParaRPr/>
          </a:p>
        </p:txBody>
      </p:sp>
      <p:sp>
        <p:nvSpPr>
          <p:cNvPr id="1540" name="Cloud"/>
          <p:cNvSpPr/>
          <p:nvPr/>
        </p:nvSpPr>
        <p:spPr>
          <a:xfrm>
            <a:off x="9191483" y="6736005"/>
            <a:ext cx="3355128" cy="2021989"/>
          </a:xfrm>
          <a:custGeom>
            <a:avLst/>
            <a:gdLst/>
            <a:ahLst/>
            <a:cxnLst>
              <a:cxn ang="0">
                <a:pos x="wd2" y="hd2"/>
              </a:cxn>
              <a:cxn ang="5400000">
                <a:pos x="wd2" y="hd2"/>
              </a:cxn>
              <a:cxn ang="10800000">
                <a:pos x="wd2" y="hd2"/>
              </a:cxn>
              <a:cxn ang="16200000">
                <a:pos x="wd2" y="hd2"/>
              </a:cxn>
            </a:cxnLst>
            <a:rect l="0" t="0" r="r" b="b"/>
            <a:pathLst>
              <a:path w="21600" h="21600" extrusionOk="0">
                <a:moveTo>
                  <a:pt x="10603" y="0"/>
                </a:moveTo>
                <a:cubicBezTo>
                  <a:pt x="7967" y="0"/>
                  <a:pt x="5720" y="2939"/>
                  <a:pt x="4858" y="7062"/>
                </a:cubicBezTo>
                <a:cubicBezTo>
                  <a:pt x="4628" y="6992"/>
                  <a:pt x="4391" y="6953"/>
                  <a:pt x="4150" y="6953"/>
                </a:cubicBezTo>
                <a:cubicBezTo>
                  <a:pt x="1857" y="6953"/>
                  <a:pt x="0" y="10233"/>
                  <a:pt x="0" y="14278"/>
                </a:cubicBezTo>
                <a:cubicBezTo>
                  <a:pt x="0" y="18323"/>
                  <a:pt x="1857" y="21600"/>
                  <a:pt x="4150" y="21600"/>
                </a:cubicBezTo>
                <a:cubicBezTo>
                  <a:pt x="4193" y="21600"/>
                  <a:pt x="4237" y="21597"/>
                  <a:pt x="4279" y="21594"/>
                </a:cubicBezTo>
                <a:lnTo>
                  <a:pt x="10532" y="21597"/>
                </a:lnTo>
                <a:cubicBezTo>
                  <a:pt x="10555" y="21598"/>
                  <a:pt x="10579" y="21600"/>
                  <a:pt x="10603" y="21600"/>
                </a:cubicBezTo>
                <a:cubicBezTo>
                  <a:pt x="10626" y="21600"/>
                  <a:pt x="10648" y="21598"/>
                  <a:pt x="10672" y="21597"/>
                </a:cubicBezTo>
                <a:lnTo>
                  <a:pt x="18141" y="21600"/>
                </a:lnTo>
                <a:cubicBezTo>
                  <a:pt x="20051" y="21600"/>
                  <a:pt x="21600" y="18868"/>
                  <a:pt x="21600" y="15496"/>
                </a:cubicBezTo>
                <a:cubicBezTo>
                  <a:pt x="21600" y="12124"/>
                  <a:pt x="20051" y="9389"/>
                  <a:pt x="18141" y="9389"/>
                </a:cubicBezTo>
                <a:cubicBezTo>
                  <a:pt x="17627" y="9389"/>
                  <a:pt x="17139" y="9589"/>
                  <a:pt x="16701" y="9943"/>
                </a:cubicBezTo>
                <a:cubicBezTo>
                  <a:pt x="16453" y="4379"/>
                  <a:pt x="13819" y="0"/>
                  <a:pt x="10603" y="0"/>
                </a:cubicBezTo>
                <a:close/>
              </a:path>
            </a:pathLst>
          </a:custGeom>
          <a:gradFill>
            <a:gsLst>
              <a:gs pos="0">
                <a:srgbClr val="FFFFFF"/>
              </a:gs>
              <a:gs pos="35021">
                <a:srgbClr val="7FCCFF"/>
              </a:gs>
              <a:gs pos="100000">
                <a:srgbClr val="0099FF"/>
              </a:gs>
            </a:gsLst>
            <a:path>
              <a:fillToRect l="69668" t="8463" r="30331" b="91536"/>
            </a:path>
          </a:gradFill>
          <a:ln w="381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1541" name="Cloud"/>
          <p:cNvSpPr/>
          <p:nvPr/>
        </p:nvSpPr>
        <p:spPr>
          <a:xfrm>
            <a:off x="13074885" y="4952122"/>
            <a:ext cx="3355128" cy="2021989"/>
          </a:xfrm>
          <a:custGeom>
            <a:avLst/>
            <a:gdLst/>
            <a:ahLst/>
            <a:cxnLst>
              <a:cxn ang="0">
                <a:pos x="wd2" y="hd2"/>
              </a:cxn>
              <a:cxn ang="5400000">
                <a:pos x="wd2" y="hd2"/>
              </a:cxn>
              <a:cxn ang="10800000">
                <a:pos x="wd2" y="hd2"/>
              </a:cxn>
              <a:cxn ang="16200000">
                <a:pos x="wd2" y="hd2"/>
              </a:cxn>
            </a:cxnLst>
            <a:rect l="0" t="0" r="r" b="b"/>
            <a:pathLst>
              <a:path w="21600" h="21600" extrusionOk="0">
                <a:moveTo>
                  <a:pt x="10603" y="0"/>
                </a:moveTo>
                <a:cubicBezTo>
                  <a:pt x="7967" y="0"/>
                  <a:pt x="5720" y="2939"/>
                  <a:pt x="4858" y="7062"/>
                </a:cubicBezTo>
                <a:cubicBezTo>
                  <a:pt x="4628" y="6992"/>
                  <a:pt x="4391" y="6953"/>
                  <a:pt x="4150" y="6953"/>
                </a:cubicBezTo>
                <a:cubicBezTo>
                  <a:pt x="1857" y="6953"/>
                  <a:pt x="0" y="10233"/>
                  <a:pt x="0" y="14278"/>
                </a:cubicBezTo>
                <a:cubicBezTo>
                  <a:pt x="0" y="18323"/>
                  <a:pt x="1857" y="21600"/>
                  <a:pt x="4150" y="21600"/>
                </a:cubicBezTo>
                <a:cubicBezTo>
                  <a:pt x="4193" y="21600"/>
                  <a:pt x="4237" y="21597"/>
                  <a:pt x="4279" y="21594"/>
                </a:cubicBezTo>
                <a:lnTo>
                  <a:pt x="10532" y="21597"/>
                </a:lnTo>
                <a:cubicBezTo>
                  <a:pt x="10555" y="21598"/>
                  <a:pt x="10579" y="21600"/>
                  <a:pt x="10603" y="21600"/>
                </a:cubicBezTo>
                <a:cubicBezTo>
                  <a:pt x="10626" y="21600"/>
                  <a:pt x="10648" y="21598"/>
                  <a:pt x="10672" y="21597"/>
                </a:cubicBezTo>
                <a:lnTo>
                  <a:pt x="18141" y="21600"/>
                </a:lnTo>
                <a:cubicBezTo>
                  <a:pt x="20051" y="21600"/>
                  <a:pt x="21600" y="18868"/>
                  <a:pt x="21600" y="15496"/>
                </a:cubicBezTo>
                <a:cubicBezTo>
                  <a:pt x="21600" y="12124"/>
                  <a:pt x="20051" y="9389"/>
                  <a:pt x="18141" y="9389"/>
                </a:cubicBezTo>
                <a:cubicBezTo>
                  <a:pt x="17627" y="9389"/>
                  <a:pt x="17139" y="9589"/>
                  <a:pt x="16701" y="9943"/>
                </a:cubicBezTo>
                <a:cubicBezTo>
                  <a:pt x="16453" y="4379"/>
                  <a:pt x="13819" y="0"/>
                  <a:pt x="10603" y="0"/>
                </a:cubicBezTo>
                <a:close/>
              </a:path>
            </a:pathLst>
          </a:custGeom>
          <a:gradFill>
            <a:gsLst>
              <a:gs pos="0">
                <a:srgbClr val="FFFFFF"/>
              </a:gs>
              <a:gs pos="35021">
                <a:srgbClr val="C0FBCC"/>
              </a:gs>
              <a:gs pos="100000">
                <a:srgbClr val="81F799"/>
              </a:gs>
            </a:gsLst>
            <a:path>
              <a:fillToRect l="69668" t="8463" r="30331" b="91536"/>
            </a:path>
          </a:gradFill>
          <a:ln w="381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1542" name="Line"/>
          <p:cNvSpPr/>
          <p:nvPr/>
        </p:nvSpPr>
        <p:spPr>
          <a:xfrm flipV="1">
            <a:off x="8950495" y="4500517"/>
            <a:ext cx="6877300" cy="5740120"/>
          </a:xfrm>
          <a:prstGeom prst="line">
            <a:avLst/>
          </a:prstGeom>
          <a:ln w="50800">
            <a:solidFill>
              <a:srgbClr val="000000"/>
            </a:solidFill>
            <a:miter lim="400000"/>
            <a:tailEnd type="triangle"/>
          </a:ln>
          <a:effectLst>
            <a:outerShdw blurRad="63500" dist="25400" dir="3228796" rotWithShape="0">
              <a:srgbClr val="000000"/>
            </a:outerShdw>
          </a:effectLst>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1543" name="Video"/>
          <p:cNvSpPr/>
          <p:nvPr/>
        </p:nvSpPr>
        <p:spPr>
          <a:xfrm rot="19232115">
            <a:off x="7616910" y="10340656"/>
            <a:ext cx="1508233" cy="844563"/>
          </a:xfrm>
          <a:custGeom>
            <a:avLst/>
            <a:gdLst/>
            <a:ahLst/>
            <a:cxnLst>
              <a:cxn ang="0">
                <a:pos x="wd2" y="hd2"/>
              </a:cxn>
              <a:cxn ang="5400000">
                <a:pos x="wd2" y="hd2"/>
              </a:cxn>
              <a:cxn ang="10800000">
                <a:pos x="wd2" y="hd2"/>
              </a:cxn>
              <a:cxn ang="16200000">
                <a:pos x="wd2" y="hd2"/>
              </a:cxn>
            </a:cxnLst>
            <a:rect l="0" t="0" r="r" b="b"/>
            <a:pathLst>
              <a:path w="21600" h="21600" extrusionOk="0">
                <a:moveTo>
                  <a:pt x="1386" y="0"/>
                </a:moveTo>
                <a:cubicBezTo>
                  <a:pt x="623" y="0"/>
                  <a:pt x="0" y="1113"/>
                  <a:pt x="0" y="2475"/>
                </a:cubicBezTo>
                <a:lnTo>
                  <a:pt x="0" y="19125"/>
                </a:lnTo>
                <a:cubicBezTo>
                  <a:pt x="0" y="20487"/>
                  <a:pt x="623" y="21600"/>
                  <a:pt x="1386" y="21600"/>
                </a:cubicBezTo>
                <a:lnTo>
                  <a:pt x="15853" y="21600"/>
                </a:lnTo>
                <a:cubicBezTo>
                  <a:pt x="16616" y="21600"/>
                  <a:pt x="17239" y="20487"/>
                  <a:pt x="17239" y="19125"/>
                </a:cubicBezTo>
                <a:lnTo>
                  <a:pt x="17239" y="15008"/>
                </a:lnTo>
                <a:cubicBezTo>
                  <a:pt x="17501" y="15278"/>
                  <a:pt x="17778" y="15564"/>
                  <a:pt x="17979" y="15771"/>
                </a:cubicBezTo>
                <a:lnTo>
                  <a:pt x="21000" y="18884"/>
                </a:lnTo>
                <a:cubicBezTo>
                  <a:pt x="21330" y="19224"/>
                  <a:pt x="21600" y="18948"/>
                  <a:pt x="21600" y="18268"/>
                </a:cubicBezTo>
                <a:lnTo>
                  <a:pt x="21600" y="12039"/>
                </a:lnTo>
                <a:cubicBezTo>
                  <a:pt x="21600" y="11358"/>
                  <a:pt x="21600" y="10242"/>
                  <a:pt x="21600" y="9561"/>
                </a:cubicBezTo>
                <a:lnTo>
                  <a:pt x="21600" y="3332"/>
                </a:lnTo>
                <a:cubicBezTo>
                  <a:pt x="21600" y="2652"/>
                  <a:pt x="21330" y="2376"/>
                  <a:pt x="21000" y="2716"/>
                </a:cubicBezTo>
                <a:lnTo>
                  <a:pt x="17979" y="5829"/>
                </a:lnTo>
                <a:cubicBezTo>
                  <a:pt x="17778" y="6036"/>
                  <a:pt x="17500" y="6322"/>
                  <a:pt x="17239" y="6592"/>
                </a:cubicBezTo>
                <a:lnTo>
                  <a:pt x="17239" y="2475"/>
                </a:lnTo>
                <a:cubicBezTo>
                  <a:pt x="17239" y="1113"/>
                  <a:pt x="16616" y="0"/>
                  <a:pt x="15853" y="0"/>
                </a:cubicBezTo>
                <a:lnTo>
                  <a:pt x="1386" y="0"/>
                </a:lnTo>
                <a:close/>
              </a:path>
            </a:pathLst>
          </a:custGeom>
          <a:solidFill>
            <a:schemeClr val="accent1"/>
          </a:solidFill>
          <a:ln w="12700">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1544" name="Circle"/>
          <p:cNvSpPr/>
          <p:nvPr/>
        </p:nvSpPr>
        <p:spPr>
          <a:xfrm>
            <a:off x="11960657" y="7548812"/>
            <a:ext cx="203201" cy="203201"/>
          </a:xfrm>
          <a:prstGeom prst="ellipse">
            <a:avLst/>
          </a:prstGeom>
          <a:solidFill>
            <a:srgbClr val="FFFFFF"/>
          </a:solidFill>
          <a:ln w="12700">
            <a:miter lim="400000"/>
          </a:ln>
          <a:effectLst>
            <a:outerShdw blurRad="63500" dist="25400" dir="3228796" rotWithShape="0">
              <a:srgbClr val="000000"/>
            </a:outerShdw>
          </a:effectLst>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1545" name="Circle"/>
          <p:cNvSpPr/>
          <p:nvPr/>
        </p:nvSpPr>
        <p:spPr>
          <a:xfrm>
            <a:off x="10193104" y="9035432"/>
            <a:ext cx="203201" cy="203201"/>
          </a:xfrm>
          <a:prstGeom prst="ellipse">
            <a:avLst/>
          </a:prstGeom>
          <a:solidFill>
            <a:srgbClr val="FFFFFF"/>
          </a:solidFill>
          <a:ln w="12700">
            <a:miter lim="400000"/>
          </a:ln>
          <a:effectLst>
            <a:outerShdw blurRad="63500" dist="25400" dir="3228796" rotWithShape="0">
              <a:srgbClr val="000000"/>
            </a:outerShdw>
          </a:effectLst>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1546" name="Circle"/>
          <p:cNvSpPr/>
          <p:nvPr/>
        </p:nvSpPr>
        <p:spPr>
          <a:xfrm>
            <a:off x="11126125" y="8245733"/>
            <a:ext cx="203201" cy="203201"/>
          </a:xfrm>
          <a:prstGeom prst="ellipse">
            <a:avLst/>
          </a:prstGeom>
          <a:solidFill>
            <a:srgbClr val="FFFFFF"/>
          </a:solidFill>
          <a:ln w="12700">
            <a:miter lim="400000"/>
          </a:ln>
          <a:effectLst>
            <a:outerShdw blurRad="63500" dist="25400" dir="3228796" rotWithShape="0">
              <a:srgbClr val="000000"/>
            </a:outerShdw>
          </a:effectLst>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grpSp>
        <p:nvGrpSpPr>
          <p:cNvPr id="1550" name="Group"/>
          <p:cNvGrpSpPr/>
          <p:nvPr/>
        </p:nvGrpSpPr>
        <p:grpSpPr>
          <a:xfrm>
            <a:off x="12835633" y="5440195"/>
            <a:ext cx="1877976" cy="1575520"/>
            <a:chOff x="0" y="0"/>
            <a:chExt cx="1877975" cy="1575519"/>
          </a:xfrm>
        </p:grpSpPr>
        <p:sp>
          <p:nvSpPr>
            <p:cNvPr id="1547" name="Circle"/>
            <p:cNvSpPr/>
            <p:nvPr/>
          </p:nvSpPr>
          <p:spPr>
            <a:xfrm>
              <a:off x="1674775" y="0"/>
              <a:ext cx="203201" cy="203200"/>
            </a:xfrm>
            <a:prstGeom prst="ellipse">
              <a:avLst/>
            </a:prstGeom>
            <a:solidFill>
              <a:srgbClr val="FFFFFF"/>
            </a:solidFill>
            <a:ln w="12700" cap="flat">
              <a:noFill/>
              <a:miter lim="400000"/>
            </a:ln>
            <a:effectLst>
              <a:outerShdw blurRad="63500" dist="25400" dir="3228796" rotWithShape="0">
                <a:srgbClr val="000000"/>
              </a:outerShdw>
            </a:effectLst>
          </p:spPr>
          <p:txBody>
            <a:bodyPr wrap="square" lIns="71437" tIns="71437" rIns="71437" bIns="71437" numCol="1" anchor="ctr">
              <a:noAutofit/>
            </a:bodyPr>
            <a:lstStyle/>
            <a:p>
              <a:pPr defTabSz="821531">
                <a:defRPr b="0">
                  <a:solidFill>
                    <a:srgbClr val="FFFFFF"/>
                  </a:solidFill>
                  <a:latin typeface="+mn-lt"/>
                  <a:ea typeface="+mn-ea"/>
                  <a:cs typeface="+mn-cs"/>
                  <a:sym typeface="Helvetica Neue Medium"/>
                </a:defRPr>
              </a:pPr>
              <a:endParaRPr/>
            </a:p>
          </p:txBody>
        </p:sp>
        <p:sp>
          <p:nvSpPr>
            <p:cNvPr id="1548" name="Circle"/>
            <p:cNvSpPr/>
            <p:nvPr/>
          </p:nvSpPr>
          <p:spPr>
            <a:xfrm>
              <a:off x="0" y="1372319"/>
              <a:ext cx="203200" cy="203201"/>
            </a:xfrm>
            <a:prstGeom prst="ellipse">
              <a:avLst/>
            </a:prstGeom>
            <a:solidFill>
              <a:srgbClr val="FFFFFF"/>
            </a:solidFill>
            <a:ln w="12700" cap="flat">
              <a:noFill/>
              <a:miter lim="400000"/>
            </a:ln>
            <a:effectLst>
              <a:outerShdw blurRad="63500" dist="25400" dir="3228796" rotWithShape="0">
                <a:srgbClr val="000000"/>
              </a:outerShdw>
            </a:effectLst>
          </p:spPr>
          <p:txBody>
            <a:bodyPr wrap="square" lIns="71437" tIns="71437" rIns="71437" bIns="71437" numCol="1" anchor="ctr">
              <a:noAutofit/>
            </a:bodyPr>
            <a:lstStyle/>
            <a:p>
              <a:pPr defTabSz="821531">
                <a:defRPr b="0">
                  <a:solidFill>
                    <a:srgbClr val="FFFFFF"/>
                  </a:solidFill>
                  <a:latin typeface="+mn-lt"/>
                  <a:ea typeface="+mn-ea"/>
                  <a:cs typeface="+mn-cs"/>
                  <a:sym typeface="Helvetica Neue Medium"/>
                </a:defRPr>
              </a:pPr>
              <a:endParaRPr/>
            </a:p>
          </p:txBody>
        </p:sp>
        <p:sp>
          <p:nvSpPr>
            <p:cNvPr id="1549" name="Circle"/>
            <p:cNvSpPr/>
            <p:nvPr/>
          </p:nvSpPr>
          <p:spPr>
            <a:xfrm>
              <a:off x="872120" y="652342"/>
              <a:ext cx="203201" cy="203201"/>
            </a:xfrm>
            <a:prstGeom prst="ellipse">
              <a:avLst/>
            </a:prstGeom>
            <a:solidFill>
              <a:srgbClr val="FFFFFF"/>
            </a:solidFill>
            <a:ln w="12700" cap="flat">
              <a:noFill/>
              <a:miter lim="400000"/>
            </a:ln>
            <a:effectLst>
              <a:outerShdw blurRad="63500" dist="25400" dir="3228796" rotWithShape="0">
                <a:srgbClr val="000000"/>
              </a:outerShdw>
            </a:effectLst>
          </p:spPr>
          <p:txBody>
            <a:bodyPr wrap="square" lIns="71437" tIns="71437" rIns="71437" bIns="71437" numCol="1" anchor="ctr">
              <a:noAutofit/>
            </a:bodyPr>
            <a:lstStyle/>
            <a:p>
              <a:pPr defTabSz="821531">
                <a:defRPr b="0">
                  <a:solidFill>
                    <a:srgbClr val="FFFFFF"/>
                  </a:solidFill>
                  <a:latin typeface="+mn-lt"/>
                  <a:ea typeface="+mn-ea"/>
                  <a:cs typeface="+mn-cs"/>
                  <a:sym typeface="Helvetica Neue Medium"/>
                </a:defRPr>
              </a:pPr>
              <a:endParaRPr/>
            </a:p>
          </p:txBody>
        </p:sp>
      </p:grpSp>
      <p:pic>
        <p:nvPicPr>
          <p:cNvPr id="1551" name="Rounded Rectangle Rounded rectangle" descr="Rounded Rectangle Rounded rectangle"/>
          <p:cNvPicPr>
            <a:picLocks/>
          </p:cNvPicPr>
          <p:nvPr/>
        </p:nvPicPr>
        <p:blipFill>
          <a:blip r:embed="rId2"/>
          <a:stretch>
            <a:fillRect/>
          </a:stretch>
        </p:blipFill>
        <p:spPr>
          <a:xfrm rot="19209289">
            <a:off x="12208256" y="5584025"/>
            <a:ext cx="3520622" cy="915997"/>
          </a:xfrm>
          <a:prstGeom prst="rect">
            <a:avLst/>
          </a:prstGeom>
        </p:spPr>
      </p:pic>
    </p:spTree>
  </p:cSld>
  <p:clrMapOvr>
    <a:masterClrMapping/>
  </p:clrMapOvr>
  <p:transition spd="med"/>
</p:sld>
</file>

<file path=ppt/slides/slide14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554" name="Alpha mattes and compositing"/>
          <p:cNvSpPr txBox="1">
            <a:spLocks noGrp="1"/>
          </p:cNvSpPr>
          <p:nvPr>
            <p:ph type="title"/>
          </p:nvPr>
        </p:nvSpPr>
        <p:spPr>
          <a:prstGeom prst="rect">
            <a:avLst/>
          </a:prstGeom>
        </p:spPr>
        <p:txBody>
          <a:bodyPr/>
          <a:lstStyle/>
          <a:p>
            <a:r>
              <a:t>Alpha mattes and compositing</a:t>
            </a:r>
          </a:p>
        </p:txBody>
      </p:sp>
      <p:sp>
        <p:nvSpPr>
          <p:cNvPr id="1555" name="Slide Number"/>
          <p:cNvSpPr txBox="1">
            <a:spLocks noGrp="1"/>
          </p:cNvSpPr>
          <p:nvPr>
            <p:ph type="sldNum" sz="quarter" idx="2"/>
          </p:nvPr>
        </p:nvSpPr>
        <p:spPr>
          <a:xfrm>
            <a:off x="12041022" y="13081000"/>
            <a:ext cx="289256" cy="461059"/>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147</a:t>
            </a:fld>
            <a:endParaRPr/>
          </a:p>
        </p:txBody>
      </p:sp>
      <mc:AlternateContent xmlns:mc="http://schemas.openxmlformats.org/markup-compatibility/2006" xmlns:a14="http://schemas.microsoft.com/office/drawing/2010/main">
        <mc:Choice Requires="a14">
          <p:sp>
            <p:nvSpPr>
              <p:cNvPr id="1556" name="FIX MAKE GRAPHICS - 2 clouds and box out two halves of ray…"/>
              <p:cNvSpPr txBox="1"/>
              <p:nvPr/>
            </p:nvSpPr>
            <p:spPr>
              <a:xfrm>
                <a:off x="2793576" y="4510368"/>
                <a:ext cx="18796848" cy="6235049"/>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lIns="71437" tIns="71437" rIns="71437" bIns="71437">
                <a:spAutoFit/>
              </a:bodyPr>
              <a:lstStyle/>
              <a:p>
                <a:pPr defTabSz="821531">
                  <a:defRPr sz="4200" b="0">
                    <a:latin typeface="Avenir Book"/>
                    <a:ea typeface="Avenir Book"/>
                    <a:cs typeface="Avenir Book"/>
                    <a:sym typeface="Avenir Book"/>
                  </a:defRPr>
                </a:pPr>
                <a:r>
                  <a:t>FIX MAKE GRAPHICS - 2 clouds and box out two halves of ray </a:t>
                </a:r>
              </a:p>
              <a:p>
                <a:pPr defTabSz="821531">
                  <a:defRPr sz="4200" b="0">
                    <a:latin typeface="Avenir Book"/>
                    <a:ea typeface="Avenir Book"/>
                    <a:cs typeface="Avenir Book"/>
                    <a:sym typeface="Avenir Book"/>
                  </a:defRPr>
                </a:pPr>
                <a:r>
                  <a:t>Can compute accumulated weights over some interval </a:t>
                </a:r>
                <a14:m>
                  <m:oMath xmlns:m="http://schemas.openxmlformats.org/officeDocument/2006/math">
                    <m:r>
                      <a:rPr sz="3900" i="1">
                        <a:solidFill>
                          <a:srgbClr val="000000"/>
                        </a:solidFill>
                        <a:latin typeface="Cambria Math" panose="02040503050406030204" pitchFamily="18" charset="0"/>
                      </a:rPr>
                      <m:t>𝐼</m:t>
                    </m:r>
                  </m:oMath>
                </a14:m>
                <a:r>
                  <a:t> along ray to get an alpha mask for compositing part of the NeRF together with other assets:</a:t>
                </a:r>
              </a:p>
              <a:p>
                <a:pPr defTabSz="821531">
                  <a:defRPr sz="4200" b="0">
                    <a:latin typeface="Avenir Book"/>
                    <a:ea typeface="Avenir Book"/>
                    <a:cs typeface="Avenir Book"/>
                    <a:sym typeface="Avenir Book"/>
                  </a:defRPr>
                </a:pPr>
                <a:endParaRPr/>
              </a:p>
              <a:p>
                <a:pPr defTabSz="821531">
                  <a:defRPr sz="4800" b="0">
                    <a:latin typeface="Avenir Book"/>
                    <a:ea typeface="Avenir Book"/>
                    <a:cs typeface="Avenir Book"/>
                    <a:sym typeface="Avenir Book"/>
                  </a:defRPr>
                </a:pPr>
                <a14:m>
                  <m:oMathPara xmlns:m="http://schemas.openxmlformats.org/officeDocument/2006/math">
                    <m:oMathParaPr>
                      <m:jc m:val="center"/>
                    </m:oMathParaPr>
                    <m:oMath xmlns:m="http://schemas.openxmlformats.org/officeDocument/2006/math">
                      <m:r>
                        <a:rPr sz="5250" i="1">
                          <a:solidFill>
                            <a:srgbClr val="000000"/>
                          </a:solidFill>
                          <a:latin typeface="Cambria Math" panose="02040503050406030204" pitchFamily="18" charset="0"/>
                        </a:rPr>
                        <m:t>𝛼</m:t>
                      </m:r>
                      <m:r>
                        <a:rPr sz="5250" i="1">
                          <a:solidFill>
                            <a:srgbClr val="000000"/>
                          </a:solidFill>
                          <a:latin typeface="Cambria Math" panose="02040503050406030204" pitchFamily="18" charset="0"/>
                        </a:rPr>
                        <m:t>=</m:t>
                      </m:r>
                      <m:limLow>
                        <m:limLowPr>
                          <m:ctrlPr>
                            <a:rPr sz="5250" i="1">
                              <a:solidFill>
                                <a:srgbClr val="000000"/>
                              </a:solidFill>
                              <a:latin typeface="Cambria Math" panose="02040503050406030204" pitchFamily="18" charset="0"/>
                            </a:rPr>
                          </m:ctrlPr>
                        </m:limLowPr>
                        <m:e>
                          <m:r>
                            <a:rPr sz="5250" i="1">
                              <a:solidFill>
                                <a:srgbClr val="000000"/>
                              </a:solidFill>
                              <a:latin typeface="Cambria Math" panose="02040503050406030204" pitchFamily="18" charset="0"/>
                            </a:rPr>
                            <m:t>∑</m:t>
                          </m:r>
                        </m:e>
                        <m:lim>
                          <m:r>
                            <a:rPr sz="5250" i="1">
                              <a:solidFill>
                                <a:srgbClr val="000000"/>
                              </a:solidFill>
                              <a:latin typeface="Cambria Math" panose="02040503050406030204" pitchFamily="18" charset="0"/>
                            </a:rPr>
                            <m:t>{</m:t>
                          </m:r>
                          <m:r>
                            <a:rPr sz="5250" i="1">
                              <a:solidFill>
                                <a:srgbClr val="000000"/>
                              </a:solidFill>
                              <a:latin typeface="Cambria Math" panose="02040503050406030204" pitchFamily="18" charset="0"/>
                            </a:rPr>
                            <m:t>𝑖</m:t>
                          </m:r>
                          <m:r>
                            <a:rPr sz="5250" i="1">
                              <a:solidFill>
                                <a:srgbClr val="000000"/>
                              </a:solidFill>
                              <a:latin typeface="Cambria Math" panose="02040503050406030204" pitchFamily="18" charset="0"/>
                            </a:rPr>
                            <m:t>∣</m:t>
                          </m:r>
                          <m:sSub>
                            <m:sSubPr>
                              <m:ctrlPr>
                                <a:rPr sz="5250" i="1">
                                  <a:solidFill>
                                    <a:srgbClr val="000000"/>
                                  </a:solidFill>
                                  <a:latin typeface="Cambria Math" panose="02040503050406030204" pitchFamily="18" charset="0"/>
                                </a:rPr>
                              </m:ctrlPr>
                            </m:sSubPr>
                            <m:e>
                              <m:r>
                                <a:rPr sz="5250" i="1">
                                  <a:solidFill>
                                    <a:srgbClr val="000000"/>
                                  </a:solidFill>
                                  <a:latin typeface="Cambria Math" panose="02040503050406030204" pitchFamily="18" charset="0"/>
                                </a:rPr>
                                <m:t>𝑡</m:t>
                              </m:r>
                            </m:e>
                            <m:sub>
                              <m:r>
                                <a:rPr sz="5250" i="1">
                                  <a:solidFill>
                                    <a:srgbClr val="000000"/>
                                  </a:solidFill>
                                  <a:latin typeface="Cambria Math" panose="02040503050406030204" pitchFamily="18" charset="0"/>
                                </a:rPr>
                                <m:t>𝑖</m:t>
                              </m:r>
                            </m:sub>
                          </m:sSub>
                          <m:r>
                            <a:rPr sz="5250" i="1">
                              <a:solidFill>
                                <a:srgbClr val="000000"/>
                              </a:solidFill>
                              <a:latin typeface="Cambria Math" panose="02040503050406030204" pitchFamily="18" charset="0"/>
                            </a:rPr>
                            <m:t>∈</m:t>
                          </m:r>
                          <m:r>
                            <a:rPr sz="5250" i="1">
                              <a:solidFill>
                                <a:srgbClr val="000000"/>
                              </a:solidFill>
                              <a:latin typeface="Cambria Math" panose="02040503050406030204" pitchFamily="18" charset="0"/>
                            </a:rPr>
                            <m:t>𝐼</m:t>
                          </m:r>
                          <m:r>
                            <a:rPr sz="5250" i="1">
                              <a:solidFill>
                                <a:srgbClr val="000000"/>
                              </a:solidFill>
                              <a:latin typeface="Cambria Math" panose="02040503050406030204" pitchFamily="18" charset="0"/>
                            </a:rPr>
                            <m:t>}</m:t>
                          </m:r>
                        </m:lim>
                      </m:limLow>
                      <m:sSub>
                        <m:sSubPr>
                          <m:ctrlPr>
                            <a:rPr sz="5250" i="1">
                              <a:solidFill>
                                <a:srgbClr val="000000"/>
                              </a:solidFill>
                              <a:latin typeface="Cambria Math" panose="02040503050406030204" pitchFamily="18" charset="0"/>
                            </a:rPr>
                          </m:ctrlPr>
                        </m:sSubPr>
                        <m:e>
                          <m:r>
                            <a:rPr sz="5250" i="1">
                              <a:solidFill>
                                <a:srgbClr val="000000"/>
                              </a:solidFill>
                              <a:latin typeface="Cambria Math" panose="02040503050406030204" pitchFamily="18" charset="0"/>
                            </a:rPr>
                            <m:t>𝑇</m:t>
                          </m:r>
                        </m:e>
                        <m:sub>
                          <m:r>
                            <a:rPr sz="5250" i="1">
                              <a:solidFill>
                                <a:srgbClr val="000000"/>
                              </a:solidFill>
                              <a:latin typeface="Cambria Math" panose="02040503050406030204" pitchFamily="18" charset="0"/>
                            </a:rPr>
                            <m:t>𝑖</m:t>
                          </m:r>
                        </m:sub>
                      </m:sSub>
                      <m:sSub>
                        <m:sSubPr>
                          <m:ctrlPr>
                            <a:rPr sz="5250" i="1">
                              <a:solidFill>
                                <a:srgbClr val="000000"/>
                              </a:solidFill>
                              <a:latin typeface="Cambria Math" panose="02040503050406030204" pitchFamily="18" charset="0"/>
                            </a:rPr>
                          </m:ctrlPr>
                        </m:sSubPr>
                        <m:e>
                          <m:r>
                            <a:rPr sz="5250" i="1">
                              <a:solidFill>
                                <a:srgbClr val="000000"/>
                              </a:solidFill>
                              <a:latin typeface="Cambria Math" panose="02040503050406030204" pitchFamily="18" charset="0"/>
                            </a:rPr>
                            <m:t>𝛼</m:t>
                          </m:r>
                        </m:e>
                        <m:sub>
                          <m:r>
                            <a:rPr sz="5250" i="1">
                              <a:solidFill>
                                <a:srgbClr val="000000"/>
                              </a:solidFill>
                              <a:latin typeface="Cambria Math" panose="02040503050406030204" pitchFamily="18" charset="0"/>
                            </a:rPr>
                            <m:t>𝑖</m:t>
                          </m:r>
                        </m:sub>
                      </m:sSub>
                    </m:oMath>
                  </m:oMathPara>
                </a14:m>
                <a:endParaRPr/>
              </a:p>
              <a:p>
                <a:pPr defTabSz="821531">
                  <a:defRPr sz="4200" b="0">
                    <a:latin typeface="Avenir Book"/>
                    <a:ea typeface="Avenir Book"/>
                    <a:cs typeface="Avenir Book"/>
                    <a:sym typeface="Avenir Book"/>
                  </a:defRPr>
                </a:pPr>
                <a:endParaRPr/>
              </a:p>
              <a:p>
                <a:pPr defTabSz="821531">
                  <a:defRPr sz="4200" b="0">
                    <a:latin typeface="Avenir Book"/>
                    <a:ea typeface="Avenir Book"/>
                    <a:cs typeface="Avenir Book"/>
                    <a:sym typeface="Avenir Book"/>
                  </a:defRPr>
                </a:pPr>
                <a:r>
                  <a:t>If the NeRF is an isolated object in space, then </a:t>
                </a:r>
                <a14:m>
                  <m:oMath xmlns:m="http://schemas.openxmlformats.org/officeDocument/2006/math">
                    <m:r>
                      <a:rPr sz="3900" i="1">
                        <a:solidFill>
                          <a:srgbClr val="000000"/>
                        </a:solidFill>
                        <a:latin typeface="Cambria Math" panose="02040503050406030204" pitchFamily="18" charset="0"/>
                      </a:rPr>
                      <m:t>𝐼</m:t>
                    </m:r>
                  </m:oMath>
                </a14:m>
                <a:r>
                  <a:t> can be the full ray.</a:t>
                </a:r>
              </a:p>
            </p:txBody>
          </p:sp>
        </mc:Choice>
        <mc:Fallback xmlns="">
          <p:sp>
            <p:nvSpPr>
              <p:cNvPr id="1556" name="FIX MAKE GRAPHICS - 2 clouds and box out two halves of ray…"/>
              <p:cNvSpPr txBox="1">
                <a:spLocks noRot="1" noChangeAspect="1" noMove="1" noResize="1" noEditPoints="1" noAdjustHandles="1" noChangeArrowheads="1" noChangeShapeType="1" noTextEdit="1"/>
              </p:cNvSpPr>
              <p:nvPr/>
            </p:nvSpPr>
            <p:spPr>
              <a:xfrm>
                <a:off x="2793576" y="4510368"/>
                <a:ext cx="18796848" cy="6235049"/>
              </a:xfrm>
              <a:prstGeom prst="rect">
                <a:avLst/>
              </a:prstGeom>
              <a:blipFill>
                <a:blip r:embed="rId2"/>
                <a:stretch>
                  <a:fillRect t="-1564"/>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a:noFill/>
                  </a:rPr>
                  <a:t> </a:t>
                </a:r>
              </a:p>
            </p:txBody>
          </p:sp>
        </mc:Fallback>
      </mc:AlternateContent>
    </p:spTree>
  </p:cSld>
  <p:clrMapOvr>
    <a:masterClrMapping/>
  </p:clrMapOvr>
  <p:transition spd="med"/>
</p:sld>
</file>

<file path=ppt/slides/slide14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558" name="Alpha mattes and compositing"/>
          <p:cNvSpPr txBox="1">
            <a:spLocks noGrp="1"/>
          </p:cNvSpPr>
          <p:nvPr>
            <p:ph type="title"/>
          </p:nvPr>
        </p:nvSpPr>
        <p:spPr>
          <a:prstGeom prst="rect">
            <a:avLst/>
          </a:prstGeom>
        </p:spPr>
        <p:txBody>
          <a:bodyPr/>
          <a:lstStyle/>
          <a:p>
            <a:r>
              <a:t>Alpha mattes and compositing</a:t>
            </a:r>
          </a:p>
        </p:txBody>
      </p:sp>
      <p:sp>
        <p:nvSpPr>
          <p:cNvPr id="1559" name="Slide Number"/>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148</a:t>
            </a:fld>
            <a:endParaRPr/>
          </a:p>
        </p:txBody>
      </p:sp>
      <p:pic>
        <p:nvPicPr>
          <p:cNvPr id="1560" name="carouselx24_128tall.mp4" descr="carouselx24_128tall.mp4"/>
          <p:cNvPicPr>
            <a:picLocks/>
          </p:cNvPicPr>
          <p:nvPr>
            <a:videoFile r:link="rId2"/>
            <p:extLst>
              <p:ext uri="{DAA4B4D4-6D71-4841-9C94-3DE7FCFB9230}">
                <p14:media xmlns:p14="http://schemas.microsoft.com/office/powerpoint/2010/main" r:embed="rId1"/>
              </p:ext>
            </p:extLst>
          </p:nvPr>
        </p:nvPicPr>
        <p:blipFill>
          <a:blip r:embed="rId7"/>
          <a:stretch>
            <a:fillRect/>
          </a:stretch>
        </p:blipFill>
        <p:spPr>
          <a:xfrm>
            <a:off x="13734594" y="3038787"/>
            <a:ext cx="9188134" cy="3062712"/>
          </a:xfrm>
          <a:prstGeom prst="rect">
            <a:avLst/>
          </a:prstGeom>
          <a:ln w="12700">
            <a:miter lim="400000"/>
          </a:ln>
        </p:spPr>
      </p:pic>
      <p:pic>
        <p:nvPicPr>
          <p:cNvPr id="1561" name="redball_highres (1).mp4" descr="redball_highres (1).mp4"/>
          <p:cNvPicPr>
            <a:picLocks/>
          </p:cNvPicPr>
          <p:nvPr>
            <a:videoFile r:link="rId4"/>
            <p:extLst>
              <p:ext uri="{DAA4B4D4-6D71-4841-9C94-3DE7FCFB9230}">
                <p14:media xmlns:p14="http://schemas.microsoft.com/office/powerpoint/2010/main" r:embed="rId3"/>
              </p:ext>
            </p:extLst>
          </p:nvPr>
        </p:nvPicPr>
        <p:blipFill>
          <a:blip r:embed="rId8"/>
          <a:stretch>
            <a:fillRect/>
          </a:stretch>
        </p:blipFill>
        <p:spPr>
          <a:xfrm>
            <a:off x="1461272" y="3419787"/>
            <a:ext cx="11351982" cy="8513986"/>
          </a:xfrm>
          <a:prstGeom prst="rect">
            <a:avLst/>
          </a:prstGeom>
          <a:ln w="12700">
            <a:miter lim="400000"/>
          </a:ln>
        </p:spPr>
      </p:pic>
      <p:pic>
        <p:nvPicPr>
          <p:cNvPr id="1562" name="Image" descr="Image"/>
          <p:cNvPicPr>
            <a:picLocks noChangeAspect="1"/>
          </p:cNvPicPr>
          <p:nvPr/>
        </p:nvPicPr>
        <p:blipFill>
          <a:blip r:embed="rId9"/>
          <a:stretch>
            <a:fillRect/>
          </a:stretch>
        </p:blipFill>
        <p:spPr>
          <a:xfrm>
            <a:off x="14377629" y="6406000"/>
            <a:ext cx="7902064" cy="6529599"/>
          </a:xfrm>
          <a:prstGeom prst="rect">
            <a:avLst/>
          </a:prstGeom>
          <a:ln w="12700">
            <a:miter lim="400000"/>
          </a:ln>
        </p:spPr>
      </p:pic>
      <p:sp>
        <p:nvSpPr>
          <p:cNvPr id="1563" name="Mildenhall*, Srinivasan*, Tancik* et al 2020, NeRF"/>
          <p:cNvSpPr txBox="1"/>
          <p:nvPr/>
        </p:nvSpPr>
        <p:spPr>
          <a:xfrm>
            <a:off x="26013" y="12401770"/>
            <a:ext cx="5703317" cy="4445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lgn="l">
              <a:defRPr sz="2000" b="0">
                <a:latin typeface="Avenir Book"/>
                <a:ea typeface="Avenir Book"/>
                <a:cs typeface="Avenir Book"/>
                <a:sym typeface="Avenir Book"/>
              </a:defRPr>
            </a:pPr>
            <a:r>
              <a:t>Mildenhall*, Srinivasan*, Tancik* et al 2020, </a:t>
            </a:r>
            <a:r>
              <a:rPr>
                <a:latin typeface="Avenir Book Oblique"/>
                <a:ea typeface="Avenir Book Oblique"/>
                <a:cs typeface="Avenir Book Oblique"/>
                <a:sym typeface="Avenir Book Oblique"/>
              </a:rPr>
              <a:t>NeRF</a:t>
            </a:r>
          </a:p>
        </p:txBody>
      </p:sp>
      <p:sp>
        <p:nvSpPr>
          <p:cNvPr id="1564" name="Poole et al 2022, DreamFusion"/>
          <p:cNvSpPr txBox="1"/>
          <p:nvPr/>
        </p:nvSpPr>
        <p:spPr>
          <a:xfrm>
            <a:off x="26013" y="12782770"/>
            <a:ext cx="3600705" cy="4445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lgn="l">
              <a:defRPr sz="2000" b="0">
                <a:latin typeface="Avenir Book"/>
                <a:ea typeface="Avenir Book"/>
                <a:cs typeface="Avenir Book"/>
                <a:sym typeface="Avenir Book"/>
              </a:defRPr>
            </a:pPr>
            <a:r>
              <a:t>Poole et al 2022, </a:t>
            </a:r>
            <a:r>
              <a:rPr>
                <a:latin typeface="Avenir Book Oblique"/>
                <a:ea typeface="Avenir Book Oblique"/>
                <a:cs typeface="Avenir Book Oblique"/>
                <a:sym typeface="Avenir Book Oblique"/>
              </a:rPr>
              <a:t>DreamFusion</a:t>
            </a:r>
          </a:p>
        </p:txBody>
      </p:sp>
      <p:sp>
        <p:nvSpPr>
          <p:cNvPr id="1565" name="Tang et al 2022, Compressible-composable NeRF via Rank-residual Decomposition"/>
          <p:cNvSpPr txBox="1"/>
          <p:nvPr/>
        </p:nvSpPr>
        <p:spPr>
          <a:xfrm>
            <a:off x="26013" y="13163770"/>
            <a:ext cx="9499855" cy="4445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lgn="l">
              <a:defRPr sz="2000" b="0">
                <a:latin typeface="Avenir Book"/>
                <a:ea typeface="Avenir Book"/>
                <a:cs typeface="Avenir Book"/>
                <a:sym typeface="Avenir Book"/>
              </a:defRPr>
            </a:pPr>
            <a:r>
              <a:t>Tang et al 2022, </a:t>
            </a:r>
            <a:r>
              <a:rPr>
                <a:latin typeface="Avenir Book Oblique"/>
                <a:ea typeface="Avenir Book Oblique"/>
                <a:cs typeface="Avenir Book Oblique"/>
                <a:sym typeface="Avenir Book Oblique"/>
              </a:rPr>
              <a:t>Compressible-composable NeRF via Rank-residual Decomposition</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000" fill="hold"/>
                                        <p:tgtEl>
                                          <p:spTgt spid="1561"/>
                                        </p:tgtEl>
                                      </p:cBhvr>
                                    </p:cmd>
                                  </p:childTnLst>
                                </p:cTn>
                              </p:par>
                            </p:childTnLst>
                          </p:cTn>
                        </p:par>
                        <p:par>
                          <p:cTn id="7" fill="hold">
                            <p:stCondLst>
                              <p:cond delay="9000"/>
                            </p:stCondLst>
                            <p:childTnLst>
                              <p:par>
                                <p:cTn id="8" presetID="1" presetClass="mediacall" presetSubtype="0" fill="hold" nodeType="afterEffect">
                                  <p:stCondLst>
                                    <p:cond delay="0"/>
                                  </p:stCondLst>
                                  <p:childTnLst>
                                    <p:cmd type="call" cmd="playFrom(0.0)">
                                      <p:cBhvr>
                                        <p:cTn id="9" dur="16000" fill="hold"/>
                                        <p:tgtEl>
                                          <p:spTgt spid="156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100000">
                <p:cTn id="10" fill="hold" display="0">
                  <p:stCondLst>
                    <p:cond delay="indefinite"/>
                  </p:stCondLst>
                </p:cTn>
                <p:tgtEl>
                  <p:spTgt spid="1560"/>
                </p:tgtEl>
              </p:cMediaNode>
            </p:video>
            <p:seq concurrent="1" prevAc="none" nextAc="seek">
              <p:cTn id="11" restart="whenNotActive" fill="hold" evtFilter="cancelBubble" nodeType="interactiveSeq">
                <p:stCondLst>
                  <p:cond evt="onClick" delay="0">
                    <p:tgtEl>
                      <p:spTgt spid="1560"/>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1560"/>
                                        </p:tgtEl>
                                      </p:cBhvr>
                                    </p:cmd>
                                  </p:childTnLst>
                                </p:cTn>
                              </p:par>
                            </p:childTnLst>
                          </p:cTn>
                        </p:par>
                      </p:childTnLst>
                    </p:cTn>
                  </p:par>
                </p:childTnLst>
              </p:cTn>
              <p:nextCondLst>
                <p:cond evt="onClick" delay="0">
                  <p:tgtEl>
                    <p:spTgt spid="1560"/>
                  </p:tgtEl>
                </p:cond>
              </p:nextCondLst>
            </p:seq>
            <p:video>
              <p:cMediaNode vol="0">
                <p:cTn id="16" fill="hold" display="0">
                  <p:stCondLst>
                    <p:cond delay="indefinite"/>
                  </p:stCondLst>
                </p:cTn>
                <p:tgtEl>
                  <p:spTgt spid="1561"/>
                </p:tgtEl>
              </p:cMediaNode>
            </p:video>
            <p:seq concurrent="1" prevAc="none" nextAc="seek">
              <p:cTn id="17" restart="whenNotActive" fill="hold" evtFilter="cancelBubble" nodeType="interactiveSeq">
                <p:stCondLst>
                  <p:cond evt="onClick" delay="0">
                    <p:tgtEl>
                      <p:spTgt spid="1561"/>
                    </p:tgtEl>
                  </p:cond>
                </p:stCondLst>
                <p:endSync evt="end" delay="0">
                  <p:rtn val="all"/>
                </p:endSync>
                <p:childTnLst>
                  <p:par>
                    <p:cTn id="18" fill="hold">
                      <p:stCondLst>
                        <p:cond delay="0"/>
                      </p:stCondLst>
                      <p:childTnLst>
                        <p:par>
                          <p:cTn id="19" fill="hold">
                            <p:stCondLst>
                              <p:cond delay="0"/>
                            </p:stCondLst>
                            <p:childTnLst>
                              <p:par>
                                <p:cTn id="20" presetID="2" presetClass="mediacall" presetSubtype="0" fill="hold" nodeType="clickEffect">
                                  <p:stCondLst>
                                    <p:cond delay="0"/>
                                  </p:stCondLst>
                                  <p:childTnLst>
                                    <p:cmd type="call" cmd="togglePause">
                                      <p:cBhvr>
                                        <p:cTn id="21" dur="1" fill="hold"/>
                                        <p:tgtEl>
                                          <p:spTgt spid="1561"/>
                                        </p:tgtEl>
                                      </p:cBhvr>
                                    </p:cmd>
                                  </p:childTnLst>
                                </p:cTn>
                              </p:par>
                            </p:childTnLst>
                          </p:cTn>
                        </p:par>
                      </p:childTnLst>
                    </p:cTn>
                  </p:par>
                </p:childTnLst>
              </p:cTn>
              <p:nextCondLst>
                <p:cond evt="onClick" delay="0">
                  <p:tgtEl>
                    <p:spTgt spid="1561"/>
                  </p:tgtEl>
                </p:cond>
              </p:nextCondLst>
            </p:seq>
          </p:childTnLst>
        </p:cTn>
      </p:par>
    </p:tnLst>
  </p:timing>
</p:sld>
</file>

<file path=ppt/slides/slide14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569" name="Rendering weight PDF is important"/>
          <p:cNvSpPr txBox="1">
            <a:spLocks noGrp="1"/>
          </p:cNvSpPr>
          <p:nvPr>
            <p:ph type="title"/>
          </p:nvPr>
        </p:nvSpPr>
        <p:spPr>
          <a:prstGeom prst="rect">
            <a:avLst/>
          </a:prstGeom>
        </p:spPr>
        <p:txBody>
          <a:bodyPr/>
          <a:lstStyle/>
          <a:p>
            <a:r>
              <a:t>Rendering weight PDF is important</a:t>
            </a:r>
          </a:p>
        </p:txBody>
      </p:sp>
      <p:sp>
        <p:nvSpPr>
          <p:cNvPr id="1570" name="Slide Number"/>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149</a:t>
            </a:fld>
            <a:endParaRPr/>
          </a:p>
        </p:txBody>
      </p:sp>
      <mc:AlternateContent xmlns:mc="http://schemas.openxmlformats.org/markup-compatibility/2006" xmlns:a14="http://schemas.microsoft.com/office/drawing/2010/main">
        <mc:Choice Requires="a14">
          <p:sp>
            <p:nvSpPr>
              <p:cNvPr id="1571" name="Remember, expected color is equal to…"/>
              <p:cNvSpPr txBox="1"/>
              <p:nvPr/>
            </p:nvSpPr>
            <p:spPr>
              <a:xfrm>
                <a:off x="2117938" y="4944390"/>
                <a:ext cx="20148124" cy="5579820"/>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lIns="71437" tIns="71437" rIns="71437" bIns="71437">
                <a:spAutoFit/>
              </a:bodyPr>
              <a:lstStyle/>
              <a:p>
                <a:pPr defTabSz="821531">
                  <a:defRPr sz="4200" b="0">
                    <a:latin typeface="Avenir Book"/>
                    <a:ea typeface="Avenir Book"/>
                    <a:cs typeface="Avenir Book"/>
                    <a:sym typeface="Avenir Book"/>
                  </a:defRPr>
                </a:pPr>
                <a:r>
                  <a:t>Remember, expected color is equal to</a:t>
                </a:r>
              </a:p>
              <a:p>
                <a:pPr defTabSz="821531">
                  <a:defRPr sz="4200" b="0">
                    <a:latin typeface="Avenir Book"/>
                    <a:ea typeface="Avenir Book"/>
                    <a:cs typeface="Avenir Book"/>
                    <a:sym typeface="Avenir Book"/>
                  </a:defRPr>
                </a:pPr>
                <a:endParaRPr/>
              </a:p>
              <a:p>
                <a:pPr defTabSz="821531">
                  <a:defRPr sz="4800" b="0">
                    <a:latin typeface="Avenir Book"/>
                    <a:ea typeface="Avenir Book"/>
                    <a:cs typeface="Avenir Book"/>
                    <a:sym typeface="Avenir Book"/>
                  </a:defRPr>
                </a:pPr>
                <a14:m>
                  <m:oMathPara xmlns:m="http://schemas.openxmlformats.org/officeDocument/2006/math">
                    <m:oMathParaPr>
                      <m:jc m:val="center"/>
                    </m:oMathParaPr>
                    <m:oMath xmlns:m="http://schemas.openxmlformats.org/officeDocument/2006/math">
                      <m:r>
                        <a:rPr sz="5200" i="1">
                          <a:solidFill>
                            <a:srgbClr val="000000"/>
                          </a:solidFill>
                          <a:latin typeface="Cambria Math" panose="02040503050406030204" pitchFamily="18" charset="0"/>
                        </a:rPr>
                        <m:t>∫</m:t>
                      </m:r>
                      <m:r>
                        <a:rPr sz="5200" i="1">
                          <a:solidFill>
                            <a:srgbClr val="000000"/>
                          </a:solidFill>
                          <a:latin typeface="Cambria Math" panose="02040503050406030204" pitchFamily="18" charset="0"/>
                        </a:rPr>
                        <m:t>𝑇</m:t>
                      </m:r>
                      <m:r>
                        <a:rPr sz="5200" i="1">
                          <a:solidFill>
                            <a:srgbClr val="000000"/>
                          </a:solidFill>
                          <a:latin typeface="Cambria Math" panose="02040503050406030204" pitchFamily="18" charset="0"/>
                        </a:rPr>
                        <m:t>(</m:t>
                      </m:r>
                      <m:r>
                        <a:rPr sz="5200" i="1">
                          <a:solidFill>
                            <a:srgbClr val="000000"/>
                          </a:solidFill>
                          <a:latin typeface="Cambria Math" panose="02040503050406030204" pitchFamily="18" charset="0"/>
                        </a:rPr>
                        <m:t>𝑡</m:t>
                      </m:r>
                      <m:r>
                        <a:rPr sz="5200" i="1">
                          <a:solidFill>
                            <a:srgbClr val="000000"/>
                          </a:solidFill>
                          <a:latin typeface="Cambria Math" panose="02040503050406030204" pitchFamily="18" charset="0"/>
                        </a:rPr>
                        <m:t>)</m:t>
                      </m:r>
                      <m:r>
                        <a:rPr sz="5200" i="1">
                          <a:solidFill>
                            <a:srgbClr val="000000"/>
                          </a:solidFill>
                          <a:latin typeface="Cambria Math" panose="02040503050406030204" pitchFamily="18" charset="0"/>
                        </a:rPr>
                        <m:t>𝜎</m:t>
                      </m:r>
                      <m:r>
                        <a:rPr sz="5200" i="1">
                          <a:solidFill>
                            <a:srgbClr val="000000"/>
                          </a:solidFill>
                          <a:latin typeface="Cambria Math" panose="02040503050406030204" pitchFamily="18" charset="0"/>
                        </a:rPr>
                        <m:t>(</m:t>
                      </m:r>
                      <m:r>
                        <a:rPr sz="5200" i="1">
                          <a:solidFill>
                            <a:srgbClr val="000000"/>
                          </a:solidFill>
                          <a:latin typeface="Cambria Math" panose="02040503050406030204" pitchFamily="18" charset="0"/>
                        </a:rPr>
                        <m:t>𝑡</m:t>
                      </m:r>
                      <m:r>
                        <a:rPr sz="5200" i="1">
                          <a:solidFill>
                            <a:srgbClr val="000000"/>
                          </a:solidFill>
                          <a:latin typeface="Cambria Math" panose="02040503050406030204" pitchFamily="18" charset="0"/>
                        </a:rPr>
                        <m:t>)</m:t>
                      </m:r>
                      <m:r>
                        <a:rPr sz="5200" i="1">
                          <a:solidFill>
                            <a:srgbClr val="000000"/>
                          </a:solidFill>
                          <a:latin typeface="Cambria Math" panose="02040503050406030204" pitchFamily="18" charset="0"/>
                        </a:rPr>
                        <m:t>𝐜</m:t>
                      </m:r>
                      <m:r>
                        <a:rPr sz="5200" i="1">
                          <a:solidFill>
                            <a:srgbClr val="000000"/>
                          </a:solidFill>
                          <a:latin typeface="Cambria Math" panose="02040503050406030204" pitchFamily="18" charset="0"/>
                        </a:rPr>
                        <m:t>(</m:t>
                      </m:r>
                      <m:r>
                        <a:rPr sz="5200" i="1">
                          <a:solidFill>
                            <a:srgbClr val="000000"/>
                          </a:solidFill>
                          <a:latin typeface="Cambria Math" panose="02040503050406030204" pitchFamily="18" charset="0"/>
                        </a:rPr>
                        <m:t>𝑡</m:t>
                      </m:r>
                      <m:r>
                        <a:rPr sz="5200" i="1">
                          <a:solidFill>
                            <a:srgbClr val="000000"/>
                          </a:solidFill>
                          <a:latin typeface="Cambria Math" panose="02040503050406030204" pitchFamily="18" charset="0"/>
                        </a:rPr>
                        <m:t>)</m:t>
                      </m:r>
                      <m:r>
                        <a:rPr sz="5200" i="1">
                          <a:solidFill>
                            <a:srgbClr val="000000"/>
                          </a:solidFill>
                          <a:latin typeface="Cambria Math" panose="02040503050406030204" pitchFamily="18" charset="0"/>
                        </a:rPr>
                        <m:t>𝑑𝑡</m:t>
                      </m:r>
                      <m:r>
                        <a:rPr sz="5200" i="1">
                          <a:solidFill>
                            <a:srgbClr val="000000"/>
                          </a:solidFill>
                          <a:latin typeface="Cambria Math" panose="02040503050406030204" pitchFamily="18" charset="0"/>
                        </a:rPr>
                        <m:t>≈</m:t>
                      </m:r>
                      <m:limLow>
                        <m:limLowPr>
                          <m:ctrlPr>
                            <a:rPr sz="5200" i="1">
                              <a:solidFill>
                                <a:srgbClr val="000000"/>
                              </a:solidFill>
                              <a:latin typeface="Cambria Math" panose="02040503050406030204" pitchFamily="18" charset="0"/>
                            </a:rPr>
                          </m:ctrlPr>
                        </m:limLowPr>
                        <m:e>
                          <m:r>
                            <a:rPr sz="5200" i="1">
                              <a:solidFill>
                                <a:srgbClr val="000000"/>
                              </a:solidFill>
                              <a:latin typeface="Cambria Math" panose="02040503050406030204" pitchFamily="18" charset="0"/>
                            </a:rPr>
                            <m:t>∑</m:t>
                          </m:r>
                        </m:e>
                        <m:lim>
                          <m:r>
                            <a:rPr sz="5200" i="1">
                              <a:solidFill>
                                <a:srgbClr val="000000"/>
                              </a:solidFill>
                              <a:latin typeface="Cambria Math" panose="02040503050406030204" pitchFamily="18" charset="0"/>
                            </a:rPr>
                            <m:t>𝑖</m:t>
                          </m:r>
                        </m:lim>
                      </m:limLow>
                      <m:sSub>
                        <m:sSubPr>
                          <m:ctrlPr>
                            <a:rPr sz="5200" i="1">
                              <a:solidFill>
                                <a:srgbClr val="000000"/>
                              </a:solidFill>
                              <a:latin typeface="Cambria Math" panose="02040503050406030204" pitchFamily="18" charset="0"/>
                            </a:rPr>
                          </m:ctrlPr>
                        </m:sSubPr>
                        <m:e>
                          <m:r>
                            <a:rPr sz="5200" i="1">
                              <a:solidFill>
                                <a:srgbClr val="000000"/>
                              </a:solidFill>
                              <a:latin typeface="Cambria Math" panose="02040503050406030204" pitchFamily="18" charset="0"/>
                            </a:rPr>
                            <m:t>𝑇</m:t>
                          </m:r>
                        </m:e>
                        <m:sub>
                          <m:r>
                            <a:rPr sz="5200" i="1">
                              <a:solidFill>
                                <a:srgbClr val="000000"/>
                              </a:solidFill>
                              <a:latin typeface="Cambria Math" panose="02040503050406030204" pitchFamily="18" charset="0"/>
                            </a:rPr>
                            <m:t>𝑖</m:t>
                          </m:r>
                        </m:sub>
                      </m:sSub>
                      <m:sSub>
                        <m:sSubPr>
                          <m:ctrlPr>
                            <a:rPr sz="5200" i="1">
                              <a:solidFill>
                                <a:srgbClr val="000000"/>
                              </a:solidFill>
                              <a:latin typeface="Cambria Math" panose="02040503050406030204" pitchFamily="18" charset="0"/>
                            </a:rPr>
                          </m:ctrlPr>
                        </m:sSubPr>
                        <m:e>
                          <m:r>
                            <a:rPr sz="5200" i="1">
                              <a:solidFill>
                                <a:srgbClr val="000000"/>
                              </a:solidFill>
                              <a:latin typeface="Cambria Math" panose="02040503050406030204" pitchFamily="18" charset="0"/>
                            </a:rPr>
                            <m:t>𝛼</m:t>
                          </m:r>
                        </m:e>
                        <m:sub>
                          <m:r>
                            <a:rPr sz="5200" i="1">
                              <a:solidFill>
                                <a:srgbClr val="000000"/>
                              </a:solidFill>
                              <a:latin typeface="Cambria Math" panose="02040503050406030204" pitchFamily="18" charset="0"/>
                            </a:rPr>
                            <m:t>𝑖</m:t>
                          </m:r>
                        </m:sub>
                      </m:sSub>
                      <m:sSub>
                        <m:sSubPr>
                          <m:ctrlPr>
                            <a:rPr sz="5200" i="1">
                              <a:solidFill>
                                <a:srgbClr val="000000"/>
                              </a:solidFill>
                              <a:latin typeface="Cambria Math" panose="02040503050406030204" pitchFamily="18" charset="0"/>
                            </a:rPr>
                          </m:ctrlPr>
                        </m:sSubPr>
                        <m:e>
                          <m:r>
                            <a:rPr sz="5200" i="1">
                              <a:solidFill>
                                <a:srgbClr val="000000"/>
                              </a:solidFill>
                              <a:latin typeface="Cambria Math" panose="02040503050406030204" pitchFamily="18" charset="0"/>
                            </a:rPr>
                            <m:t>𝐜</m:t>
                          </m:r>
                        </m:e>
                        <m:sub>
                          <m:r>
                            <a:rPr sz="5200" i="1">
                              <a:solidFill>
                                <a:srgbClr val="000000"/>
                              </a:solidFill>
                              <a:latin typeface="Cambria Math" panose="02040503050406030204" pitchFamily="18" charset="0"/>
                            </a:rPr>
                            <m:t>𝑖</m:t>
                          </m:r>
                        </m:sub>
                      </m:sSub>
                    </m:oMath>
                  </m:oMathPara>
                </a14:m>
                <a:endParaRPr/>
              </a:p>
              <a:p>
                <a:pPr defTabSz="821531">
                  <a:defRPr sz="4200" b="0">
                    <a:latin typeface="Avenir Book"/>
                    <a:ea typeface="Avenir Book"/>
                    <a:cs typeface="Avenir Book"/>
                    <a:sym typeface="Avenir Book"/>
                  </a:defRPr>
                </a:pPr>
                <a:endParaRPr/>
              </a:p>
              <a:p>
                <a:pPr defTabSz="821531">
                  <a:defRPr sz="4200" b="0">
                    <a:latin typeface="Avenir Book"/>
                    <a:ea typeface="Avenir Book"/>
                    <a:cs typeface="Avenir Book"/>
                    <a:sym typeface="Avenir Book"/>
                  </a:defRPr>
                </a:pPr>
                <a14:m>
                  <m:oMath xmlns:m="http://schemas.openxmlformats.org/officeDocument/2006/math">
                    <m:r>
                      <a:rPr sz="4750" i="1">
                        <a:solidFill>
                          <a:srgbClr val="000000"/>
                        </a:solidFill>
                        <a:latin typeface="Cambria Math" panose="02040503050406030204" pitchFamily="18" charset="0"/>
                      </a:rPr>
                      <m:t>𝑇</m:t>
                    </m:r>
                    <m:r>
                      <a:rPr sz="4750" i="1">
                        <a:solidFill>
                          <a:srgbClr val="000000"/>
                        </a:solidFill>
                        <a:latin typeface="Cambria Math" panose="02040503050406030204" pitchFamily="18" charset="0"/>
                      </a:rPr>
                      <m:t>(</m:t>
                    </m:r>
                    <m:r>
                      <a:rPr sz="4750" i="1">
                        <a:solidFill>
                          <a:srgbClr val="000000"/>
                        </a:solidFill>
                        <a:latin typeface="Cambria Math" panose="02040503050406030204" pitchFamily="18" charset="0"/>
                      </a:rPr>
                      <m:t>𝑡</m:t>
                    </m:r>
                    <m:r>
                      <a:rPr sz="4750" i="1">
                        <a:solidFill>
                          <a:srgbClr val="000000"/>
                        </a:solidFill>
                        <a:latin typeface="Cambria Math" panose="02040503050406030204" pitchFamily="18" charset="0"/>
                      </a:rPr>
                      <m:t>)</m:t>
                    </m:r>
                    <m:r>
                      <a:rPr sz="4750" i="1">
                        <a:solidFill>
                          <a:srgbClr val="000000"/>
                        </a:solidFill>
                        <a:latin typeface="Cambria Math" panose="02040503050406030204" pitchFamily="18" charset="0"/>
                      </a:rPr>
                      <m:t>𝜎</m:t>
                    </m:r>
                    <m:r>
                      <a:rPr sz="4750" i="1">
                        <a:solidFill>
                          <a:srgbClr val="000000"/>
                        </a:solidFill>
                        <a:latin typeface="Cambria Math" panose="02040503050406030204" pitchFamily="18" charset="0"/>
                      </a:rPr>
                      <m:t>(</m:t>
                    </m:r>
                    <m:r>
                      <a:rPr sz="4750" i="1">
                        <a:solidFill>
                          <a:srgbClr val="000000"/>
                        </a:solidFill>
                        <a:latin typeface="Cambria Math" panose="02040503050406030204" pitchFamily="18" charset="0"/>
                      </a:rPr>
                      <m:t>𝑡</m:t>
                    </m:r>
                    <m:r>
                      <a:rPr sz="4750" i="1">
                        <a:solidFill>
                          <a:srgbClr val="000000"/>
                        </a:solidFill>
                        <a:latin typeface="Cambria Math" panose="02040503050406030204" pitchFamily="18" charset="0"/>
                      </a:rPr>
                      <m:t>)</m:t>
                    </m:r>
                  </m:oMath>
                </a14:m>
                <a:r>
                  <a:t> and </a:t>
                </a:r>
                <a14:m>
                  <m:oMath xmlns:m="http://schemas.openxmlformats.org/officeDocument/2006/math">
                    <m:sSub>
                      <m:sSubPr>
                        <m:ctrlPr>
                          <a:rPr sz="4800" i="1">
                            <a:solidFill>
                              <a:srgbClr val="000000"/>
                            </a:solidFill>
                            <a:latin typeface="Cambria Math" panose="02040503050406030204" pitchFamily="18" charset="0"/>
                          </a:rPr>
                        </m:ctrlPr>
                      </m:sSubPr>
                      <m:e>
                        <m:r>
                          <a:rPr sz="4800" i="1">
                            <a:solidFill>
                              <a:srgbClr val="000000"/>
                            </a:solidFill>
                            <a:latin typeface="Cambria Math" panose="02040503050406030204" pitchFamily="18" charset="0"/>
                          </a:rPr>
                          <m:t>𝑇</m:t>
                        </m:r>
                      </m:e>
                      <m:sub>
                        <m:r>
                          <a:rPr sz="4800" i="1">
                            <a:solidFill>
                              <a:srgbClr val="000000"/>
                            </a:solidFill>
                            <a:latin typeface="Cambria Math" panose="02040503050406030204" pitchFamily="18" charset="0"/>
                          </a:rPr>
                          <m:t>𝑖</m:t>
                        </m:r>
                      </m:sub>
                    </m:sSub>
                    <m:sSub>
                      <m:sSubPr>
                        <m:ctrlPr>
                          <a:rPr sz="4800" i="1">
                            <a:solidFill>
                              <a:srgbClr val="000000"/>
                            </a:solidFill>
                            <a:latin typeface="Cambria Math" panose="02040503050406030204" pitchFamily="18" charset="0"/>
                          </a:rPr>
                        </m:ctrlPr>
                      </m:sSubPr>
                      <m:e>
                        <m:r>
                          <a:rPr sz="4800" i="1">
                            <a:solidFill>
                              <a:srgbClr val="000000"/>
                            </a:solidFill>
                            <a:latin typeface="Cambria Math" panose="02040503050406030204" pitchFamily="18" charset="0"/>
                          </a:rPr>
                          <m:t>𝛼</m:t>
                        </m:r>
                      </m:e>
                      <m:sub>
                        <m:r>
                          <a:rPr sz="4800" i="1">
                            <a:solidFill>
                              <a:srgbClr val="000000"/>
                            </a:solidFill>
                            <a:latin typeface="Cambria Math" panose="02040503050406030204" pitchFamily="18" charset="0"/>
                          </a:rPr>
                          <m:t>𝑖</m:t>
                        </m:r>
                      </m:sub>
                    </m:sSub>
                  </m:oMath>
                </a14:m>
                <a:r>
                  <a:t> are “rendering weights” — probability distribution along the ray </a:t>
                </a:r>
              </a:p>
              <a:p>
                <a:pPr defTabSz="821531">
                  <a:defRPr sz="4200" b="0">
                    <a:latin typeface="Avenir Book"/>
                    <a:ea typeface="Avenir Book"/>
                    <a:cs typeface="Avenir Book"/>
                    <a:sym typeface="Avenir Book"/>
                  </a:defRPr>
                </a:pPr>
                <a:r>
                  <a:t>(continuous and discrete, respectively)</a:t>
                </a:r>
              </a:p>
            </p:txBody>
          </p:sp>
        </mc:Choice>
        <mc:Fallback xmlns="">
          <p:sp>
            <p:nvSpPr>
              <p:cNvPr id="1571" name="Remember, expected color is equal to…"/>
              <p:cNvSpPr txBox="1">
                <a:spLocks noRot="1" noChangeAspect="1" noMove="1" noResize="1" noEditPoints="1" noAdjustHandles="1" noChangeArrowheads="1" noChangeShapeType="1" noTextEdit="1"/>
              </p:cNvSpPr>
              <p:nvPr/>
            </p:nvSpPr>
            <p:spPr>
              <a:xfrm>
                <a:off x="2117938" y="4944390"/>
                <a:ext cx="20148124" cy="5579820"/>
              </a:xfrm>
              <a:prstGeom prst="rect">
                <a:avLst/>
              </a:prstGeom>
              <a:blipFill>
                <a:blip r:embed="rId2"/>
                <a:stretch>
                  <a:fillRect t="-1749" r="-363"/>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a:noFill/>
                  </a:rPr>
                  <a:t> </a:t>
                </a:r>
              </a:p>
            </p:txBody>
          </p:sp>
        </mc:Fallback>
      </mc:AlternateContent>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443552" y="599841"/>
            <a:ext cx="15497309" cy="1738069"/>
          </a:xfrm>
          <a:prstGeom prst="rect">
            <a:avLst/>
          </a:prstGeom>
        </p:spPr>
        <p:txBody>
          <a:bodyPr vert="horz" wrap="square" lIns="0" tIns="20793" rIns="0" bIns="0" rtlCol="0">
            <a:spAutoFit/>
          </a:bodyPr>
          <a:lstStyle/>
          <a:p>
            <a:pPr marL="15403">
              <a:spcBef>
                <a:spcPts val="164"/>
              </a:spcBef>
            </a:pPr>
            <a:r>
              <a:rPr dirty="0"/>
              <a:t>Three</a:t>
            </a:r>
            <a:r>
              <a:rPr spc="18" dirty="0"/>
              <a:t> </a:t>
            </a:r>
            <a:r>
              <a:rPr spc="127" dirty="0"/>
              <a:t>Key</a:t>
            </a:r>
            <a:r>
              <a:rPr spc="24" dirty="0"/>
              <a:t> </a:t>
            </a:r>
            <a:r>
              <a:rPr spc="303" dirty="0"/>
              <a:t>Components</a:t>
            </a:r>
          </a:p>
        </p:txBody>
      </p:sp>
      <p:sp>
        <p:nvSpPr>
          <p:cNvPr id="3" name="object 3"/>
          <p:cNvSpPr txBox="1"/>
          <p:nvPr/>
        </p:nvSpPr>
        <p:spPr>
          <a:xfrm>
            <a:off x="598556" y="10326142"/>
            <a:ext cx="6817183" cy="1673538"/>
          </a:xfrm>
          <a:prstGeom prst="rect">
            <a:avLst/>
          </a:prstGeom>
        </p:spPr>
        <p:txBody>
          <a:bodyPr vert="horz" wrap="square" lIns="0" tIns="12322" rIns="0" bIns="0" rtlCol="0">
            <a:spAutoFit/>
          </a:bodyPr>
          <a:lstStyle/>
          <a:p>
            <a:pPr marL="15403" marR="6161" indent="152485" defTabSz="1108984" hangingPunct="1">
              <a:lnSpc>
                <a:spcPct val="100400"/>
              </a:lnSpc>
              <a:spcBef>
                <a:spcPts val="97"/>
              </a:spcBef>
            </a:pPr>
            <a:r>
              <a:rPr sz="5397" b="0" dirty="0">
                <a:solidFill>
                  <a:sysClr val="windowText" lastClr="000000"/>
                </a:solidFill>
                <a:latin typeface="Arial"/>
                <a:cs typeface="Arial"/>
              </a:rPr>
              <a:t>Neural</a:t>
            </a:r>
            <a:r>
              <a:rPr sz="5397" b="0" spc="-188" dirty="0">
                <a:solidFill>
                  <a:sysClr val="windowText" lastClr="000000"/>
                </a:solidFill>
                <a:latin typeface="Arial"/>
                <a:cs typeface="Arial"/>
              </a:rPr>
              <a:t> </a:t>
            </a:r>
            <a:r>
              <a:rPr sz="5397" b="0" spc="-12" dirty="0">
                <a:solidFill>
                  <a:sysClr val="windowText" lastClr="000000"/>
                </a:solidFill>
                <a:latin typeface="Arial"/>
                <a:cs typeface="Arial"/>
              </a:rPr>
              <a:t>Volumetric</a:t>
            </a:r>
            <a:r>
              <a:rPr sz="5397" b="0" spc="-182" dirty="0">
                <a:solidFill>
                  <a:sysClr val="windowText" lastClr="000000"/>
                </a:solidFill>
                <a:latin typeface="Arial"/>
                <a:cs typeface="Arial"/>
              </a:rPr>
              <a:t> </a:t>
            </a:r>
            <a:r>
              <a:rPr sz="5397" b="0" spc="-30" dirty="0">
                <a:solidFill>
                  <a:sysClr val="windowText" lastClr="000000"/>
                </a:solidFill>
                <a:latin typeface="Arial"/>
                <a:cs typeface="Arial"/>
              </a:rPr>
              <a:t>3D </a:t>
            </a:r>
            <a:r>
              <a:rPr sz="5397" b="0" dirty="0">
                <a:solidFill>
                  <a:sysClr val="windowText" lastClr="000000"/>
                </a:solidFill>
                <a:latin typeface="Arial"/>
                <a:cs typeface="Arial"/>
              </a:rPr>
              <a:t>Scene</a:t>
            </a:r>
            <a:r>
              <a:rPr sz="5397" b="0" spc="-24" dirty="0">
                <a:solidFill>
                  <a:sysClr val="windowText" lastClr="000000"/>
                </a:solidFill>
                <a:latin typeface="Arial"/>
                <a:cs typeface="Arial"/>
              </a:rPr>
              <a:t> </a:t>
            </a:r>
            <a:r>
              <a:rPr sz="5397" b="0" spc="-12" dirty="0">
                <a:solidFill>
                  <a:sysClr val="windowText" lastClr="000000"/>
                </a:solidFill>
                <a:latin typeface="Arial"/>
                <a:cs typeface="Arial"/>
              </a:rPr>
              <a:t>Representation</a:t>
            </a:r>
            <a:endParaRPr sz="5397" b="0">
              <a:solidFill>
                <a:sysClr val="windowText" lastClr="000000"/>
              </a:solidFill>
              <a:latin typeface="Arial"/>
              <a:cs typeface="Arial"/>
            </a:endParaRPr>
          </a:p>
        </p:txBody>
      </p:sp>
      <p:grpSp>
        <p:nvGrpSpPr>
          <p:cNvPr id="4" name="object 4"/>
          <p:cNvGrpSpPr/>
          <p:nvPr/>
        </p:nvGrpSpPr>
        <p:grpSpPr>
          <a:xfrm>
            <a:off x="5223874" y="7252235"/>
            <a:ext cx="794773" cy="396617"/>
            <a:chOff x="4306572" y="5979736"/>
            <a:chExt cx="655320" cy="327025"/>
          </a:xfrm>
        </p:grpSpPr>
        <p:sp>
          <p:nvSpPr>
            <p:cNvPr id="5" name="object 5"/>
            <p:cNvSpPr/>
            <p:nvPr/>
          </p:nvSpPr>
          <p:spPr>
            <a:xfrm>
              <a:off x="4306572" y="6143081"/>
              <a:ext cx="370205" cy="0"/>
            </a:xfrm>
            <a:custGeom>
              <a:avLst/>
              <a:gdLst/>
              <a:ahLst/>
              <a:cxnLst/>
              <a:rect l="l" t="t" r="r" b="b"/>
              <a:pathLst>
                <a:path w="370204">
                  <a:moveTo>
                    <a:pt x="0" y="0"/>
                  </a:moveTo>
                  <a:lnTo>
                    <a:pt x="328023" y="0"/>
                  </a:lnTo>
                  <a:lnTo>
                    <a:pt x="369906" y="0"/>
                  </a:lnTo>
                </a:path>
              </a:pathLst>
            </a:custGeom>
            <a:ln w="83767">
              <a:solidFill>
                <a:srgbClr val="000000"/>
              </a:solidFill>
            </a:ln>
          </p:spPr>
          <p:txBody>
            <a:bodyPr wrap="square" lIns="0" tIns="0" rIns="0" bIns="0" rtlCol="0"/>
            <a:lstStyle/>
            <a:p>
              <a:pPr defTabSz="1108984" hangingPunct="1"/>
              <a:endParaRPr sz="2183" b="0">
                <a:solidFill>
                  <a:sysClr val="windowText" lastClr="000000"/>
                </a:solidFill>
              </a:endParaRPr>
            </a:p>
          </p:txBody>
        </p:sp>
        <p:sp>
          <p:nvSpPr>
            <p:cNvPr id="6" name="object 6"/>
            <p:cNvSpPr/>
            <p:nvPr/>
          </p:nvSpPr>
          <p:spPr>
            <a:xfrm>
              <a:off x="4634595" y="5979736"/>
              <a:ext cx="327025" cy="327025"/>
            </a:xfrm>
            <a:custGeom>
              <a:avLst/>
              <a:gdLst/>
              <a:ahLst/>
              <a:cxnLst/>
              <a:rect l="l" t="t" r="r" b="b"/>
              <a:pathLst>
                <a:path w="327025" h="327025">
                  <a:moveTo>
                    <a:pt x="0" y="0"/>
                  </a:moveTo>
                  <a:lnTo>
                    <a:pt x="0" y="326691"/>
                  </a:lnTo>
                  <a:lnTo>
                    <a:pt x="326691" y="163345"/>
                  </a:lnTo>
                  <a:lnTo>
                    <a:pt x="0" y="0"/>
                  </a:lnTo>
                  <a:close/>
                </a:path>
              </a:pathLst>
            </a:custGeom>
            <a:solidFill>
              <a:srgbClr val="000000"/>
            </a:solidFill>
          </p:spPr>
          <p:txBody>
            <a:bodyPr wrap="square" lIns="0" tIns="0" rIns="0" bIns="0" rtlCol="0"/>
            <a:lstStyle/>
            <a:p>
              <a:pPr defTabSz="1108984" hangingPunct="1"/>
              <a:endParaRPr sz="2183" b="0">
                <a:solidFill>
                  <a:sysClr val="windowText" lastClr="000000"/>
                </a:solidFill>
              </a:endParaRPr>
            </a:p>
          </p:txBody>
        </p:sp>
      </p:grpSp>
      <p:grpSp>
        <p:nvGrpSpPr>
          <p:cNvPr id="7" name="object 7"/>
          <p:cNvGrpSpPr/>
          <p:nvPr/>
        </p:nvGrpSpPr>
        <p:grpSpPr>
          <a:xfrm>
            <a:off x="3090609" y="7252235"/>
            <a:ext cx="794773" cy="396617"/>
            <a:chOff x="2547616" y="5979736"/>
            <a:chExt cx="655320" cy="327025"/>
          </a:xfrm>
        </p:grpSpPr>
        <p:sp>
          <p:nvSpPr>
            <p:cNvPr id="8" name="object 8"/>
            <p:cNvSpPr/>
            <p:nvPr/>
          </p:nvSpPr>
          <p:spPr>
            <a:xfrm>
              <a:off x="2547616" y="6143081"/>
              <a:ext cx="370205" cy="0"/>
            </a:xfrm>
            <a:custGeom>
              <a:avLst/>
              <a:gdLst/>
              <a:ahLst/>
              <a:cxnLst/>
              <a:rect l="l" t="t" r="r" b="b"/>
              <a:pathLst>
                <a:path w="370205">
                  <a:moveTo>
                    <a:pt x="0" y="0"/>
                  </a:moveTo>
                  <a:lnTo>
                    <a:pt x="328023" y="0"/>
                  </a:lnTo>
                  <a:lnTo>
                    <a:pt x="369906" y="0"/>
                  </a:lnTo>
                </a:path>
              </a:pathLst>
            </a:custGeom>
            <a:ln w="83767">
              <a:solidFill>
                <a:srgbClr val="000000"/>
              </a:solidFill>
            </a:ln>
          </p:spPr>
          <p:txBody>
            <a:bodyPr wrap="square" lIns="0" tIns="0" rIns="0" bIns="0" rtlCol="0"/>
            <a:lstStyle/>
            <a:p>
              <a:pPr defTabSz="1108984" hangingPunct="1"/>
              <a:endParaRPr sz="2183" b="0">
                <a:solidFill>
                  <a:sysClr val="windowText" lastClr="000000"/>
                </a:solidFill>
              </a:endParaRPr>
            </a:p>
          </p:txBody>
        </p:sp>
        <p:sp>
          <p:nvSpPr>
            <p:cNvPr id="9" name="object 9"/>
            <p:cNvSpPr/>
            <p:nvPr/>
          </p:nvSpPr>
          <p:spPr>
            <a:xfrm>
              <a:off x="2875640" y="5979736"/>
              <a:ext cx="327025" cy="327025"/>
            </a:xfrm>
            <a:custGeom>
              <a:avLst/>
              <a:gdLst/>
              <a:ahLst/>
              <a:cxnLst/>
              <a:rect l="l" t="t" r="r" b="b"/>
              <a:pathLst>
                <a:path w="327025" h="327025">
                  <a:moveTo>
                    <a:pt x="0" y="0"/>
                  </a:moveTo>
                  <a:lnTo>
                    <a:pt x="0" y="326691"/>
                  </a:lnTo>
                  <a:lnTo>
                    <a:pt x="326691" y="163345"/>
                  </a:lnTo>
                  <a:lnTo>
                    <a:pt x="0" y="0"/>
                  </a:lnTo>
                  <a:close/>
                </a:path>
              </a:pathLst>
            </a:custGeom>
            <a:solidFill>
              <a:srgbClr val="000000"/>
            </a:solidFill>
          </p:spPr>
          <p:txBody>
            <a:bodyPr wrap="square" lIns="0" tIns="0" rIns="0" bIns="0" rtlCol="0"/>
            <a:lstStyle/>
            <a:p>
              <a:pPr defTabSz="1108984" hangingPunct="1"/>
              <a:endParaRPr sz="2183" b="0">
                <a:solidFill>
                  <a:sysClr val="windowText" lastClr="000000"/>
                </a:solidFill>
              </a:endParaRPr>
            </a:p>
          </p:txBody>
        </p:sp>
      </p:grpSp>
      <p:sp>
        <p:nvSpPr>
          <p:cNvPr id="10" name="object 10"/>
          <p:cNvSpPr txBox="1"/>
          <p:nvPr/>
        </p:nvSpPr>
        <p:spPr>
          <a:xfrm>
            <a:off x="319219" y="7007958"/>
            <a:ext cx="2666957" cy="691292"/>
          </a:xfrm>
          <a:prstGeom prst="rect">
            <a:avLst/>
          </a:prstGeom>
        </p:spPr>
        <p:txBody>
          <a:bodyPr vert="horz" wrap="square" lIns="0" tIns="19253" rIns="0" bIns="0" rtlCol="0">
            <a:spAutoFit/>
          </a:bodyPr>
          <a:lstStyle/>
          <a:p>
            <a:pPr marL="15403" defTabSz="1108984" hangingPunct="1">
              <a:spcBef>
                <a:spcPts val="152"/>
              </a:spcBef>
            </a:pPr>
            <a:r>
              <a:rPr sz="4366" b="0" dirty="0">
                <a:solidFill>
                  <a:sysClr val="windowText" lastClr="000000"/>
                </a:solidFill>
                <a:latin typeface="Times New Roman"/>
                <a:cs typeface="Times New Roman"/>
              </a:rPr>
              <a:t>(</a:t>
            </a:r>
            <a:r>
              <a:rPr sz="4366" b="0" i="1" dirty="0">
                <a:solidFill>
                  <a:sysClr val="windowText" lastClr="000000"/>
                </a:solidFill>
                <a:latin typeface="Times New Roman"/>
                <a:cs typeface="Times New Roman"/>
              </a:rPr>
              <a:t>x</a:t>
            </a:r>
            <a:r>
              <a:rPr sz="4366" b="0" dirty="0">
                <a:solidFill>
                  <a:sysClr val="windowText" lastClr="000000"/>
                </a:solidFill>
                <a:latin typeface="Times New Roman"/>
                <a:cs typeface="Times New Roman"/>
              </a:rPr>
              <a:t>,</a:t>
            </a:r>
            <a:r>
              <a:rPr sz="4366" b="0" spc="-364" dirty="0">
                <a:solidFill>
                  <a:sysClr val="windowText" lastClr="000000"/>
                </a:solidFill>
                <a:latin typeface="Times New Roman"/>
                <a:cs typeface="Times New Roman"/>
              </a:rPr>
              <a:t> </a:t>
            </a:r>
            <a:r>
              <a:rPr sz="4366" b="0" i="1" dirty="0">
                <a:solidFill>
                  <a:sysClr val="windowText" lastClr="000000"/>
                </a:solidFill>
                <a:latin typeface="Times New Roman"/>
                <a:cs typeface="Times New Roman"/>
              </a:rPr>
              <a:t>y</a:t>
            </a:r>
            <a:r>
              <a:rPr sz="4366" b="0" dirty="0">
                <a:solidFill>
                  <a:sysClr val="windowText" lastClr="000000"/>
                </a:solidFill>
                <a:latin typeface="Times New Roman"/>
                <a:cs typeface="Times New Roman"/>
              </a:rPr>
              <a:t>,</a:t>
            </a:r>
            <a:r>
              <a:rPr sz="4366" b="0" spc="-358" dirty="0">
                <a:solidFill>
                  <a:sysClr val="windowText" lastClr="000000"/>
                </a:solidFill>
                <a:latin typeface="Times New Roman"/>
                <a:cs typeface="Times New Roman"/>
              </a:rPr>
              <a:t> </a:t>
            </a:r>
            <a:r>
              <a:rPr sz="4366" b="0" i="1" dirty="0">
                <a:solidFill>
                  <a:sysClr val="windowText" lastClr="000000"/>
                </a:solidFill>
                <a:latin typeface="Times New Roman"/>
                <a:cs typeface="Times New Roman"/>
              </a:rPr>
              <a:t>z</a:t>
            </a:r>
            <a:r>
              <a:rPr sz="4366" b="0" dirty="0">
                <a:solidFill>
                  <a:sysClr val="windowText" lastClr="000000"/>
                </a:solidFill>
                <a:latin typeface="Times New Roman"/>
                <a:cs typeface="Times New Roman"/>
              </a:rPr>
              <a:t>,</a:t>
            </a:r>
            <a:r>
              <a:rPr sz="4366" b="0" spc="-358" dirty="0">
                <a:solidFill>
                  <a:sysClr val="windowText" lastClr="000000"/>
                </a:solidFill>
                <a:latin typeface="Times New Roman"/>
                <a:cs typeface="Times New Roman"/>
              </a:rPr>
              <a:t> </a:t>
            </a:r>
            <a:r>
              <a:rPr sz="4366" b="0" i="1" spc="-138" dirty="0">
                <a:solidFill>
                  <a:sysClr val="windowText" lastClr="000000"/>
                </a:solidFill>
                <a:latin typeface="Arial"/>
                <a:cs typeface="Arial"/>
              </a:rPr>
              <a:t>θ</a:t>
            </a:r>
            <a:r>
              <a:rPr sz="4366" b="0" spc="-138" dirty="0">
                <a:solidFill>
                  <a:sysClr val="windowText" lastClr="000000"/>
                </a:solidFill>
                <a:latin typeface="Times New Roman"/>
                <a:cs typeface="Times New Roman"/>
              </a:rPr>
              <a:t>,</a:t>
            </a:r>
            <a:r>
              <a:rPr sz="4366" b="0" spc="-358" dirty="0">
                <a:solidFill>
                  <a:sysClr val="windowText" lastClr="000000"/>
                </a:solidFill>
                <a:latin typeface="Times New Roman"/>
                <a:cs typeface="Times New Roman"/>
              </a:rPr>
              <a:t> </a:t>
            </a:r>
            <a:r>
              <a:rPr sz="4366" b="0" i="1" spc="127" dirty="0">
                <a:solidFill>
                  <a:sysClr val="windowText" lastClr="000000"/>
                </a:solidFill>
                <a:latin typeface="Arial"/>
                <a:cs typeface="Arial"/>
              </a:rPr>
              <a:t>ϕ</a:t>
            </a:r>
            <a:r>
              <a:rPr sz="4366" b="0" spc="127" dirty="0">
                <a:solidFill>
                  <a:sysClr val="windowText" lastClr="000000"/>
                </a:solidFill>
                <a:latin typeface="Times New Roman"/>
                <a:cs typeface="Times New Roman"/>
              </a:rPr>
              <a:t>)</a:t>
            </a:r>
            <a:endParaRPr sz="4366" b="0">
              <a:solidFill>
                <a:sysClr val="windowText" lastClr="000000"/>
              </a:solidFill>
              <a:latin typeface="Times New Roman"/>
              <a:cs typeface="Times New Roman"/>
            </a:endParaRPr>
          </a:p>
        </p:txBody>
      </p:sp>
      <p:sp>
        <p:nvSpPr>
          <p:cNvPr id="11" name="object 11"/>
          <p:cNvSpPr txBox="1"/>
          <p:nvPr/>
        </p:nvSpPr>
        <p:spPr>
          <a:xfrm>
            <a:off x="6112421" y="7018063"/>
            <a:ext cx="2156362" cy="691292"/>
          </a:xfrm>
          <a:prstGeom prst="rect">
            <a:avLst/>
          </a:prstGeom>
        </p:spPr>
        <p:txBody>
          <a:bodyPr vert="horz" wrap="square" lIns="0" tIns="19253" rIns="0" bIns="0" rtlCol="0">
            <a:spAutoFit/>
          </a:bodyPr>
          <a:lstStyle/>
          <a:p>
            <a:pPr marL="15403" defTabSz="1108984" hangingPunct="1">
              <a:spcBef>
                <a:spcPts val="152"/>
              </a:spcBef>
            </a:pPr>
            <a:r>
              <a:rPr sz="4366" b="0" dirty="0">
                <a:solidFill>
                  <a:sysClr val="windowText" lastClr="000000"/>
                </a:solidFill>
                <a:latin typeface="Times New Roman"/>
                <a:cs typeface="Times New Roman"/>
              </a:rPr>
              <a:t>(</a:t>
            </a:r>
            <a:r>
              <a:rPr sz="4366" b="0" i="1" dirty="0">
                <a:solidFill>
                  <a:sysClr val="windowText" lastClr="000000"/>
                </a:solidFill>
                <a:latin typeface="Times New Roman"/>
                <a:cs typeface="Times New Roman"/>
              </a:rPr>
              <a:t>r</a:t>
            </a:r>
            <a:r>
              <a:rPr sz="4366" b="0" dirty="0">
                <a:solidFill>
                  <a:sysClr val="windowText" lastClr="000000"/>
                </a:solidFill>
                <a:latin typeface="Times New Roman"/>
                <a:cs typeface="Times New Roman"/>
              </a:rPr>
              <a:t>,</a:t>
            </a:r>
            <a:r>
              <a:rPr sz="4366" b="0" spc="-364" dirty="0">
                <a:solidFill>
                  <a:sysClr val="windowText" lastClr="000000"/>
                </a:solidFill>
                <a:latin typeface="Times New Roman"/>
                <a:cs typeface="Times New Roman"/>
              </a:rPr>
              <a:t> </a:t>
            </a:r>
            <a:r>
              <a:rPr sz="4366" b="0" i="1" dirty="0">
                <a:solidFill>
                  <a:sysClr val="windowText" lastClr="000000"/>
                </a:solidFill>
                <a:latin typeface="Times New Roman"/>
                <a:cs typeface="Times New Roman"/>
              </a:rPr>
              <a:t>g</a:t>
            </a:r>
            <a:r>
              <a:rPr sz="4366" b="0" dirty="0">
                <a:solidFill>
                  <a:sysClr val="windowText" lastClr="000000"/>
                </a:solidFill>
                <a:latin typeface="Times New Roman"/>
                <a:cs typeface="Times New Roman"/>
              </a:rPr>
              <a:t>,</a:t>
            </a:r>
            <a:r>
              <a:rPr sz="4366" b="0" spc="-364" dirty="0">
                <a:solidFill>
                  <a:sysClr val="windowText" lastClr="000000"/>
                </a:solidFill>
                <a:latin typeface="Times New Roman"/>
                <a:cs typeface="Times New Roman"/>
              </a:rPr>
              <a:t> </a:t>
            </a:r>
            <a:r>
              <a:rPr sz="4366" b="0" i="1" dirty="0">
                <a:solidFill>
                  <a:sysClr val="windowText" lastClr="000000"/>
                </a:solidFill>
                <a:latin typeface="Times New Roman"/>
                <a:cs typeface="Times New Roman"/>
              </a:rPr>
              <a:t>b</a:t>
            </a:r>
            <a:r>
              <a:rPr sz="4366" b="0" dirty="0">
                <a:solidFill>
                  <a:sysClr val="windowText" lastClr="000000"/>
                </a:solidFill>
                <a:latin typeface="Times New Roman"/>
                <a:cs typeface="Times New Roman"/>
              </a:rPr>
              <a:t>,</a:t>
            </a:r>
            <a:r>
              <a:rPr sz="4366" b="0" spc="-364" dirty="0">
                <a:solidFill>
                  <a:sysClr val="windowText" lastClr="000000"/>
                </a:solidFill>
                <a:latin typeface="Times New Roman"/>
                <a:cs typeface="Times New Roman"/>
              </a:rPr>
              <a:t> </a:t>
            </a:r>
            <a:r>
              <a:rPr sz="4366" b="0" i="1" spc="-146" dirty="0">
                <a:solidFill>
                  <a:sysClr val="windowText" lastClr="000000"/>
                </a:solidFill>
                <a:latin typeface="Arial"/>
                <a:cs typeface="Arial"/>
              </a:rPr>
              <a:t>σ</a:t>
            </a:r>
            <a:r>
              <a:rPr sz="4366" b="0" spc="-146" dirty="0">
                <a:solidFill>
                  <a:sysClr val="windowText" lastClr="000000"/>
                </a:solidFill>
                <a:latin typeface="Times New Roman"/>
                <a:cs typeface="Times New Roman"/>
              </a:rPr>
              <a:t>)</a:t>
            </a:r>
            <a:endParaRPr sz="4366" b="0">
              <a:solidFill>
                <a:sysClr val="windowText" lastClr="000000"/>
              </a:solidFill>
              <a:latin typeface="Times New Roman"/>
              <a:cs typeface="Times New Roman"/>
            </a:endParaRPr>
          </a:p>
        </p:txBody>
      </p:sp>
      <p:sp>
        <p:nvSpPr>
          <p:cNvPr id="12" name="object 12"/>
          <p:cNvSpPr txBox="1"/>
          <p:nvPr/>
        </p:nvSpPr>
        <p:spPr>
          <a:xfrm>
            <a:off x="4229289" y="8083215"/>
            <a:ext cx="710059" cy="691292"/>
          </a:xfrm>
          <a:prstGeom prst="rect">
            <a:avLst/>
          </a:prstGeom>
        </p:spPr>
        <p:txBody>
          <a:bodyPr vert="horz" wrap="square" lIns="0" tIns="19253" rIns="0" bIns="0" rtlCol="0">
            <a:spAutoFit/>
          </a:bodyPr>
          <a:lstStyle/>
          <a:p>
            <a:pPr marL="46208" defTabSz="1108984" hangingPunct="1">
              <a:spcBef>
                <a:spcPts val="152"/>
              </a:spcBef>
            </a:pPr>
            <a:r>
              <a:rPr sz="4366" b="0" i="1" spc="-30" dirty="0">
                <a:solidFill>
                  <a:sysClr val="windowText" lastClr="000000"/>
                </a:solidFill>
                <a:latin typeface="Times New Roman"/>
                <a:cs typeface="Times New Roman"/>
              </a:rPr>
              <a:t>F</a:t>
            </a:r>
            <a:r>
              <a:rPr sz="4639" b="0" spc="-45" baseline="-19607" dirty="0">
                <a:solidFill>
                  <a:sysClr val="windowText" lastClr="000000"/>
                </a:solidFill>
                <a:latin typeface="Arial"/>
                <a:cs typeface="Arial"/>
              </a:rPr>
              <a:t>Ω</a:t>
            </a:r>
            <a:endParaRPr sz="4639" b="0" baseline="-19607">
              <a:solidFill>
                <a:sysClr val="windowText" lastClr="000000"/>
              </a:solidFill>
              <a:latin typeface="Arial"/>
              <a:cs typeface="Arial"/>
            </a:endParaRPr>
          </a:p>
        </p:txBody>
      </p:sp>
      <p:sp>
        <p:nvSpPr>
          <p:cNvPr id="13" name="object 13"/>
          <p:cNvSpPr/>
          <p:nvPr/>
        </p:nvSpPr>
        <p:spPr>
          <a:xfrm>
            <a:off x="4018984" y="6705835"/>
            <a:ext cx="267235" cy="1509453"/>
          </a:xfrm>
          <a:custGeom>
            <a:avLst/>
            <a:gdLst/>
            <a:ahLst/>
            <a:cxnLst/>
            <a:rect l="l" t="t" r="r" b="b"/>
            <a:pathLst>
              <a:path w="220345" h="1244600">
                <a:moveTo>
                  <a:pt x="135081" y="0"/>
                </a:moveTo>
                <a:lnTo>
                  <a:pt x="84949" y="0"/>
                </a:lnTo>
                <a:lnTo>
                  <a:pt x="67913" y="569"/>
                </a:lnTo>
                <a:lnTo>
                  <a:pt x="31073" y="11392"/>
                </a:lnTo>
                <a:lnTo>
                  <a:pt x="5120" y="43771"/>
                </a:lnTo>
                <a:lnTo>
                  <a:pt x="0" y="84949"/>
                </a:lnTo>
                <a:lnTo>
                  <a:pt x="0" y="1159109"/>
                </a:lnTo>
                <a:lnTo>
                  <a:pt x="5120" y="1200287"/>
                </a:lnTo>
                <a:lnTo>
                  <a:pt x="31073" y="1232667"/>
                </a:lnTo>
                <a:lnTo>
                  <a:pt x="67913" y="1243490"/>
                </a:lnTo>
                <a:lnTo>
                  <a:pt x="84949" y="1244059"/>
                </a:lnTo>
                <a:lnTo>
                  <a:pt x="135081" y="1244059"/>
                </a:lnTo>
                <a:lnTo>
                  <a:pt x="176258" y="1238938"/>
                </a:lnTo>
                <a:lnTo>
                  <a:pt x="208638" y="1212985"/>
                </a:lnTo>
                <a:lnTo>
                  <a:pt x="219461" y="1176145"/>
                </a:lnTo>
                <a:lnTo>
                  <a:pt x="220030" y="1159109"/>
                </a:lnTo>
                <a:lnTo>
                  <a:pt x="220030" y="84949"/>
                </a:lnTo>
                <a:lnTo>
                  <a:pt x="214910" y="43771"/>
                </a:lnTo>
                <a:lnTo>
                  <a:pt x="188956" y="11392"/>
                </a:lnTo>
                <a:lnTo>
                  <a:pt x="152116" y="569"/>
                </a:lnTo>
                <a:lnTo>
                  <a:pt x="135081" y="0"/>
                </a:lnTo>
                <a:close/>
              </a:path>
            </a:pathLst>
          </a:custGeom>
          <a:solidFill>
            <a:srgbClr val="7EB0CD"/>
          </a:solidFill>
        </p:spPr>
        <p:txBody>
          <a:bodyPr wrap="square" lIns="0" tIns="0" rIns="0" bIns="0" rtlCol="0"/>
          <a:lstStyle/>
          <a:p>
            <a:pPr defTabSz="1108984" hangingPunct="1"/>
            <a:endParaRPr sz="2183" b="0">
              <a:solidFill>
                <a:sysClr val="windowText" lastClr="000000"/>
              </a:solidFill>
            </a:endParaRPr>
          </a:p>
        </p:txBody>
      </p:sp>
      <p:sp>
        <p:nvSpPr>
          <p:cNvPr id="14" name="object 14"/>
          <p:cNvSpPr/>
          <p:nvPr/>
        </p:nvSpPr>
        <p:spPr>
          <a:xfrm>
            <a:off x="4399810" y="6695942"/>
            <a:ext cx="267235" cy="1509453"/>
          </a:xfrm>
          <a:custGeom>
            <a:avLst/>
            <a:gdLst/>
            <a:ahLst/>
            <a:cxnLst/>
            <a:rect l="l" t="t" r="r" b="b"/>
            <a:pathLst>
              <a:path w="220345" h="1244600">
                <a:moveTo>
                  <a:pt x="135081" y="0"/>
                </a:moveTo>
                <a:lnTo>
                  <a:pt x="84949" y="0"/>
                </a:lnTo>
                <a:lnTo>
                  <a:pt x="67913" y="568"/>
                </a:lnTo>
                <a:lnTo>
                  <a:pt x="31073" y="11392"/>
                </a:lnTo>
                <a:lnTo>
                  <a:pt x="5120" y="43771"/>
                </a:lnTo>
                <a:lnTo>
                  <a:pt x="0" y="84949"/>
                </a:lnTo>
                <a:lnTo>
                  <a:pt x="0" y="1159109"/>
                </a:lnTo>
                <a:lnTo>
                  <a:pt x="5120" y="1200287"/>
                </a:lnTo>
                <a:lnTo>
                  <a:pt x="31073" y="1232666"/>
                </a:lnTo>
                <a:lnTo>
                  <a:pt x="67913" y="1243490"/>
                </a:lnTo>
                <a:lnTo>
                  <a:pt x="84949" y="1244059"/>
                </a:lnTo>
                <a:lnTo>
                  <a:pt x="135081" y="1244059"/>
                </a:lnTo>
                <a:lnTo>
                  <a:pt x="176258" y="1238937"/>
                </a:lnTo>
                <a:lnTo>
                  <a:pt x="208638" y="1212985"/>
                </a:lnTo>
                <a:lnTo>
                  <a:pt x="219461" y="1176145"/>
                </a:lnTo>
                <a:lnTo>
                  <a:pt x="220030" y="1159109"/>
                </a:lnTo>
                <a:lnTo>
                  <a:pt x="220030" y="84949"/>
                </a:lnTo>
                <a:lnTo>
                  <a:pt x="214910" y="43771"/>
                </a:lnTo>
                <a:lnTo>
                  <a:pt x="188956" y="11392"/>
                </a:lnTo>
                <a:lnTo>
                  <a:pt x="152116" y="568"/>
                </a:lnTo>
                <a:lnTo>
                  <a:pt x="135081" y="0"/>
                </a:lnTo>
                <a:close/>
              </a:path>
            </a:pathLst>
          </a:custGeom>
          <a:solidFill>
            <a:srgbClr val="7EB0CD"/>
          </a:solidFill>
        </p:spPr>
        <p:txBody>
          <a:bodyPr wrap="square" lIns="0" tIns="0" rIns="0" bIns="0" rtlCol="0"/>
          <a:lstStyle/>
          <a:p>
            <a:pPr defTabSz="1108984" hangingPunct="1"/>
            <a:endParaRPr sz="2183" b="0">
              <a:solidFill>
                <a:sysClr val="windowText" lastClr="000000"/>
              </a:solidFill>
            </a:endParaRPr>
          </a:p>
        </p:txBody>
      </p:sp>
      <p:sp>
        <p:nvSpPr>
          <p:cNvPr id="15" name="object 15"/>
          <p:cNvSpPr/>
          <p:nvPr/>
        </p:nvSpPr>
        <p:spPr>
          <a:xfrm>
            <a:off x="4780635" y="6695942"/>
            <a:ext cx="267235" cy="1509453"/>
          </a:xfrm>
          <a:custGeom>
            <a:avLst/>
            <a:gdLst/>
            <a:ahLst/>
            <a:cxnLst/>
            <a:rect l="l" t="t" r="r" b="b"/>
            <a:pathLst>
              <a:path w="220345" h="1244600">
                <a:moveTo>
                  <a:pt x="135081" y="0"/>
                </a:moveTo>
                <a:lnTo>
                  <a:pt x="84949" y="0"/>
                </a:lnTo>
                <a:lnTo>
                  <a:pt x="67913" y="568"/>
                </a:lnTo>
                <a:lnTo>
                  <a:pt x="31073" y="11392"/>
                </a:lnTo>
                <a:lnTo>
                  <a:pt x="5120" y="43771"/>
                </a:lnTo>
                <a:lnTo>
                  <a:pt x="0" y="84949"/>
                </a:lnTo>
                <a:lnTo>
                  <a:pt x="0" y="1159108"/>
                </a:lnTo>
                <a:lnTo>
                  <a:pt x="5120" y="1200287"/>
                </a:lnTo>
                <a:lnTo>
                  <a:pt x="31073" y="1232666"/>
                </a:lnTo>
                <a:lnTo>
                  <a:pt x="67913" y="1243489"/>
                </a:lnTo>
                <a:lnTo>
                  <a:pt x="84949" y="1244058"/>
                </a:lnTo>
                <a:lnTo>
                  <a:pt x="135081" y="1244058"/>
                </a:lnTo>
                <a:lnTo>
                  <a:pt x="176258" y="1238937"/>
                </a:lnTo>
                <a:lnTo>
                  <a:pt x="208638" y="1212985"/>
                </a:lnTo>
                <a:lnTo>
                  <a:pt x="219461" y="1176144"/>
                </a:lnTo>
                <a:lnTo>
                  <a:pt x="220030" y="1159108"/>
                </a:lnTo>
                <a:lnTo>
                  <a:pt x="220030" y="84949"/>
                </a:lnTo>
                <a:lnTo>
                  <a:pt x="214910" y="43771"/>
                </a:lnTo>
                <a:lnTo>
                  <a:pt x="188956" y="11392"/>
                </a:lnTo>
                <a:lnTo>
                  <a:pt x="152116" y="568"/>
                </a:lnTo>
                <a:lnTo>
                  <a:pt x="135081" y="0"/>
                </a:lnTo>
                <a:close/>
              </a:path>
            </a:pathLst>
          </a:custGeom>
          <a:solidFill>
            <a:srgbClr val="7EB0CD"/>
          </a:solidFill>
        </p:spPr>
        <p:txBody>
          <a:bodyPr wrap="square" lIns="0" tIns="0" rIns="0" bIns="0" rtlCol="0"/>
          <a:lstStyle/>
          <a:p>
            <a:pPr defTabSz="1108984" hangingPunct="1"/>
            <a:endParaRPr sz="2183" b="0">
              <a:solidFill>
                <a:sysClr val="windowText" lastClr="000000"/>
              </a:solidFill>
            </a:endParaRPr>
          </a:p>
        </p:txBody>
      </p:sp>
      <p:grpSp>
        <p:nvGrpSpPr>
          <p:cNvPr id="16" name="object 16"/>
          <p:cNvGrpSpPr/>
          <p:nvPr/>
        </p:nvGrpSpPr>
        <p:grpSpPr>
          <a:xfrm>
            <a:off x="8969404" y="4643173"/>
            <a:ext cx="5812935" cy="4931136"/>
            <a:chOff x="7394900" y="3828468"/>
            <a:chExt cx="4792980" cy="4065904"/>
          </a:xfrm>
        </p:grpSpPr>
        <p:pic>
          <p:nvPicPr>
            <p:cNvPr id="17" name="object 17"/>
            <p:cNvPicPr/>
            <p:nvPr/>
          </p:nvPicPr>
          <p:blipFill>
            <a:blip r:embed="rId2" cstate="print"/>
            <a:stretch>
              <a:fillRect/>
            </a:stretch>
          </p:blipFill>
          <p:spPr>
            <a:xfrm>
              <a:off x="8572053" y="4528109"/>
              <a:ext cx="3008096" cy="1812846"/>
            </a:xfrm>
            <a:prstGeom prst="rect">
              <a:avLst/>
            </a:prstGeom>
          </p:spPr>
        </p:pic>
        <p:sp>
          <p:nvSpPr>
            <p:cNvPr id="18" name="object 18"/>
            <p:cNvSpPr/>
            <p:nvPr/>
          </p:nvSpPr>
          <p:spPr>
            <a:xfrm>
              <a:off x="8572053" y="4528110"/>
              <a:ext cx="3008630" cy="1812925"/>
            </a:xfrm>
            <a:custGeom>
              <a:avLst/>
              <a:gdLst/>
              <a:ahLst/>
              <a:cxnLst/>
              <a:rect l="l" t="t" r="r" b="b"/>
              <a:pathLst>
                <a:path w="3008629" h="1812925">
                  <a:moveTo>
                    <a:pt x="1476551" y="0"/>
                  </a:moveTo>
                  <a:lnTo>
                    <a:pt x="1426853" y="1515"/>
                  </a:lnTo>
                  <a:lnTo>
                    <a:pt x="1377903" y="6005"/>
                  </a:lnTo>
                  <a:lnTo>
                    <a:pt x="1329781" y="13388"/>
                  </a:lnTo>
                  <a:lnTo>
                    <a:pt x="1282563" y="23580"/>
                  </a:lnTo>
                  <a:lnTo>
                    <a:pt x="1236329" y="36498"/>
                  </a:lnTo>
                  <a:lnTo>
                    <a:pt x="1191157" y="52059"/>
                  </a:lnTo>
                  <a:lnTo>
                    <a:pt x="1147124" y="70180"/>
                  </a:lnTo>
                  <a:lnTo>
                    <a:pt x="1104310" y="90777"/>
                  </a:lnTo>
                  <a:lnTo>
                    <a:pt x="1062792" y="113768"/>
                  </a:lnTo>
                  <a:lnTo>
                    <a:pt x="1022648" y="139070"/>
                  </a:lnTo>
                  <a:lnTo>
                    <a:pt x="983956" y="166600"/>
                  </a:lnTo>
                  <a:lnTo>
                    <a:pt x="946796" y="196274"/>
                  </a:lnTo>
                  <a:lnTo>
                    <a:pt x="911244" y="228010"/>
                  </a:lnTo>
                  <a:lnTo>
                    <a:pt x="877380" y="261724"/>
                  </a:lnTo>
                  <a:lnTo>
                    <a:pt x="845281" y="297333"/>
                  </a:lnTo>
                  <a:lnTo>
                    <a:pt x="815025" y="334754"/>
                  </a:lnTo>
                  <a:lnTo>
                    <a:pt x="786692" y="373905"/>
                  </a:lnTo>
                  <a:lnTo>
                    <a:pt x="760358" y="414702"/>
                  </a:lnTo>
                  <a:lnTo>
                    <a:pt x="736102" y="457061"/>
                  </a:lnTo>
                  <a:lnTo>
                    <a:pt x="714003" y="500901"/>
                  </a:lnTo>
                  <a:lnTo>
                    <a:pt x="694138" y="546138"/>
                  </a:lnTo>
                  <a:lnTo>
                    <a:pt x="676586" y="592688"/>
                  </a:lnTo>
                  <a:lnTo>
                    <a:pt x="652365" y="588778"/>
                  </a:lnTo>
                  <a:lnTo>
                    <a:pt x="627826" y="585903"/>
                  </a:lnTo>
                  <a:lnTo>
                    <a:pt x="602992" y="584129"/>
                  </a:lnTo>
                  <a:lnTo>
                    <a:pt x="577883" y="583523"/>
                  </a:lnTo>
                  <a:lnTo>
                    <a:pt x="530480" y="585561"/>
                  </a:lnTo>
                  <a:lnTo>
                    <a:pt x="484134" y="591570"/>
                  </a:lnTo>
                  <a:lnTo>
                    <a:pt x="438993" y="601392"/>
                  </a:lnTo>
                  <a:lnTo>
                    <a:pt x="395206" y="614868"/>
                  </a:lnTo>
                  <a:lnTo>
                    <a:pt x="352921" y="631840"/>
                  </a:lnTo>
                  <a:lnTo>
                    <a:pt x="312288" y="652149"/>
                  </a:lnTo>
                  <a:lnTo>
                    <a:pt x="273454" y="675639"/>
                  </a:lnTo>
                  <a:lnTo>
                    <a:pt x="236568" y="702149"/>
                  </a:lnTo>
                  <a:lnTo>
                    <a:pt x="201780" y="731522"/>
                  </a:lnTo>
                  <a:lnTo>
                    <a:pt x="169237" y="763600"/>
                  </a:lnTo>
                  <a:lnTo>
                    <a:pt x="139088" y="798224"/>
                  </a:lnTo>
                  <a:lnTo>
                    <a:pt x="111481" y="835235"/>
                  </a:lnTo>
                  <a:lnTo>
                    <a:pt x="86566" y="874477"/>
                  </a:lnTo>
                  <a:lnTo>
                    <a:pt x="64491" y="915790"/>
                  </a:lnTo>
                  <a:lnTo>
                    <a:pt x="45405" y="959016"/>
                  </a:lnTo>
                  <a:lnTo>
                    <a:pt x="29455" y="1003997"/>
                  </a:lnTo>
                  <a:lnTo>
                    <a:pt x="16791" y="1050574"/>
                  </a:lnTo>
                  <a:lnTo>
                    <a:pt x="7561" y="1098590"/>
                  </a:lnTo>
                  <a:lnTo>
                    <a:pt x="1915" y="1147885"/>
                  </a:lnTo>
                  <a:lnTo>
                    <a:pt x="0" y="1198302"/>
                  </a:lnTo>
                  <a:lnTo>
                    <a:pt x="1915" y="1248718"/>
                  </a:lnTo>
                  <a:lnTo>
                    <a:pt x="7562" y="1298008"/>
                  </a:lnTo>
                  <a:lnTo>
                    <a:pt x="16792" y="1346016"/>
                  </a:lnTo>
                  <a:lnTo>
                    <a:pt x="29456" y="1392583"/>
                  </a:lnTo>
                  <a:lnTo>
                    <a:pt x="45406" y="1437552"/>
                  </a:lnTo>
                  <a:lnTo>
                    <a:pt x="64493" y="1480763"/>
                  </a:lnTo>
                  <a:lnTo>
                    <a:pt x="86568" y="1522061"/>
                  </a:lnTo>
                  <a:lnTo>
                    <a:pt x="111484" y="1561286"/>
                  </a:lnTo>
                  <a:lnTo>
                    <a:pt x="139090" y="1598281"/>
                  </a:lnTo>
                  <a:lnTo>
                    <a:pt x="169240" y="1632887"/>
                  </a:lnTo>
                  <a:lnTo>
                    <a:pt x="201783" y="1664947"/>
                  </a:lnTo>
                  <a:lnTo>
                    <a:pt x="236572" y="1694303"/>
                  </a:lnTo>
                  <a:lnTo>
                    <a:pt x="273457" y="1720796"/>
                  </a:lnTo>
                  <a:lnTo>
                    <a:pt x="312291" y="1744270"/>
                  </a:lnTo>
                  <a:lnTo>
                    <a:pt x="352924" y="1764566"/>
                  </a:lnTo>
                  <a:lnTo>
                    <a:pt x="395209" y="1781525"/>
                  </a:lnTo>
                  <a:lnTo>
                    <a:pt x="438995" y="1794991"/>
                  </a:lnTo>
                  <a:lnTo>
                    <a:pt x="484135" y="1804805"/>
                  </a:lnTo>
                  <a:lnTo>
                    <a:pt x="530481" y="1810809"/>
                  </a:lnTo>
                  <a:lnTo>
                    <a:pt x="577883" y="1812846"/>
                  </a:lnTo>
                  <a:lnTo>
                    <a:pt x="583914" y="1812846"/>
                  </a:lnTo>
                  <a:lnTo>
                    <a:pt x="590000" y="1812573"/>
                  </a:lnTo>
                  <a:lnTo>
                    <a:pt x="595978" y="1812377"/>
                  </a:lnTo>
                  <a:lnTo>
                    <a:pt x="1466680" y="1812611"/>
                  </a:lnTo>
                  <a:lnTo>
                    <a:pt x="1469982" y="1812649"/>
                  </a:lnTo>
                  <a:lnTo>
                    <a:pt x="1473243" y="1812846"/>
                  </a:lnTo>
                  <a:lnTo>
                    <a:pt x="1476551" y="1812846"/>
                  </a:lnTo>
                  <a:lnTo>
                    <a:pt x="1479799" y="1812846"/>
                  </a:lnTo>
                  <a:lnTo>
                    <a:pt x="1482945" y="1812649"/>
                  </a:lnTo>
                  <a:lnTo>
                    <a:pt x="1486187" y="1812611"/>
                  </a:lnTo>
                  <a:lnTo>
                    <a:pt x="2526329" y="1812846"/>
                  </a:lnTo>
                  <a:lnTo>
                    <a:pt x="2572732" y="1810501"/>
                  </a:lnTo>
                  <a:lnTo>
                    <a:pt x="2617886" y="1803611"/>
                  </a:lnTo>
                  <a:lnTo>
                    <a:pt x="2661589" y="1792389"/>
                  </a:lnTo>
                  <a:lnTo>
                    <a:pt x="2703640" y="1777050"/>
                  </a:lnTo>
                  <a:lnTo>
                    <a:pt x="2743835" y="1757808"/>
                  </a:lnTo>
                  <a:lnTo>
                    <a:pt x="2781975" y="1734878"/>
                  </a:lnTo>
                  <a:lnTo>
                    <a:pt x="2817856" y="1708473"/>
                  </a:lnTo>
                  <a:lnTo>
                    <a:pt x="2851278" y="1678809"/>
                  </a:lnTo>
                  <a:lnTo>
                    <a:pt x="2882038" y="1646100"/>
                  </a:lnTo>
                  <a:lnTo>
                    <a:pt x="2909935" y="1610561"/>
                  </a:lnTo>
                  <a:lnTo>
                    <a:pt x="2934767" y="1572405"/>
                  </a:lnTo>
                  <a:lnTo>
                    <a:pt x="2956332" y="1531846"/>
                  </a:lnTo>
                  <a:lnTo>
                    <a:pt x="2974428" y="1489101"/>
                  </a:lnTo>
                  <a:lnTo>
                    <a:pt x="2988855" y="1444382"/>
                  </a:lnTo>
                  <a:lnTo>
                    <a:pt x="2999409" y="1397904"/>
                  </a:lnTo>
                  <a:lnTo>
                    <a:pt x="3005889" y="1349882"/>
                  </a:lnTo>
                  <a:lnTo>
                    <a:pt x="3008094" y="1300531"/>
                  </a:lnTo>
                  <a:lnTo>
                    <a:pt x="3005889" y="1251176"/>
                  </a:lnTo>
                  <a:lnTo>
                    <a:pt x="2999409" y="1203148"/>
                  </a:lnTo>
                  <a:lnTo>
                    <a:pt x="2988855" y="1156659"/>
                  </a:lnTo>
                  <a:lnTo>
                    <a:pt x="2974428" y="1111927"/>
                  </a:lnTo>
                  <a:lnTo>
                    <a:pt x="2956332" y="1069165"/>
                  </a:lnTo>
                  <a:lnTo>
                    <a:pt x="2934767" y="1028589"/>
                  </a:lnTo>
                  <a:lnTo>
                    <a:pt x="2909935" y="990413"/>
                  </a:lnTo>
                  <a:lnTo>
                    <a:pt x="2882038" y="954853"/>
                  </a:lnTo>
                  <a:lnTo>
                    <a:pt x="2851278" y="922123"/>
                  </a:lnTo>
                  <a:lnTo>
                    <a:pt x="2817856" y="892438"/>
                  </a:lnTo>
                  <a:lnTo>
                    <a:pt x="2781975" y="866015"/>
                  </a:lnTo>
                  <a:lnTo>
                    <a:pt x="2743835" y="843066"/>
                  </a:lnTo>
                  <a:lnTo>
                    <a:pt x="2703640" y="823808"/>
                  </a:lnTo>
                  <a:lnTo>
                    <a:pt x="2661589" y="808455"/>
                  </a:lnTo>
                  <a:lnTo>
                    <a:pt x="2617886" y="797223"/>
                  </a:lnTo>
                  <a:lnTo>
                    <a:pt x="2572732" y="790326"/>
                  </a:lnTo>
                  <a:lnTo>
                    <a:pt x="2526329" y="787979"/>
                  </a:lnTo>
                  <a:lnTo>
                    <a:pt x="2473418" y="791069"/>
                  </a:lnTo>
                  <a:lnTo>
                    <a:pt x="2422165" y="800097"/>
                  </a:lnTo>
                  <a:lnTo>
                    <a:pt x="2372879" y="814699"/>
                  </a:lnTo>
                  <a:lnTo>
                    <a:pt x="2325868" y="834511"/>
                  </a:lnTo>
                  <a:lnTo>
                    <a:pt x="2320909" y="784869"/>
                  </a:lnTo>
                  <a:lnTo>
                    <a:pt x="2313476" y="736063"/>
                  </a:lnTo>
                  <a:lnTo>
                    <a:pt x="2303636" y="688163"/>
                  </a:lnTo>
                  <a:lnTo>
                    <a:pt x="2291459" y="641245"/>
                  </a:lnTo>
                  <a:lnTo>
                    <a:pt x="2277014" y="595381"/>
                  </a:lnTo>
                  <a:lnTo>
                    <a:pt x="2260368" y="550645"/>
                  </a:lnTo>
                  <a:lnTo>
                    <a:pt x="2241591" y="507109"/>
                  </a:lnTo>
                  <a:lnTo>
                    <a:pt x="2220751" y="464848"/>
                  </a:lnTo>
                  <a:lnTo>
                    <a:pt x="2197917" y="423933"/>
                  </a:lnTo>
                  <a:lnTo>
                    <a:pt x="2173158" y="384440"/>
                  </a:lnTo>
                  <a:lnTo>
                    <a:pt x="2146542" y="346440"/>
                  </a:lnTo>
                  <a:lnTo>
                    <a:pt x="2118138" y="310007"/>
                  </a:lnTo>
                  <a:lnTo>
                    <a:pt x="2088015" y="275215"/>
                  </a:lnTo>
                  <a:lnTo>
                    <a:pt x="2056241" y="242136"/>
                  </a:lnTo>
                  <a:lnTo>
                    <a:pt x="2022885" y="210844"/>
                  </a:lnTo>
                  <a:lnTo>
                    <a:pt x="1988016" y="181413"/>
                  </a:lnTo>
                  <a:lnTo>
                    <a:pt x="1951702" y="153914"/>
                  </a:lnTo>
                  <a:lnTo>
                    <a:pt x="1914013" y="128423"/>
                  </a:lnTo>
                  <a:lnTo>
                    <a:pt x="1875016" y="105012"/>
                  </a:lnTo>
                  <a:lnTo>
                    <a:pt x="1834781" y="83754"/>
                  </a:lnTo>
                  <a:lnTo>
                    <a:pt x="1793376" y="64722"/>
                  </a:lnTo>
                  <a:lnTo>
                    <a:pt x="1750869" y="47990"/>
                  </a:lnTo>
                  <a:lnTo>
                    <a:pt x="1707330" y="33632"/>
                  </a:lnTo>
                  <a:lnTo>
                    <a:pt x="1662827" y="21720"/>
                  </a:lnTo>
                  <a:lnTo>
                    <a:pt x="1617429" y="12327"/>
                  </a:lnTo>
                  <a:lnTo>
                    <a:pt x="1571205" y="5527"/>
                  </a:lnTo>
                  <a:lnTo>
                    <a:pt x="1524223" y="1394"/>
                  </a:lnTo>
                  <a:lnTo>
                    <a:pt x="1476551" y="0"/>
                  </a:lnTo>
                  <a:close/>
                </a:path>
              </a:pathLst>
            </a:custGeom>
            <a:ln w="31412">
              <a:solidFill>
                <a:srgbClr val="000000"/>
              </a:solidFill>
            </a:ln>
          </p:spPr>
          <p:txBody>
            <a:bodyPr wrap="square" lIns="0" tIns="0" rIns="0" bIns="0" rtlCol="0"/>
            <a:lstStyle/>
            <a:p>
              <a:pPr defTabSz="1108984" hangingPunct="1"/>
              <a:endParaRPr sz="2183" b="0">
                <a:solidFill>
                  <a:sysClr val="windowText" lastClr="000000"/>
                </a:solidFill>
              </a:endParaRPr>
            </a:p>
          </p:txBody>
        </p:sp>
        <p:pic>
          <p:nvPicPr>
            <p:cNvPr id="19" name="object 19"/>
            <p:cNvPicPr/>
            <p:nvPr/>
          </p:nvPicPr>
          <p:blipFill>
            <a:blip r:embed="rId3" cstate="print"/>
            <a:stretch>
              <a:fillRect/>
            </a:stretch>
          </p:blipFill>
          <p:spPr>
            <a:xfrm>
              <a:off x="7394900" y="3828468"/>
              <a:ext cx="4792949" cy="4065778"/>
            </a:xfrm>
            <a:prstGeom prst="rect">
              <a:avLst/>
            </a:prstGeom>
          </p:spPr>
        </p:pic>
        <p:sp>
          <p:nvSpPr>
            <p:cNvPr id="20" name="object 20"/>
            <p:cNvSpPr/>
            <p:nvPr/>
          </p:nvSpPr>
          <p:spPr>
            <a:xfrm>
              <a:off x="7512637" y="4052135"/>
              <a:ext cx="4413885" cy="3684270"/>
            </a:xfrm>
            <a:custGeom>
              <a:avLst/>
              <a:gdLst/>
              <a:ahLst/>
              <a:cxnLst/>
              <a:rect l="l" t="t" r="r" b="b"/>
              <a:pathLst>
                <a:path w="4413884" h="3684270">
                  <a:moveTo>
                    <a:pt x="0" y="3683942"/>
                  </a:moveTo>
                  <a:lnTo>
                    <a:pt x="4397694" y="13419"/>
                  </a:lnTo>
                  <a:lnTo>
                    <a:pt x="4413771" y="0"/>
                  </a:lnTo>
                </a:path>
              </a:pathLst>
            </a:custGeom>
            <a:ln w="41883">
              <a:solidFill>
                <a:srgbClr val="636363"/>
              </a:solidFill>
            </a:ln>
          </p:spPr>
          <p:txBody>
            <a:bodyPr wrap="square" lIns="0" tIns="0" rIns="0" bIns="0" rtlCol="0"/>
            <a:lstStyle/>
            <a:p>
              <a:pPr defTabSz="1108984" hangingPunct="1"/>
              <a:endParaRPr sz="2183" b="0">
                <a:solidFill>
                  <a:sysClr val="windowText" lastClr="000000"/>
                </a:solidFill>
              </a:endParaRPr>
            </a:p>
          </p:txBody>
        </p:sp>
        <p:sp>
          <p:nvSpPr>
            <p:cNvPr id="21" name="object 21"/>
            <p:cNvSpPr/>
            <p:nvPr/>
          </p:nvSpPr>
          <p:spPr>
            <a:xfrm>
              <a:off x="11853974" y="3952833"/>
              <a:ext cx="191770" cy="180340"/>
            </a:xfrm>
            <a:custGeom>
              <a:avLst/>
              <a:gdLst/>
              <a:ahLst/>
              <a:cxnLst/>
              <a:rect l="l" t="t" r="r" b="b"/>
              <a:pathLst>
                <a:path w="191770" h="180339">
                  <a:moveTo>
                    <a:pt x="191407" y="0"/>
                  </a:moveTo>
                  <a:lnTo>
                    <a:pt x="0" y="45194"/>
                  </a:lnTo>
                  <a:lnTo>
                    <a:pt x="112719" y="180245"/>
                  </a:lnTo>
                  <a:lnTo>
                    <a:pt x="191407" y="0"/>
                  </a:lnTo>
                  <a:close/>
                </a:path>
              </a:pathLst>
            </a:custGeom>
            <a:solidFill>
              <a:srgbClr val="636363"/>
            </a:solidFill>
          </p:spPr>
          <p:txBody>
            <a:bodyPr wrap="square" lIns="0" tIns="0" rIns="0" bIns="0" rtlCol="0"/>
            <a:lstStyle/>
            <a:p>
              <a:pPr defTabSz="1108984" hangingPunct="1"/>
              <a:endParaRPr sz="2183" b="0">
                <a:solidFill>
                  <a:sysClr val="windowText" lastClr="000000"/>
                </a:solidFill>
              </a:endParaRPr>
            </a:p>
          </p:txBody>
        </p:sp>
        <p:pic>
          <p:nvPicPr>
            <p:cNvPr id="22" name="object 22"/>
            <p:cNvPicPr/>
            <p:nvPr/>
          </p:nvPicPr>
          <p:blipFill>
            <a:blip r:embed="rId4" cstate="print"/>
            <a:stretch>
              <a:fillRect/>
            </a:stretch>
          </p:blipFill>
          <p:spPr>
            <a:xfrm>
              <a:off x="9456609" y="5926476"/>
              <a:ext cx="238635" cy="238635"/>
            </a:xfrm>
            <a:prstGeom prst="rect">
              <a:avLst/>
            </a:prstGeom>
          </p:spPr>
        </p:pic>
        <p:pic>
          <p:nvPicPr>
            <p:cNvPr id="23" name="object 23"/>
            <p:cNvPicPr/>
            <p:nvPr/>
          </p:nvPicPr>
          <p:blipFill>
            <a:blip r:embed="rId5" cstate="print"/>
            <a:stretch>
              <a:fillRect/>
            </a:stretch>
          </p:blipFill>
          <p:spPr>
            <a:xfrm>
              <a:off x="9496599" y="5961928"/>
              <a:ext cx="133926" cy="133926"/>
            </a:xfrm>
            <a:prstGeom prst="rect">
              <a:avLst/>
            </a:prstGeom>
          </p:spPr>
        </p:pic>
      </p:grpSp>
      <p:sp>
        <p:nvSpPr>
          <p:cNvPr id="24" name="object 24"/>
          <p:cNvSpPr txBox="1"/>
          <p:nvPr/>
        </p:nvSpPr>
        <p:spPr>
          <a:xfrm>
            <a:off x="13222660" y="7742979"/>
            <a:ext cx="2003876" cy="506193"/>
          </a:xfrm>
          <a:prstGeom prst="rect">
            <a:avLst/>
          </a:prstGeom>
        </p:spPr>
        <p:txBody>
          <a:bodyPr vert="horz" wrap="square" lIns="0" tIns="20793" rIns="0" bIns="0" rtlCol="0">
            <a:spAutoFit/>
          </a:bodyPr>
          <a:lstStyle/>
          <a:p>
            <a:pPr marL="15403" defTabSz="1108984" hangingPunct="1">
              <a:spcBef>
                <a:spcPts val="164"/>
              </a:spcBef>
            </a:pPr>
            <a:r>
              <a:rPr sz="3153" b="0" dirty="0">
                <a:solidFill>
                  <a:sysClr val="windowText" lastClr="000000"/>
                </a:solidFill>
                <a:latin typeface="Arial"/>
                <a:cs typeface="Arial"/>
              </a:rPr>
              <a:t>3D</a:t>
            </a:r>
            <a:r>
              <a:rPr sz="3153" b="0" spc="91" dirty="0">
                <a:solidFill>
                  <a:sysClr val="windowText" lastClr="000000"/>
                </a:solidFill>
                <a:latin typeface="Arial"/>
                <a:cs typeface="Arial"/>
              </a:rPr>
              <a:t> </a:t>
            </a:r>
            <a:r>
              <a:rPr sz="3153" b="0" spc="-12" dirty="0">
                <a:solidFill>
                  <a:sysClr val="windowText" lastClr="000000"/>
                </a:solidFill>
                <a:latin typeface="Arial"/>
                <a:cs typeface="Arial"/>
              </a:rPr>
              <a:t>volume</a:t>
            </a:r>
            <a:endParaRPr sz="3153" b="0">
              <a:solidFill>
                <a:sysClr val="windowText" lastClr="000000"/>
              </a:solidFill>
              <a:latin typeface="Arial"/>
              <a:cs typeface="Arial"/>
            </a:endParaRPr>
          </a:p>
        </p:txBody>
      </p:sp>
      <p:grpSp>
        <p:nvGrpSpPr>
          <p:cNvPr id="25" name="object 25"/>
          <p:cNvGrpSpPr/>
          <p:nvPr/>
        </p:nvGrpSpPr>
        <p:grpSpPr>
          <a:xfrm>
            <a:off x="8674791" y="5502131"/>
            <a:ext cx="5122899" cy="4348149"/>
            <a:chOff x="7151981" y="4536711"/>
            <a:chExt cx="4224020" cy="3585210"/>
          </a:xfrm>
        </p:grpSpPr>
        <p:sp>
          <p:nvSpPr>
            <p:cNvPr id="26" name="object 26"/>
            <p:cNvSpPr/>
            <p:nvPr/>
          </p:nvSpPr>
          <p:spPr>
            <a:xfrm>
              <a:off x="7151981" y="7144307"/>
              <a:ext cx="1045844" cy="977900"/>
            </a:xfrm>
            <a:custGeom>
              <a:avLst/>
              <a:gdLst/>
              <a:ahLst/>
              <a:cxnLst/>
              <a:rect l="l" t="t" r="r" b="b"/>
              <a:pathLst>
                <a:path w="1045845" h="977900">
                  <a:moveTo>
                    <a:pt x="778070" y="0"/>
                  </a:moveTo>
                  <a:lnTo>
                    <a:pt x="770176" y="4219"/>
                  </a:lnTo>
                  <a:lnTo>
                    <a:pt x="764240" y="13881"/>
                  </a:lnTo>
                  <a:lnTo>
                    <a:pt x="694091" y="201008"/>
                  </a:lnTo>
                  <a:lnTo>
                    <a:pt x="626659" y="119104"/>
                  </a:lnTo>
                  <a:lnTo>
                    <a:pt x="607031" y="103179"/>
                  </a:lnTo>
                  <a:lnTo>
                    <a:pt x="583564" y="96230"/>
                  </a:lnTo>
                  <a:lnTo>
                    <a:pt x="559201" y="98544"/>
                  </a:lnTo>
                  <a:lnTo>
                    <a:pt x="536881" y="110404"/>
                  </a:lnTo>
                  <a:lnTo>
                    <a:pt x="22874" y="533588"/>
                  </a:lnTo>
                  <a:lnTo>
                    <a:pt x="6949" y="553215"/>
                  </a:lnTo>
                  <a:lnTo>
                    <a:pt x="0" y="576680"/>
                  </a:lnTo>
                  <a:lnTo>
                    <a:pt x="2313" y="601044"/>
                  </a:lnTo>
                  <a:lnTo>
                    <a:pt x="14174" y="623366"/>
                  </a:lnTo>
                  <a:lnTo>
                    <a:pt x="286899" y="954623"/>
                  </a:lnTo>
                  <a:lnTo>
                    <a:pt x="306527" y="970548"/>
                  </a:lnTo>
                  <a:lnTo>
                    <a:pt x="329993" y="977496"/>
                  </a:lnTo>
                  <a:lnTo>
                    <a:pt x="354357" y="975183"/>
                  </a:lnTo>
                  <a:lnTo>
                    <a:pt x="376677" y="963323"/>
                  </a:lnTo>
                  <a:lnTo>
                    <a:pt x="890684" y="540139"/>
                  </a:lnTo>
                  <a:lnTo>
                    <a:pt x="906609" y="520512"/>
                  </a:lnTo>
                  <a:lnTo>
                    <a:pt x="913557" y="497045"/>
                  </a:lnTo>
                  <a:lnTo>
                    <a:pt x="911244" y="472682"/>
                  </a:lnTo>
                  <a:lnTo>
                    <a:pt x="899384" y="450361"/>
                  </a:lnTo>
                  <a:lnTo>
                    <a:pt x="831952" y="368458"/>
                  </a:lnTo>
                  <a:lnTo>
                    <a:pt x="1029068" y="335546"/>
                  </a:lnTo>
                  <a:lnTo>
                    <a:pt x="1039689" y="331575"/>
                  </a:lnTo>
                  <a:lnTo>
                    <a:pt x="1045347" y="324638"/>
                  </a:lnTo>
                  <a:lnTo>
                    <a:pt x="1045668" y="315702"/>
                  </a:lnTo>
                  <a:lnTo>
                    <a:pt x="1040281" y="305736"/>
                  </a:lnTo>
                  <a:lnTo>
                    <a:pt x="795648" y="8601"/>
                  </a:lnTo>
                  <a:lnTo>
                    <a:pt x="786901" y="1400"/>
                  </a:lnTo>
                  <a:lnTo>
                    <a:pt x="778070" y="0"/>
                  </a:lnTo>
                  <a:close/>
                </a:path>
              </a:pathLst>
            </a:custGeom>
            <a:solidFill>
              <a:srgbClr val="00A2FF"/>
            </a:solidFill>
          </p:spPr>
          <p:txBody>
            <a:bodyPr wrap="square" lIns="0" tIns="0" rIns="0" bIns="0" rtlCol="0"/>
            <a:lstStyle/>
            <a:p>
              <a:pPr defTabSz="1108984" hangingPunct="1"/>
              <a:endParaRPr sz="2183" b="0">
                <a:solidFill>
                  <a:sysClr val="windowText" lastClr="000000"/>
                </a:solidFill>
              </a:endParaRPr>
            </a:p>
          </p:txBody>
        </p:sp>
        <p:pic>
          <p:nvPicPr>
            <p:cNvPr id="27" name="object 27"/>
            <p:cNvPicPr/>
            <p:nvPr/>
          </p:nvPicPr>
          <p:blipFill>
            <a:blip r:embed="rId4" cstate="print"/>
            <a:stretch>
              <a:fillRect/>
            </a:stretch>
          </p:blipFill>
          <p:spPr>
            <a:xfrm>
              <a:off x="8291636" y="6906289"/>
              <a:ext cx="238635" cy="238635"/>
            </a:xfrm>
            <a:prstGeom prst="rect">
              <a:avLst/>
            </a:prstGeom>
          </p:spPr>
        </p:pic>
        <p:pic>
          <p:nvPicPr>
            <p:cNvPr id="28" name="object 28"/>
            <p:cNvPicPr/>
            <p:nvPr/>
          </p:nvPicPr>
          <p:blipFill>
            <a:blip r:embed="rId6" cstate="print"/>
            <a:stretch>
              <a:fillRect/>
            </a:stretch>
          </p:blipFill>
          <p:spPr>
            <a:xfrm>
              <a:off x="8331627" y="6941741"/>
              <a:ext cx="133926" cy="133927"/>
            </a:xfrm>
            <a:prstGeom prst="rect">
              <a:avLst/>
            </a:prstGeom>
          </p:spPr>
        </p:pic>
        <p:pic>
          <p:nvPicPr>
            <p:cNvPr id="29" name="object 29"/>
            <p:cNvPicPr/>
            <p:nvPr/>
          </p:nvPicPr>
          <p:blipFill>
            <a:blip r:embed="rId4" cstate="print"/>
            <a:stretch>
              <a:fillRect/>
            </a:stretch>
          </p:blipFill>
          <p:spPr>
            <a:xfrm>
              <a:off x="11137116" y="4536711"/>
              <a:ext cx="238635" cy="238635"/>
            </a:xfrm>
            <a:prstGeom prst="rect">
              <a:avLst/>
            </a:prstGeom>
          </p:spPr>
        </p:pic>
        <p:pic>
          <p:nvPicPr>
            <p:cNvPr id="30" name="object 30"/>
            <p:cNvPicPr/>
            <p:nvPr/>
          </p:nvPicPr>
          <p:blipFill>
            <a:blip r:embed="rId5" cstate="print"/>
            <a:stretch>
              <a:fillRect/>
            </a:stretch>
          </p:blipFill>
          <p:spPr>
            <a:xfrm>
              <a:off x="11177110" y="4572163"/>
              <a:ext cx="133925" cy="133927"/>
            </a:xfrm>
            <a:prstGeom prst="rect">
              <a:avLst/>
            </a:prstGeom>
          </p:spPr>
        </p:pic>
        <p:pic>
          <p:nvPicPr>
            <p:cNvPr id="31" name="object 31"/>
            <p:cNvPicPr/>
            <p:nvPr/>
          </p:nvPicPr>
          <p:blipFill>
            <a:blip r:embed="rId4" cstate="print"/>
            <a:stretch>
              <a:fillRect/>
            </a:stretch>
          </p:blipFill>
          <p:spPr>
            <a:xfrm>
              <a:off x="8906579" y="6385807"/>
              <a:ext cx="238635" cy="238635"/>
            </a:xfrm>
            <a:prstGeom prst="rect">
              <a:avLst/>
            </a:prstGeom>
          </p:spPr>
        </p:pic>
        <p:pic>
          <p:nvPicPr>
            <p:cNvPr id="32" name="object 32"/>
            <p:cNvPicPr/>
            <p:nvPr/>
          </p:nvPicPr>
          <p:blipFill>
            <a:blip r:embed="rId5" cstate="print"/>
            <a:stretch>
              <a:fillRect/>
            </a:stretch>
          </p:blipFill>
          <p:spPr>
            <a:xfrm>
              <a:off x="8946569" y="6421260"/>
              <a:ext cx="133927" cy="133926"/>
            </a:xfrm>
            <a:prstGeom prst="rect">
              <a:avLst/>
            </a:prstGeom>
          </p:spPr>
        </p:pic>
        <p:pic>
          <p:nvPicPr>
            <p:cNvPr id="33" name="object 33"/>
            <p:cNvPicPr/>
            <p:nvPr/>
          </p:nvPicPr>
          <p:blipFill>
            <a:blip r:embed="rId4" cstate="print"/>
            <a:stretch>
              <a:fillRect/>
            </a:stretch>
          </p:blipFill>
          <p:spPr>
            <a:xfrm>
              <a:off x="10033295" y="5441190"/>
              <a:ext cx="238635" cy="238635"/>
            </a:xfrm>
            <a:prstGeom prst="rect">
              <a:avLst/>
            </a:prstGeom>
          </p:spPr>
        </p:pic>
        <p:pic>
          <p:nvPicPr>
            <p:cNvPr id="34" name="object 34"/>
            <p:cNvPicPr/>
            <p:nvPr/>
          </p:nvPicPr>
          <p:blipFill>
            <a:blip r:embed="rId7" cstate="print"/>
            <a:stretch>
              <a:fillRect/>
            </a:stretch>
          </p:blipFill>
          <p:spPr>
            <a:xfrm>
              <a:off x="10073286" y="5476642"/>
              <a:ext cx="133926" cy="133927"/>
            </a:xfrm>
            <a:prstGeom prst="rect">
              <a:avLst/>
            </a:prstGeom>
          </p:spPr>
        </p:pic>
        <p:pic>
          <p:nvPicPr>
            <p:cNvPr id="35" name="object 35"/>
            <p:cNvPicPr/>
            <p:nvPr/>
          </p:nvPicPr>
          <p:blipFill>
            <a:blip r:embed="rId4" cstate="print"/>
            <a:stretch>
              <a:fillRect/>
            </a:stretch>
          </p:blipFill>
          <p:spPr>
            <a:xfrm>
              <a:off x="10608096" y="4966662"/>
              <a:ext cx="238635" cy="238635"/>
            </a:xfrm>
            <a:prstGeom prst="rect">
              <a:avLst/>
            </a:prstGeom>
          </p:spPr>
        </p:pic>
        <p:pic>
          <p:nvPicPr>
            <p:cNvPr id="36" name="object 36"/>
            <p:cNvPicPr/>
            <p:nvPr/>
          </p:nvPicPr>
          <p:blipFill>
            <a:blip r:embed="rId5" cstate="print"/>
            <a:stretch>
              <a:fillRect/>
            </a:stretch>
          </p:blipFill>
          <p:spPr>
            <a:xfrm>
              <a:off x="10648089" y="5002114"/>
              <a:ext cx="133925" cy="133927"/>
            </a:xfrm>
            <a:prstGeom prst="rect">
              <a:avLst/>
            </a:prstGeom>
          </p:spPr>
        </p:pic>
      </p:grpSp>
      <p:sp>
        <p:nvSpPr>
          <p:cNvPr id="37" name="object 37"/>
          <p:cNvSpPr txBox="1"/>
          <p:nvPr/>
        </p:nvSpPr>
        <p:spPr>
          <a:xfrm>
            <a:off x="8203425" y="9504229"/>
            <a:ext cx="7451770" cy="2452586"/>
          </a:xfrm>
          <a:prstGeom prst="rect">
            <a:avLst/>
          </a:prstGeom>
        </p:spPr>
        <p:txBody>
          <a:bodyPr vert="horz" wrap="square" lIns="0" tIns="125531" rIns="0" bIns="0" rtlCol="0">
            <a:spAutoFit/>
          </a:bodyPr>
          <a:lstStyle/>
          <a:p>
            <a:pPr marL="1316919" defTabSz="1108984" hangingPunct="1">
              <a:spcBef>
                <a:spcPts val="988"/>
              </a:spcBef>
            </a:pPr>
            <a:r>
              <a:rPr sz="3153" b="0" spc="-12" dirty="0">
                <a:solidFill>
                  <a:sysClr val="windowText" lastClr="000000"/>
                </a:solidFill>
                <a:latin typeface="Arial"/>
                <a:cs typeface="Arial"/>
              </a:rPr>
              <a:t>Camera</a:t>
            </a:r>
            <a:endParaRPr sz="3153" b="0">
              <a:solidFill>
                <a:sysClr val="windowText" lastClr="000000"/>
              </a:solidFill>
              <a:latin typeface="Arial"/>
              <a:cs typeface="Arial"/>
            </a:endParaRPr>
          </a:p>
          <a:p>
            <a:pPr marL="733162" marR="6161" indent="-718529" defTabSz="1108984" hangingPunct="1">
              <a:lnSpc>
                <a:spcPct val="100400"/>
              </a:lnSpc>
              <a:spcBef>
                <a:spcPts val="1377"/>
              </a:spcBef>
            </a:pPr>
            <a:r>
              <a:rPr sz="5397" b="0" dirty="0">
                <a:solidFill>
                  <a:sysClr val="windowText" lastClr="000000"/>
                </a:solidFill>
                <a:latin typeface="Arial"/>
                <a:cs typeface="Arial"/>
              </a:rPr>
              <a:t>Differentiable</a:t>
            </a:r>
            <a:r>
              <a:rPr sz="5397" b="0" spc="-212" dirty="0">
                <a:solidFill>
                  <a:sysClr val="windowText" lastClr="000000"/>
                </a:solidFill>
                <a:latin typeface="Arial"/>
                <a:cs typeface="Arial"/>
              </a:rPr>
              <a:t> </a:t>
            </a:r>
            <a:r>
              <a:rPr sz="5397" b="0" spc="-30" dirty="0">
                <a:solidFill>
                  <a:sysClr val="windowText" lastClr="000000"/>
                </a:solidFill>
                <a:latin typeface="Arial"/>
                <a:cs typeface="Arial"/>
              </a:rPr>
              <a:t>Volumetric </a:t>
            </a:r>
            <a:r>
              <a:rPr sz="5397" b="0" dirty="0">
                <a:solidFill>
                  <a:sysClr val="windowText" lastClr="000000"/>
                </a:solidFill>
                <a:latin typeface="Arial"/>
                <a:cs typeface="Arial"/>
              </a:rPr>
              <a:t>Rendering</a:t>
            </a:r>
            <a:r>
              <a:rPr sz="5397" b="0" spc="-36" dirty="0">
                <a:solidFill>
                  <a:sysClr val="windowText" lastClr="000000"/>
                </a:solidFill>
                <a:latin typeface="Arial"/>
                <a:cs typeface="Arial"/>
              </a:rPr>
              <a:t> </a:t>
            </a:r>
            <a:r>
              <a:rPr sz="5397" b="0" spc="-12" dirty="0">
                <a:solidFill>
                  <a:sysClr val="windowText" lastClr="000000"/>
                </a:solidFill>
                <a:latin typeface="Arial"/>
                <a:cs typeface="Arial"/>
              </a:rPr>
              <a:t>Function</a:t>
            </a:r>
            <a:endParaRPr sz="5397" b="0">
              <a:solidFill>
                <a:sysClr val="windowText" lastClr="000000"/>
              </a:solidFill>
              <a:latin typeface="Arial"/>
              <a:cs typeface="Arial"/>
            </a:endParaRPr>
          </a:p>
        </p:txBody>
      </p:sp>
      <p:sp>
        <p:nvSpPr>
          <p:cNvPr id="38" name="object 38"/>
          <p:cNvSpPr txBox="1"/>
          <p:nvPr/>
        </p:nvSpPr>
        <p:spPr>
          <a:xfrm>
            <a:off x="14460176" y="2594568"/>
            <a:ext cx="8791793" cy="1673538"/>
          </a:xfrm>
          <a:prstGeom prst="rect">
            <a:avLst/>
          </a:prstGeom>
        </p:spPr>
        <p:txBody>
          <a:bodyPr vert="horz" wrap="square" lIns="0" tIns="12322" rIns="0" bIns="0" rtlCol="0">
            <a:spAutoFit/>
          </a:bodyPr>
          <a:lstStyle/>
          <a:p>
            <a:pPr marL="2963453" marR="6161" indent="-781680" defTabSz="1108984" hangingPunct="1">
              <a:lnSpc>
                <a:spcPct val="100400"/>
              </a:lnSpc>
              <a:spcBef>
                <a:spcPts val="97"/>
              </a:spcBef>
            </a:pPr>
            <a:r>
              <a:rPr sz="5397" b="0" dirty="0">
                <a:solidFill>
                  <a:sysClr val="windowText" lastClr="000000"/>
                </a:solidFill>
                <a:latin typeface="Arial"/>
                <a:cs typeface="Arial"/>
              </a:rPr>
              <a:t>Objective:</a:t>
            </a:r>
            <a:r>
              <a:rPr sz="5397" b="0" spc="-36" dirty="0">
                <a:solidFill>
                  <a:sysClr val="windowText" lastClr="000000"/>
                </a:solidFill>
                <a:latin typeface="Arial"/>
                <a:cs typeface="Arial"/>
              </a:rPr>
              <a:t> </a:t>
            </a:r>
            <a:r>
              <a:rPr sz="5397" b="0" spc="-12" dirty="0">
                <a:solidFill>
                  <a:sysClr val="windowText" lastClr="000000"/>
                </a:solidFill>
                <a:latin typeface="Arial"/>
                <a:cs typeface="Arial"/>
              </a:rPr>
              <a:t>Synthesize </a:t>
            </a:r>
            <a:r>
              <a:rPr sz="5397" b="0" dirty="0">
                <a:solidFill>
                  <a:sysClr val="windowText" lastClr="000000"/>
                </a:solidFill>
                <a:latin typeface="Arial"/>
                <a:cs typeface="Arial"/>
              </a:rPr>
              <a:t>all</a:t>
            </a:r>
            <a:r>
              <a:rPr sz="5397" b="0" spc="-42" dirty="0">
                <a:solidFill>
                  <a:sysClr val="windowText" lastClr="000000"/>
                </a:solidFill>
                <a:latin typeface="Arial"/>
                <a:cs typeface="Arial"/>
              </a:rPr>
              <a:t> </a:t>
            </a:r>
            <a:r>
              <a:rPr sz="5397" b="0" dirty="0">
                <a:solidFill>
                  <a:sysClr val="windowText" lastClr="000000"/>
                </a:solidFill>
                <a:latin typeface="Arial"/>
                <a:cs typeface="Arial"/>
              </a:rPr>
              <a:t>training</a:t>
            </a:r>
            <a:r>
              <a:rPr sz="5397" b="0" spc="-36" dirty="0">
                <a:solidFill>
                  <a:sysClr val="windowText" lastClr="000000"/>
                </a:solidFill>
                <a:latin typeface="Arial"/>
                <a:cs typeface="Arial"/>
              </a:rPr>
              <a:t> </a:t>
            </a:r>
            <a:r>
              <a:rPr sz="5397" b="0" spc="-12" dirty="0">
                <a:solidFill>
                  <a:sysClr val="windowText" lastClr="000000"/>
                </a:solidFill>
                <a:latin typeface="Arial"/>
                <a:cs typeface="Arial"/>
              </a:rPr>
              <a:t>views</a:t>
            </a:r>
            <a:endParaRPr sz="5397" b="0" dirty="0">
              <a:solidFill>
                <a:sysClr val="windowText" lastClr="000000"/>
              </a:solidFill>
              <a:latin typeface="Arial"/>
              <a:cs typeface="Arial"/>
            </a:endParaRPr>
          </a:p>
        </p:txBody>
      </p:sp>
      <p:sp>
        <p:nvSpPr>
          <p:cNvPr id="39" name="object 39"/>
          <p:cNvSpPr txBox="1"/>
          <p:nvPr/>
        </p:nvSpPr>
        <p:spPr>
          <a:xfrm>
            <a:off x="16749762" y="10272740"/>
            <a:ext cx="6737860" cy="1673538"/>
          </a:xfrm>
          <a:prstGeom prst="rect">
            <a:avLst/>
          </a:prstGeom>
        </p:spPr>
        <p:txBody>
          <a:bodyPr vert="horz" wrap="square" lIns="0" tIns="12322" rIns="0" bIns="0" rtlCol="0">
            <a:spAutoFit/>
          </a:bodyPr>
          <a:lstStyle/>
          <a:p>
            <a:pPr marL="15403" marR="6161" indent="914142" defTabSz="1108984" hangingPunct="1">
              <a:lnSpc>
                <a:spcPct val="100400"/>
              </a:lnSpc>
              <a:spcBef>
                <a:spcPts val="97"/>
              </a:spcBef>
            </a:pPr>
            <a:r>
              <a:rPr sz="5397" b="0" dirty="0">
                <a:solidFill>
                  <a:sysClr val="windowText" lastClr="000000"/>
                </a:solidFill>
                <a:latin typeface="Arial"/>
                <a:cs typeface="Arial"/>
              </a:rPr>
              <a:t>Optimization</a:t>
            </a:r>
            <a:r>
              <a:rPr sz="5397" b="0" spc="-121" dirty="0">
                <a:solidFill>
                  <a:sysClr val="windowText" lastClr="000000"/>
                </a:solidFill>
                <a:latin typeface="Arial"/>
                <a:cs typeface="Arial"/>
              </a:rPr>
              <a:t> </a:t>
            </a:r>
            <a:r>
              <a:rPr sz="5397" b="0" spc="-30" dirty="0">
                <a:solidFill>
                  <a:sysClr val="windowText" lastClr="000000"/>
                </a:solidFill>
                <a:latin typeface="Arial"/>
                <a:cs typeface="Arial"/>
              </a:rPr>
              <a:t>via </a:t>
            </a:r>
            <a:r>
              <a:rPr sz="5397" b="0" spc="-12" dirty="0">
                <a:solidFill>
                  <a:sysClr val="windowText" lastClr="000000"/>
                </a:solidFill>
                <a:latin typeface="Arial"/>
                <a:cs typeface="Arial"/>
              </a:rPr>
              <a:t>Analysis-</a:t>
            </a:r>
            <a:r>
              <a:rPr sz="5397" b="0" spc="-24" dirty="0">
                <a:solidFill>
                  <a:sysClr val="windowText" lastClr="000000"/>
                </a:solidFill>
                <a:latin typeface="Arial"/>
                <a:cs typeface="Arial"/>
              </a:rPr>
              <a:t>by-</a:t>
            </a:r>
            <a:r>
              <a:rPr sz="5397" b="0" spc="-12" dirty="0">
                <a:solidFill>
                  <a:sysClr val="windowText" lastClr="000000"/>
                </a:solidFill>
                <a:latin typeface="Arial"/>
                <a:cs typeface="Arial"/>
              </a:rPr>
              <a:t>Synthesis</a:t>
            </a:r>
            <a:endParaRPr sz="5397" b="0">
              <a:solidFill>
                <a:sysClr val="windowText" lastClr="000000"/>
              </a:solidFill>
              <a:latin typeface="Arial"/>
              <a:cs typeface="Arial"/>
            </a:endParaRPr>
          </a:p>
        </p:txBody>
      </p:sp>
      <p:grpSp>
        <p:nvGrpSpPr>
          <p:cNvPr id="40" name="object 40"/>
          <p:cNvGrpSpPr/>
          <p:nvPr/>
        </p:nvGrpSpPr>
        <p:grpSpPr>
          <a:xfrm>
            <a:off x="17141270" y="4674309"/>
            <a:ext cx="6700894" cy="5715898"/>
            <a:chOff x="14225395" y="3752986"/>
            <a:chExt cx="5525135" cy="4712970"/>
          </a:xfrm>
        </p:grpSpPr>
        <p:pic>
          <p:nvPicPr>
            <p:cNvPr id="41" name="object 41"/>
            <p:cNvPicPr/>
            <p:nvPr/>
          </p:nvPicPr>
          <p:blipFill>
            <a:blip r:embed="rId8" cstate="print"/>
            <a:stretch>
              <a:fillRect/>
            </a:stretch>
          </p:blipFill>
          <p:spPr>
            <a:xfrm>
              <a:off x="14225395" y="3752986"/>
              <a:ext cx="4880228" cy="4529859"/>
            </a:xfrm>
            <a:prstGeom prst="rect">
              <a:avLst/>
            </a:prstGeom>
          </p:spPr>
        </p:pic>
        <p:pic>
          <p:nvPicPr>
            <p:cNvPr id="42" name="object 42"/>
            <p:cNvPicPr/>
            <p:nvPr/>
          </p:nvPicPr>
          <p:blipFill>
            <a:blip r:embed="rId9" cstate="print"/>
            <a:stretch>
              <a:fillRect/>
            </a:stretch>
          </p:blipFill>
          <p:spPr>
            <a:xfrm>
              <a:off x="15836167" y="5639309"/>
              <a:ext cx="3914233" cy="2826548"/>
            </a:xfrm>
            <a:prstGeom prst="rect">
              <a:avLst/>
            </a:prstGeom>
          </p:spPr>
        </p:pic>
      </p:grpSp>
    </p:spTree>
    <p:extLst>
      <p:ext uri="{BB962C8B-B14F-4D97-AF65-F5344CB8AC3E}">
        <p14:creationId xmlns:p14="http://schemas.microsoft.com/office/powerpoint/2010/main" val="299112084"/>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573" name="Slide Number"/>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150</a:t>
            </a:fld>
            <a:endParaRPr/>
          </a:p>
        </p:txBody>
      </p:sp>
      <p:sp>
        <p:nvSpPr>
          <p:cNvPr id="1574" name="Cloud"/>
          <p:cNvSpPr/>
          <p:nvPr/>
        </p:nvSpPr>
        <p:spPr>
          <a:xfrm>
            <a:off x="10557891" y="5373354"/>
            <a:ext cx="4564027" cy="2750540"/>
          </a:xfrm>
          <a:custGeom>
            <a:avLst/>
            <a:gdLst/>
            <a:ahLst/>
            <a:cxnLst>
              <a:cxn ang="0">
                <a:pos x="wd2" y="hd2"/>
              </a:cxn>
              <a:cxn ang="5400000">
                <a:pos x="wd2" y="hd2"/>
              </a:cxn>
              <a:cxn ang="10800000">
                <a:pos x="wd2" y="hd2"/>
              </a:cxn>
              <a:cxn ang="16200000">
                <a:pos x="wd2" y="hd2"/>
              </a:cxn>
            </a:cxnLst>
            <a:rect l="0" t="0" r="r" b="b"/>
            <a:pathLst>
              <a:path w="21600" h="21600" extrusionOk="0">
                <a:moveTo>
                  <a:pt x="10603" y="0"/>
                </a:moveTo>
                <a:cubicBezTo>
                  <a:pt x="7967" y="0"/>
                  <a:pt x="5720" y="2939"/>
                  <a:pt x="4858" y="7062"/>
                </a:cubicBezTo>
                <a:cubicBezTo>
                  <a:pt x="4628" y="6992"/>
                  <a:pt x="4391" y="6953"/>
                  <a:pt x="4150" y="6953"/>
                </a:cubicBezTo>
                <a:cubicBezTo>
                  <a:pt x="1857" y="6953"/>
                  <a:pt x="0" y="10233"/>
                  <a:pt x="0" y="14278"/>
                </a:cubicBezTo>
                <a:cubicBezTo>
                  <a:pt x="0" y="18323"/>
                  <a:pt x="1857" y="21600"/>
                  <a:pt x="4150" y="21600"/>
                </a:cubicBezTo>
                <a:cubicBezTo>
                  <a:pt x="4193" y="21600"/>
                  <a:pt x="4237" y="21597"/>
                  <a:pt x="4279" y="21594"/>
                </a:cubicBezTo>
                <a:lnTo>
                  <a:pt x="10532" y="21597"/>
                </a:lnTo>
                <a:cubicBezTo>
                  <a:pt x="10555" y="21598"/>
                  <a:pt x="10579" y="21600"/>
                  <a:pt x="10603" y="21600"/>
                </a:cubicBezTo>
                <a:cubicBezTo>
                  <a:pt x="10626" y="21600"/>
                  <a:pt x="10648" y="21598"/>
                  <a:pt x="10672" y="21597"/>
                </a:cubicBezTo>
                <a:lnTo>
                  <a:pt x="18141" y="21600"/>
                </a:lnTo>
                <a:cubicBezTo>
                  <a:pt x="20051" y="21600"/>
                  <a:pt x="21600" y="18868"/>
                  <a:pt x="21600" y="15496"/>
                </a:cubicBezTo>
                <a:cubicBezTo>
                  <a:pt x="21600" y="12124"/>
                  <a:pt x="20051" y="9389"/>
                  <a:pt x="18141" y="9389"/>
                </a:cubicBezTo>
                <a:cubicBezTo>
                  <a:pt x="17627" y="9389"/>
                  <a:pt x="17139" y="9589"/>
                  <a:pt x="16701" y="9943"/>
                </a:cubicBezTo>
                <a:cubicBezTo>
                  <a:pt x="16453" y="4379"/>
                  <a:pt x="13819" y="0"/>
                  <a:pt x="10603" y="0"/>
                </a:cubicBezTo>
                <a:close/>
              </a:path>
            </a:pathLst>
          </a:custGeom>
          <a:gradFill>
            <a:gsLst>
              <a:gs pos="0">
                <a:srgbClr val="FFFFFF"/>
              </a:gs>
              <a:gs pos="35021">
                <a:srgbClr val="7FCCFF"/>
              </a:gs>
              <a:gs pos="100000">
                <a:srgbClr val="0099FF"/>
              </a:gs>
            </a:gsLst>
            <a:path>
              <a:fillToRect l="69668" t="8463" r="30331" b="91536"/>
            </a:path>
          </a:gradFill>
          <a:ln w="381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1575" name="Line"/>
          <p:cNvSpPr/>
          <p:nvPr/>
        </p:nvSpPr>
        <p:spPr>
          <a:xfrm flipV="1">
            <a:off x="8950495" y="4500517"/>
            <a:ext cx="6877300" cy="5740120"/>
          </a:xfrm>
          <a:prstGeom prst="line">
            <a:avLst/>
          </a:prstGeom>
          <a:ln w="50800">
            <a:solidFill>
              <a:srgbClr val="000000"/>
            </a:solidFill>
            <a:miter lim="400000"/>
            <a:tailEnd type="triangle"/>
          </a:ln>
          <a:effectLst>
            <a:outerShdw blurRad="63500" dist="25400" dir="3228796" rotWithShape="0">
              <a:srgbClr val="000000"/>
            </a:outerShdw>
          </a:effectLst>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1576" name="Circle"/>
          <p:cNvSpPr/>
          <p:nvPr/>
        </p:nvSpPr>
        <p:spPr>
          <a:xfrm>
            <a:off x="11960657" y="7548812"/>
            <a:ext cx="203201" cy="203201"/>
          </a:xfrm>
          <a:prstGeom prst="ellipse">
            <a:avLst/>
          </a:prstGeom>
          <a:solidFill>
            <a:srgbClr val="FFFFFF"/>
          </a:solidFill>
          <a:ln w="12700">
            <a:miter lim="400000"/>
          </a:ln>
          <a:effectLst>
            <a:outerShdw blurRad="63500" dist="25400" dir="3228796" rotWithShape="0">
              <a:srgbClr val="000000"/>
            </a:outerShdw>
          </a:effectLst>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1577" name="3D volume"/>
          <p:cNvSpPr txBox="1"/>
          <p:nvPr/>
        </p:nvSpPr>
        <p:spPr>
          <a:xfrm>
            <a:off x="14710818" y="8000014"/>
            <a:ext cx="2098168" cy="61409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71437" tIns="71437" rIns="71437" bIns="71437" anchor="ctr">
            <a:spAutoFit/>
          </a:bodyPr>
          <a:lstStyle>
            <a:lvl1pPr defTabSz="821531">
              <a:defRPr sz="3200" b="0"/>
            </a:lvl1pPr>
          </a:lstStyle>
          <a:p>
            <a:r>
              <a:t>3D volume</a:t>
            </a:r>
          </a:p>
        </p:txBody>
      </p:sp>
      <p:sp>
        <p:nvSpPr>
          <p:cNvPr id="1578" name="Video"/>
          <p:cNvSpPr/>
          <p:nvPr/>
        </p:nvSpPr>
        <p:spPr>
          <a:xfrm rot="19232115">
            <a:off x="7616910" y="10340656"/>
            <a:ext cx="1508233" cy="844563"/>
          </a:xfrm>
          <a:custGeom>
            <a:avLst/>
            <a:gdLst/>
            <a:ahLst/>
            <a:cxnLst>
              <a:cxn ang="0">
                <a:pos x="wd2" y="hd2"/>
              </a:cxn>
              <a:cxn ang="5400000">
                <a:pos x="wd2" y="hd2"/>
              </a:cxn>
              <a:cxn ang="10800000">
                <a:pos x="wd2" y="hd2"/>
              </a:cxn>
              <a:cxn ang="16200000">
                <a:pos x="wd2" y="hd2"/>
              </a:cxn>
            </a:cxnLst>
            <a:rect l="0" t="0" r="r" b="b"/>
            <a:pathLst>
              <a:path w="21600" h="21600" extrusionOk="0">
                <a:moveTo>
                  <a:pt x="1386" y="0"/>
                </a:moveTo>
                <a:cubicBezTo>
                  <a:pt x="623" y="0"/>
                  <a:pt x="0" y="1113"/>
                  <a:pt x="0" y="2475"/>
                </a:cubicBezTo>
                <a:lnTo>
                  <a:pt x="0" y="19125"/>
                </a:lnTo>
                <a:cubicBezTo>
                  <a:pt x="0" y="20487"/>
                  <a:pt x="623" y="21600"/>
                  <a:pt x="1386" y="21600"/>
                </a:cubicBezTo>
                <a:lnTo>
                  <a:pt x="15853" y="21600"/>
                </a:lnTo>
                <a:cubicBezTo>
                  <a:pt x="16616" y="21600"/>
                  <a:pt x="17239" y="20487"/>
                  <a:pt x="17239" y="19125"/>
                </a:cubicBezTo>
                <a:lnTo>
                  <a:pt x="17239" y="15008"/>
                </a:lnTo>
                <a:cubicBezTo>
                  <a:pt x="17501" y="15278"/>
                  <a:pt x="17778" y="15564"/>
                  <a:pt x="17979" y="15771"/>
                </a:cubicBezTo>
                <a:lnTo>
                  <a:pt x="21000" y="18884"/>
                </a:lnTo>
                <a:cubicBezTo>
                  <a:pt x="21330" y="19224"/>
                  <a:pt x="21600" y="18948"/>
                  <a:pt x="21600" y="18268"/>
                </a:cubicBezTo>
                <a:lnTo>
                  <a:pt x="21600" y="12039"/>
                </a:lnTo>
                <a:cubicBezTo>
                  <a:pt x="21600" y="11358"/>
                  <a:pt x="21600" y="10242"/>
                  <a:pt x="21600" y="9561"/>
                </a:cubicBezTo>
                <a:lnTo>
                  <a:pt x="21600" y="3332"/>
                </a:lnTo>
                <a:cubicBezTo>
                  <a:pt x="21600" y="2652"/>
                  <a:pt x="21330" y="2376"/>
                  <a:pt x="21000" y="2716"/>
                </a:cubicBezTo>
                <a:lnTo>
                  <a:pt x="17979" y="5829"/>
                </a:lnTo>
                <a:cubicBezTo>
                  <a:pt x="17778" y="6036"/>
                  <a:pt x="17500" y="6322"/>
                  <a:pt x="17239" y="6592"/>
                </a:cubicBezTo>
                <a:lnTo>
                  <a:pt x="17239" y="2475"/>
                </a:lnTo>
                <a:cubicBezTo>
                  <a:pt x="17239" y="1113"/>
                  <a:pt x="16616" y="0"/>
                  <a:pt x="15853" y="0"/>
                </a:cubicBezTo>
                <a:lnTo>
                  <a:pt x="1386" y="0"/>
                </a:lnTo>
                <a:close/>
              </a:path>
            </a:pathLst>
          </a:custGeom>
          <a:solidFill>
            <a:schemeClr val="accent1"/>
          </a:solidFill>
          <a:ln w="12700">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mc:AlternateContent xmlns:mc="http://schemas.openxmlformats.org/markup-compatibility/2006" xmlns:a14="http://schemas.microsoft.com/office/drawing/2010/main">
        <mc:Choice Requires="a14">
          <p:sp>
            <p:nvSpPr>
              <p:cNvPr id="1579" name="Equation"/>
              <p:cNvSpPr txBox="1"/>
              <p:nvPr/>
            </p:nvSpPr>
            <p:spPr>
              <a:xfrm>
                <a:off x="14676739" y="5810547"/>
                <a:ext cx="467475" cy="522928"/>
              </a:xfrm>
              <a:prstGeom prst="rect">
                <a:avLst/>
              </a:prstGeom>
              <a:ln w="12700">
                <a:miter lim="400000"/>
              </a:ln>
            </p:spPr>
            <p:txBody>
              <a:bodyPr wrap="none" lIns="0" tIns="0" rIns="0" bIns="0">
                <a:spAutoFit/>
              </a:bodyPr>
              <a:lstStyle/>
              <a:p>
                <a:pPr algn="l" defTabSz="914400" latinLnBrk="1">
                  <a:defRPr sz="1800" b="0"/>
                </a:pPr>
                <a14:m>
                  <m:oMathPara xmlns:m="http://schemas.openxmlformats.org/officeDocument/2006/math">
                    <m:oMathParaPr>
                      <m:jc m:val="centerGroup"/>
                    </m:oMathParaPr>
                    <m:oMath xmlns:m="http://schemas.openxmlformats.org/officeDocument/2006/math">
                      <m:sSub>
                        <m:sSubPr>
                          <m:ctrlPr>
                            <a:rPr sz="5100" i="1">
                              <a:solidFill>
                                <a:srgbClr val="FEFEFE"/>
                              </a:solidFill>
                              <a:latin typeface="Cambria Math" panose="02040503050406030204" pitchFamily="18" charset="0"/>
                            </a:rPr>
                          </m:ctrlPr>
                        </m:sSubPr>
                        <m:e>
                          <m:r>
                            <a:rPr sz="5100" i="1">
                              <a:solidFill>
                                <a:srgbClr val="FEFEFE"/>
                              </a:solidFill>
                              <a:latin typeface="Cambria Math" panose="02040503050406030204" pitchFamily="18" charset="0"/>
                            </a:rPr>
                            <m:t>𝑡</m:t>
                          </m:r>
                        </m:e>
                        <m:sub>
                          <m:r>
                            <a:rPr sz="5100" i="1">
                              <a:solidFill>
                                <a:srgbClr val="FEFEFE"/>
                              </a:solidFill>
                              <a:latin typeface="Cambria Math" panose="02040503050406030204" pitchFamily="18" charset="0"/>
                            </a:rPr>
                            <m:t>𝑁</m:t>
                          </m:r>
                        </m:sub>
                      </m:sSub>
                    </m:oMath>
                  </m:oMathPara>
                </a14:m>
                <a:endParaRPr sz="5100">
                  <a:solidFill>
                    <a:srgbClr val="FFFFFF"/>
                  </a:solidFill>
                </a:endParaRPr>
              </a:p>
            </p:txBody>
          </p:sp>
        </mc:Choice>
        <mc:Fallback xmlns="">
          <p:sp>
            <p:nvSpPr>
              <p:cNvPr id="1579" name="Equation"/>
              <p:cNvSpPr txBox="1">
                <a:spLocks noRot="1" noChangeAspect="1" noMove="1" noResize="1" noEditPoints="1" noAdjustHandles="1" noChangeArrowheads="1" noChangeShapeType="1" noTextEdit="1"/>
              </p:cNvSpPr>
              <p:nvPr/>
            </p:nvSpPr>
            <p:spPr>
              <a:xfrm>
                <a:off x="14676739" y="5810547"/>
                <a:ext cx="467475" cy="522928"/>
              </a:xfrm>
              <a:prstGeom prst="rect">
                <a:avLst/>
              </a:prstGeom>
              <a:blipFill>
                <a:blip r:embed="rId3"/>
                <a:stretch>
                  <a:fillRect r="-26316" b="-46512"/>
                </a:stretch>
              </a:blipFill>
              <a:ln w="12700">
                <a:miter lim="400000"/>
              </a:ln>
            </p:spPr>
            <p:txBody>
              <a:bodyPr/>
              <a:lstStyle/>
              <a:p>
                <a:r>
                  <a:rPr lang="en-US">
                    <a:noFill/>
                  </a:rPr>
                  <a:t> </a:t>
                </a:r>
              </a:p>
            </p:txBody>
          </p:sp>
        </mc:Fallback>
      </mc:AlternateContent>
      <p:sp>
        <p:nvSpPr>
          <p:cNvPr id="1580" name="Circle"/>
          <p:cNvSpPr/>
          <p:nvPr/>
        </p:nvSpPr>
        <p:spPr>
          <a:xfrm>
            <a:off x="10193104" y="9035432"/>
            <a:ext cx="203201" cy="203201"/>
          </a:xfrm>
          <a:prstGeom prst="ellipse">
            <a:avLst/>
          </a:prstGeom>
          <a:solidFill>
            <a:srgbClr val="FFFFFF"/>
          </a:solidFill>
          <a:ln w="12700">
            <a:miter lim="400000"/>
          </a:ln>
          <a:effectLst>
            <a:outerShdw blurRad="63500" dist="25400" dir="3228796" rotWithShape="0">
              <a:srgbClr val="000000"/>
            </a:outerShdw>
          </a:effectLst>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1581" name="Circle"/>
          <p:cNvSpPr/>
          <p:nvPr/>
        </p:nvSpPr>
        <p:spPr>
          <a:xfrm>
            <a:off x="14510408" y="5440195"/>
            <a:ext cx="203201" cy="203201"/>
          </a:xfrm>
          <a:prstGeom prst="ellipse">
            <a:avLst/>
          </a:prstGeom>
          <a:solidFill>
            <a:srgbClr val="FFFFFF"/>
          </a:solidFill>
          <a:ln w="12700">
            <a:miter lim="400000"/>
          </a:ln>
          <a:effectLst>
            <a:outerShdw blurRad="63500" dist="25400" dir="3228796" rotWithShape="0">
              <a:srgbClr val="000000"/>
            </a:outerShdw>
          </a:effectLst>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1582" name="Circle"/>
          <p:cNvSpPr/>
          <p:nvPr/>
        </p:nvSpPr>
        <p:spPr>
          <a:xfrm>
            <a:off x="11126125" y="8245733"/>
            <a:ext cx="203201" cy="203201"/>
          </a:xfrm>
          <a:prstGeom prst="ellipse">
            <a:avLst/>
          </a:prstGeom>
          <a:solidFill>
            <a:srgbClr val="FFFFFF"/>
          </a:solidFill>
          <a:ln w="12700">
            <a:miter lim="400000"/>
          </a:ln>
          <a:effectLst>
            <a:outerShdw blurRad="63500" dist="25400" dir="3228796" rotWithShape="0">
              <a:srgbClr val="000000"/>
            </a:outerShdw>
          </a:effectLst>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1583" name="Circle"/>
          <p:cNvSpPr/>
          <p:nvPr/>
        </p:nvSpPr>
        <p:spPr>
          <a:xfrm>
            <a:off x="12835633" y="6812514"/>
            <a:ext cx="203201" cy="203201"/>
          </a:xfrm>
          <a:prstGeom prst="ellipse">
            <a:avLst/>
          </a:prstGeom>
          <a:solidFill>
            <a:srgbClr val="FFFFFF"/>
          </a:solidFill>
          <a:ln w="12700">
            <a:miter lim="400000"/>
          </a:ln>
          <a:effectLst>
            <a:outerShdw blurRad="63500" dist="25400" dir="3228796" rotWithShape="0">
              <a:srgbClr val="000000"/>
            </a:outerShdw>
          </a:effectLst>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1584" name="Circle"/>
          <p:cNvSpPr/>
          <p:nvPr/>
        </p:nvSpPr>
        <p:spPr>
          <a:xfrm>
            <a:off x="13707753" y="6092537"/>
            <a:ext cx="203201" cy="203201"/>
          </a:xfrm>
          <a:prstGeom prst="ellipse">
            <a:avLst/>
          </a:prstGeom>
          <a:solidFill>
            <a:srgbClr val="FFFFFF"/>
          </a:solidFill>
          <a:ln w="12700">
            <a:miter lim="400000"/>
          </a:ln>
          <a:effectLst>
            <a:outerShdw blurRad="63500" dist="25400" dir="3228796" rotWithShape="0">
              <a:srgbClr val="000000"/>
            </a:outerShdw>
          </a:effectLst>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1585" name="Camera"/>
          <p:cNvSpPr txBox="1"/>
          <p:nvPr/>
        </p:nvSpPr>
        <p:spPr>
          <a:xfrm>
            <a:off x="8631133" y="11055323"/>
            <a:ext cx="1585697" cy="61409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71437" tIns="71437" rIns="71437" bIns="71437" anchor="ctr">
            <a:spAutoFit/>
          </a:bodyPr>
          <a:lstStyle>
            <a:lvl1pPr defTabSz="821531">
              <a:defRPr sz="3200" b="0"/>
            </a:lvl1pPr>
          </a:lstStyle>
          <a:p>
            <a:r>
              <a:t>Camera</a:t>
            </a:r>
          </a:p>
        </p:txBody>
      </p:sp>
      <p:sp>
        <p:nvSpPr>
          <p:cNvPr id="1586" name="Ray"/>
          <p:cNvSpPr txBox="1"/>
          <p:nvPr/>
        </p:nvSpPr>
        <p:spPr>
          <a:xfrm>
            <a:off x="15431027" y="3799180"/>
            <a:ext cx="855396" cy="61409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71437" tIns="71437" rIns="71437" bIns="71437" anchor="ctr">
            <a:spAutoFit/>
          </a:bodyPr>
          <a:lstStyle>
            <a:lvl1pPr defTabSz="821531">
              <a:defRPr sz="3200" b="0"/>
            </a:lvl1pPr>
          </a:lstStyle>
          <a:p>
            <a:r>
              <a:t>Ray</a:t>
            </a:r>
          </a:p>
        </p:txBody>
      </p:sp>
      <p:sp>
        <p:nvSpPr>
          <p:cNvPr id="1587" name="Text"/>
          <p:cNvSpPr txBox="1"/>
          <p:nvPr/>
        </p:nvSpPr>
        <p:spPr>
          <a:xfrm>
            <a:off x="11959031" y="13081000"/>
            <a:ext cx="453238" cy="46105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spAutoFit/>
          </a:bodyPr>
          <a:lstStyle>
            <a:lvl1pPr>
              <a:defRPr sz="2400" b="0">
                <a:latin typeface="Helvetica Neue Light"/>
                <a:ea typeface="Helvetica Neue Light"/>
                <a:cs typeface="Helvetica Neue Light"/>
                <a:sym typeface="Helvetica Neue Light"/>
              </a:defRPr>
            </a:lvl1pPr>
          </a:lstStyle>
          <a:p>
            <a:fld id="{86CB4B4D-7CA3-9044-876B-883B54F8677D}" type="slidenum">
              <a:rPr/>
              <a:t>150</a:t>
            </a:fld>
            <a:endParaRPr/>
          </a:p>
        </p:txBody>
      </p:sp>
      <p:pic>
        <p:nvPicPr>
          <p:cNvPr id="1588" name="Image" descr="Image"/>
          <p:cNvPicPr>
            <a:picLocks noChangeAspect="1"/>
          </p:cNvPicPr>
          <p:nvPr/>
        </p:nvPicPr>
        <p:blipFill>
          <a:blip r:embed="rId4"/>
          <a:stretch>
            <a:fillRect/>
          </a:stretch>
        </p:blipFill>
        <p:spPr>
          <a:xfrm>
            <a:off x="1223166" y="5321695"/>
            <a:ext cx="4626429" cy="2159001"/>
          </a:xfrm>
          <a:prstGeom prst="rect">
            <a:avLst/>
          </a:prstGeom>
          <a:ln w="12700">
            <a:miter lim="400000"/>
          </a:ln>
        </p:spPr>
      </p:pic>
      <p:sp>
        <p:nvSpPr>
          <p:cNvPr id="1589" name="Line"/>
          <p:cNvSpPr/>
          <p:nvPr/>
        </p:nvSpPr>
        <p:spPr>
          <a:xfrm rot="19335591">
            <a:off x="8815995" y="5080788"/>
            <a:ext cx="5610200" cy="2373829"/>
          </a:xfrm>
          <a:custGeom>
            <a:avLst/>
            <a:gdLst/>
            <a:ahLst/>
            <a:cxnLst>
              <a:cxn ang="0">
                <a:pos x="wd2" y="hd2"/>
              </a:cxn>
              <a:cxn ang="5400000">
                <a:pos x="wd2" y="hd2"/>
              </a:cxn>
              <a:cxn ang="10800000">
                <a:pos x="wd2" y="hd2"/>
              </a:cxn>
              <a:cxn ang="16200000">
                <a:pos x="wd2" y="hd2"/>
              </a:cxn>
            </a:cxnLst>
            <a:rect l="0" t="0" r="r" b="b"/>
            <a:pathLst>
              <a:path w="21600" h="20915" extrusionOk="0">
                <a:moveTo>
                  <a:pt x="0" y="20687"/>
                </a:moveTo>
                <a:cubicBezTo>
                  <a:pt x="1022" y="21257"/>
                  <a:pt x="2103" y="20747"/>
                  <a:pt x="2941" y="19291"/>
                </a:cubicBezTo>
                <a:cubicBezTo>
                  <a:pt x="3876" y="17668"/>
                  <a:pt x="4386" y="15103"/>
                  <a:pt x="4796" y="12519"/>
                </a:cubicBezTo>
                <a:cubicBezTo>
                  <a:pt x="5198" y="9986"/>
                  <a:pt x="5528" y="7334"/>
                  <a:pt x="5553" y="4503"/>
                </a:cubicBezTo>
                <a:cubicBezTo>
                  <a:pt x="5575" y="2090"/>
                  <a:pt x="5887" y="-343"/>
                  <a:pt x="6692" y="41"/>
                </a:cubicBezTo>
                <a:cubicBezTo>
                  <a:pt x="7183" y="274"/>
                  <a:pt x="7345" y="1560"/>
                  <a:pt x="7432" y="2754"/>
                </a:cubicBezTo>
                <a:cubicBezTo>
                  <a:pt x="7841" y="8379"/>
                  <a:pt x="8302" y="14366"/>
                  <a:pt x="10282" y="17719"/>
                </a:cubicBezTo>
                <a:cubicBezTo>
                  <a:pt x="11301" y="19443"/>
                  <a:pt x="12451" y="19984"/>
                  <a:pt x="13591" y="20168"/>
                </a:cubicBezTo>
                <a:cubicBezTo>
                  <a:pt x="14940" y="20386"/>
                  <a:pt x="16299" y="20277"/>
                  <a:pt x="17650" y="20084"/>
                </a:cubicBezTo>
                <a:cubicBezTo>
                  <a:pt x="18969" y="19896"/>
                  <a:pt x="20282" y="19575"/>
                  <a:pt x="21600" y="19578"/>
                </a:cubicBezTo>
              </a:path>
            </a:pathLst>
          </a:custGeom>
          <a:ln w="50800">
            <a:solidFill>
              <a:schemeClr val="accent5">
                <a:hueOff val="-82419"/>
                <a:satOff val="-9513"/>
                <a:lumOff val="-16343"/>
              </a:schemeClr>
            </a:solidFill>
            <a:miter lim="400000"/>
          </a:ln>
          <a:effectLst>
            <a:outerShdw blurRad="63500" dist="25400" dir="3228796" rotWithShape="0">
              <a:srgbClr val="000000"/>
            </a:outerShdw>
          </a:effectLst>
        </p:spPr>
        <p:txBody>
          <a:bodyPr lIns="0" tIns="0" rIns="0" bIns="0" anchor="ctr"/>
          <a:lstStyle/>
          <a:p>
            <a:pPr>
              <a:defRPr sz="3200" b="0">
                <a:solidFill>
                  <a:srgbClr val="FFFFFF"/>
                </a:solidFill>
                <a:latin typeface="+mn-lt"/>
                <a:ea typeface="+mn-ea"/>
                <a:cs typeface="+mn-cs"/>
                <a:sym typeface="Helvetica Neue Medium"/>
              </a:defRPr>
            </a:pPr>
            <a:endParaRPr/>
          </a:p>
        </p:txBody>
      </p:sp>
      <p:pic>
        <p:nvPicPr>
          <p:cNvPr id="1590" name="Rounded Rectangle Rounded rectangle" descr="Rounded Rectangle Rounded rectangle"/>
          <p:cNvPicPr>
            <a:picLocks/>
          </p:cNvPicPr>
          <p:nvPr/>
        </p:nvPicPr>
        <p:blipFill>
          <a:blip r:embed="rId5">
            <a:alphaModFix amt="75013"/>
          </a:blip>
          <a:stretch>
            <a:fillRect/>
          </a:stretch>
        </p:blipFill>
        <p:spPr>
          <a:xfrm>
            <a:off x="3710825" y="5772522"/>
            <a:ext cx="1849052" cy="1260197"/>
          </a:xfrm>
          <a:prstGeom prst="rect">
            <a:avLst/>
          </a:prstGeom>
        </p:spPr>
      </p:pic>
      <p:sp>
        <p:nvSpPr>
          <p:cNvPr id="1592" name="Visual intuition — rendering weights not just 3D function"/>
          <p:cNvSpPr txBox="1">
            <a:spLocks noGrp="1"/>
          </p:cNvSpPr>
          <p:nvPr>
            <p:ph type="title"/>
          </p:nvPr>
        </p:nvSpPr>
        <p:spPr>
          <a:prstGeom prst="rect">
            <a:avLst/>
          </a:prstGeom>
        </p:spPr>
        <p:txBody>
          <a:bodyPr/>
          <a:lstStyle>
            <a:lvl1pPr defTabSz="668655">
              <a:defRPr sz="6480"/>
            </a:lvl1pPr>
          </a:lstStyle>
          <a:p>
            <a:r>
              <a:t>Visual intuition — rendering weights not just 3D function</a:t>
            </a:r>
          </a:p>
        </p:txBody>
      </p:sp>
      <p:sp>
        <p:nvSpPr>
          <p:cNvPr id="1593" name="Rendering weights are not a 3D function — depends on ray, because of tranmisttance!"/>
          <p:cNvSpPr txBox="1"/>
          <p:nvPr/>
        </p:nvSpPr>
        <p:spPr>
          <a:xfrm>
            <a:off x="13050453" y="10663401"/>
            <a:ext cx="10795672" cy="13979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spAutoFit/>
          </a:bodyPr>
          <a:lstStyle>
            <a:lvl1pPr defTabSz="821531">
              <a:defRPr sz="4200" b="0"/>
            </a:lvl1pPr>
          </a:lstStyle>
          <a:p>
            <a:r>
              <a:t>Rendering weights are not a 3D function — depends on ray, because of tranmisttance!</a:t>
            </a:r>
          </a:p>
        </p:txBody>
      </p:sp>
    </p:spTree>
  </p:cSld>
  <p:clrMapOvr>
    <a:masterClrMapping/>
  </p:clrMapOvr>
  <p:transition spd="med"/>
</p:sld>
</file>

<file path=ppt/slides/slide15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597" name="Slide Number"/>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151</a:t>
            </a:fld>
            <a:endParaRPr/>
          </a:p>
        </p:txBody>
      </p:sp>
      <p:sp>
        <p:nvSpPr>
          <p:cNvPr id="1598" name="Cloud"/>
          <p:cNvSpPr/>
          <p:nvPr/>
        </p:nvSpPr>
        <p:spPr>
          <a:xfrm>
            <a:off x="10557891" y="5373354"/>
            <a:ext cx="4564027" cy="2750540"/>
          </a:xfrm>
          <a:custGeom>
            <a:avLst/>
            <a:gdLst/>
            <a:ahLst/>
            <a:cxnLst>
              <a:cxn ang="0">
                <a:pos x="wd2" y="hd2"/>
              </a:cxn>
              <a:cxn ang="5400000">
                <a:pos x="wd2" y="hd2"/>
              </a:cxn>
              <a:cxn ang="10800000">
                <a:pos x="wd2" y="hd2"/>
              </a:cxn>
              <a:cxn ang="16200000">
                <a:pos x="wd2" y="hd2"/>
              </a:cxn>
            </a:cxnLst>
            <a:rect l="0" t="0" r="r" b="b"/>
            <a:pathLst>
              <a:path w="21600" h="21600" extrusionOk="0">
                <a:moveTo>
                  <a:pt x="10603" y="0"/>
                </a:moveTo>
                <a:cubicBezTo>
                  <a:pt x="7967" y="0"/>
                  <a:pt x="5720" y="2939"/>
                  <a:pt x="4858" y="7062"/>
                </a:cubicBezTo>
                <a:cubicBezTo>
                  <a:pt x="4628" y="6992"/>
                  <a:pt x="4391" y="6953"/>
                  <a:pt x="4150" y="6953"/>
                </a:cubicBezTo>
                <a:cubicBezTo>
                  <a:pt x="1857" y="6953"/>
                  <a:pt x="0" y="10233"/>
                  <a:pt x="0" y="14278"/>
                </a:cubicBezTo>
                <a:cubicBezTo>
                  <a:pt x="0" y="18323"/>
                  <a:pt x="1857" y="21600"/>
                  <a:pt x="4150" y="21600"/>
                </a:cubicBezTo>
                <a:cubicBezTo>
                  <a:pt x="4193" y="21600"/>
                  <a:pt x="4237" y="21597"/>
                  <a:pt x="4279" y="21594"/>
                </a:cubicBezTo>
                <a:lnTo>
                  <a:pt x="10532" y="21597"/>
                </a:lnTo>
                <a:cubicBezTo>
                  <a:pt x="10555" y="21598"/>
                  <a:pt x="10579" y="21600"/>
                  <a:pt x="10603" y="21600"/>
                </a:cubicBezTo>
                <a:cubicBezTo>
                  <a:pt x="10626" y="21600"/>
                  <a:pt x="10648" y="21598"/>
                  <a:pt x="10672" y="21597"/>
                </a:cubicBezTo>
                <a:lnTo>
                  <a:pt x="18141" y="21600"/>
                </a:lnTo>
                <a:cubicBezTo>
                  <a:pt x="20051" y="21600"/>
                  <a:pt x="21600" y="18868"/>
                  <a:pt x="21600" y="15496"/>
                </a:cubicBezTo>
                <a:cubicBezTo>
                  <a:pt x="21600" y="12124"/>
                  <a:pt x="20051" y="9389"/>
                  <a:pt x="18141" y="9389"/>
                </a:cubicBezTo>
                <a:cubicBezTo>
                  <a:pt x="17627" y="9389"/>
                  <a:pt x="17139" y="9589"/>
                  <a:pt x="16701" y="9943"/>
                </a:cubicBezTo>
                <a:cubicBezTo>
                  <a:pt x="16453" y="4379"/>
                  <a:pt x="13819" y="0"/>
                  <a:pt x="10603" y="0"/>
                </a:cubicBezTo>
                <a:close/>
              </a:path>
            </a:pathLst>
          </a:custGeom>
          <a:gradFill>
            <a:gsLst>
              <a:gs pos="0">
                <a:srgbClr val="FFFFFF"/>
              </a:gs>
              <a:gs pos="35021">
                <a:srgbClr val="7FCCFF"/>
              </a:gs>
              <a:gs pos="100000">
                <a:srgbClr val="0099FF"/>
              </a:gs>
            </a:gsLst>
            <a:path>
              <a:fillToRect l="69668" t="8463" r="30331" b="91536"/>
            </a:path>
          </a:gradFill>
          <a:ln w="381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1599" name="Line"/>
          <p:cNvSpPr/>
          <p:nvPr/>
        </p:nvSpPr>
        <p:spPr>
          <a:xfrm flipV="1">
            <a:off x="8950495" y="4500517"/>
            <a:ext cx="6877300" cy="5740120"/>
          </a:xfrm>
          <a:prstGeom prst="line">
            <a:avLst/>
          </a:prstGeom>
          <a:ln w="50800">
            <a:solidFill>
              <a:srgbClr val="000000"/>
            </a:solidFill>
            <a:miter lim="400000"/>
            <a:headEnd type="triangle"/>
          </a:ln>
          <a:effectLst>
            <a:outerShdw blurRad="63500" dist="25400" dir="3228796" rotWithShape="0">
              <a:srgbClr val="000000"/>
            </a:outerShdw>
          </a:effectLst>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1600" name="Circle"/>
          <p:cNvSpPr/>
          <p:nvPr/>
        </p:nvSpPr>
        <p:spPr>
          <a:xfrm>
            <a:off x="11960657" y="7548812"/>
            <a:ext cx="203201" cy="203201"/>
          </a:xfrm>
          <a:prstGeom prst="ellipse">
            <a:avLst/>
          </a:prstGeom>
          <a:solidFill>
            <a:srgbClr val="FFFFFF"/>
          </a:solidFill>
          <a:ln w="12700">
            <a:miter lim="400000"/>
          </a:ln>
          <a:effectLst>
            <a:outerShdw blurRad="63500" dist="25400" dir="3228796" rotWithShape="0">
              <a:srgbClr val="000000"/>
            </a:outerShdw>
          </a:effectLst>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1601" name="3D volume"/>
          <p:cNvSpPr txBox="1"/>
          <p:nvPr/>
        </p:nvSpPr>
        <p:spPr>
          <a:xfrm>
            <a:off x="14710818" y="8000014"/>
            <a:ext cx="2098168" cy="61409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71437" tIns="71437" rIns="71437" bIns="71437" anchor="ctr">
            <a:spAutoFit/>
          </a:bodyPr>
          <a:lstStyle>
            <a:lvl1pPr defTabSz="821531">
              <a:defRPr sz="3200" b="0"/>
            </a:lvl1pPr>
          </a:lstStyle>
          <a:p>
            <a:r>
              <a:t>3D volume</a:t>
            </a:r>
          </a:p>
        </p:txBody>
      </p:sp>
      <p:sp>
        <p:nvSpPr>
          <p:cNvPr id="1602" name="Video"/>
          <p:cNvSpPr/>
          <p:nvPr/>
        </p:nvSpPr>
        <p:spPr>
          <a:xfrm rot="8339876">
            <a:off x="15626426" y="3610767"/>
            <a:ext cx="1508232" cy="844563"/>
          </a:xfrm>
          <a:custGeom>
            <a:avLst/>
            <a:gdLst/>
            <a:ahLst/>
            <a:cxnLst>
              <a:cxn ang="0">
                <a:pos x="wd2" y="hd2"/>
              </a:cxn>
              <a:cxn ang="5400000">
                <a:pos x="wd2" y="hd2"/>
              </a:cxn>
              <a:cxn ang="10800000">
                <a:pos x="wd2" y="hd2"/>
              </a:cxn>
              <a:cxn ang="16200000">
                <a:pos x="wd2" y="hd2"/>
              </a:cxn>
            </a:cxnLst>
            <a:rect l="0" t="0" r="r" b="b"/>
            <a:pathLst>
              <a:path w="21600" h="21600" extrusionOk="0">
                <a:moveTo>
                  <a:pt x="1386" y="0"/>
                </a:moveTo>
                <a:cubicBezTo>
                  <a:pt x="623" y="0"/>
                  <a:pt x="0" y="1113"/>
                  <a:pt x="0" y="2475"/>
                </a:cubicBezTo>
                <a:lnTo>
                  <a:pt x="0" y="19125"/>
                </a:lnTo>
                <a:cubicBezTo>
                  <a:pt x="0" y="20487"/>
                  <a:pt x="623" y="21600"/>
                  <a:pt x="1386" y="21600"/>
                </a:cubicBezTo>
                <a:lnTo>
                  <a:pt x="15853" y="21600"/>
                </a:lnTo>
                <a:cubicBezTo>
                  <a:pt x="16616" y="21600"/>
                  <a:pt x="17239" y="20487"/>
                  <a:pt x="17239" y="19125"/>
                </a:cubicBezTo>
                <a:lnTo>
                  <a:pt x="17239" y="15008"/>
                </a:lnTo>
                <a:cubicBezTo>
                  <a:pt x="17501" y="15278"/>
                  <a:pt x="17778" y="15564"/>
                  <a:pt x="17979" y="15771"/>
                </a:cubicBezTo>
                <a:lnTo>
                  <a:pt x="21000" y="18884"/>
                </a:lnTo>
                <a:cubicBezTo>
                  <a:pt x="21330" y="19224"/>
                  <a:pt x="21600" y="18948"/>
                  <a:pt x="21600" y="18268"/>
                </a:cubicBezTo>
                <a:lnTo>
                  <a:pt x="21600" y="12039"/>
                </a:lnTo>
                <a:cubicBezTo>
                  <a:pt x="21600" y="11358"/>
                  <a:pt x="21600" y="10242"/>
                  <a:pt x="21600" y="9561"/>
                </a:cubicBezTo>
                <a:lnTo>
                  <a:pt x="21600" y="3332"/>
                </a:lnTo>
                <a:cubicBezTo>
                  <a:pt x="21600" y="2652"/>
                  <a:pt x="21330" y="2376"/>
                  <a:pt x="21000" y="2716"/>
                </a:cubicBezTo>
                <a:lnTo>
                  <a:pt x="17979" y="5829"/>
                </a:lnTo>
                <a:cubicBezTo>
                  <a:pt x="17778" y="6036"/>
                  <a:pt x="17500" y="6322"/>
                  <a:pt x="17239" y="6592"/>
                </a:cubicBezTo>
                <a:lnTo>
                  <a:pt x="17239" y="2475"/>
                </a:lnTo>
                <a:cubicBezTo>
                  <a:pt x="17239" y="1113"/>
                  <a:pt x="16616" y="0"/>
                  <a:pt x="15853" y="0"/>
                </a:cubicBezTo>
                <a:lnTo>
                  <a:pt x="1386" y="0"/>
                </a:lnTo>
                <a:close/>
              </a:path>
            </a:pathLst>
          </a:custGeom>
          <a:solidFill>
            <a:schemeClr val="accent1"/>
          </a:solidFill>
          <a:ln w="12700">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mc:AlternateContent xmlns:mc="http://schemas.openxmlformats.org/markup-compatibility/2006" xmlns:a14="http://schemas.microsoft.com/office/drawing/2010/main">
        <mc:Choice Requires="a14">
          <p:sp>
            <p:nvSpPr>
              <p:cNvPr id="1603" name="Equation"/>
              <p:cNvSpPr txBox="1"/>
              <p:nvPr/>
            </p:nvSpPr>
            <p:spPr>
              <a:xfrm>
                <a:off x="14676739" y="5810547"/>
                <a:ext cx="467475" cy="522928"/>
              </a:xfrm>
              <a:prstGeom prst="rect">
                <a:avLst/>
              </a:prstGeom>
              <a:ln w="12700">
                <a:miter lim="400000"/>
              </a:ln>
            </p:spPr>
            <p:txBody>
              <a:bodyPr wrap="none" lIns="0" tIns="0" rIns="0" bIns="0">
                <a:spAutoFit/>
              </a:bodyPr>
              <a:lstStyle/>
              <a:p>
                <a:pPr algn="l" defTabSz="914400" latinLnBrk="1">
                  <a:defRPr sz="1800" b="0"/>
                </a:pPr>
                <a14:m>
                  <m:oMathPara xmlns:m="http://schemas.openxmlformats.org/officeDocument/2006/math">
                    <m:oMathParaPr>
                      <m:jc m:val="centerGroup"/>
                    </m:oMathParaPr>
                    <m:oMath xmlns:m="http://schemas.openxmlformats.org/officeDocument/2006/math">
                      <m:sSub>
                        <m:sSubPr>
                          <m:ctrlPr>
                            <a:rPr sz="5100" i="1">
                              <a:solidFill>
                                <a:srgbClr val="FEFEFE"/>
                              </a:solidFill>
                              <a:latin typeface="Cambria Math" panose="02040503050406030204" pitchFamily="18" charset="0"/>
                            </a:rPr>
                          </m:ctrlPr>
                        </m:sSubPr>
                        <m:e>
                          <m:r>
                            <a:rPr sz="5100" i="1">
                              <a:solidFill>
                                <a:srgbClr val="FEFEFE"/>
                              </a:solidFill>
                              <a:latin typeface="Cambria Math" panose="02040503050406030204" pitchFamily="18" charset="0"/>
                            </a:rPr>
                            <m:t>𝑡</m:t>
                          </m:r>
                        </m:e>
                        <m:sub>
                          <m:r>
                            <a:rPr sz="5100" i="1">
                              <a:solidFill>
                                <a:srgbClr val="FEFEFE"/>
                              </a:solidFill>
                              <a:latin typeface="Cambria Math" panose="02040503050406030204" pitchFamily="18" charset="0"/>
                            </a:rPr>
                            <m:t>𝑁</m:t>
                          </m:r>
                        </m:sub>
                      </m:sSub>
                    </m:oMath>
                  </m:oMathPara>
                </a14:m>
                <a:endParaRPr sz="5100">
                  <a:solidFill>
                    <a:srgbClr val="FFFFFF"/>
                  </a:solidFill>
                </a:endParaRPr>
              </a:p>
            </p:txBody>
          </p:sp>
        </mc:Choice>
        <mc:Fallback xmlns="">
          <p:sp>
            <p:nvSpPr>
              <p:cNvPr id="1603" name="Equation"/>
              <p:cNvSpPr txBox="1">
                <a:spLocks noRot="1" noChangeAspect="1" noMove="1" noResize="1" noEditPoints="1" noAdjustHandles="1" noChangeArrowheads="1" noChangeShapeType="1" noTextEdit="1"/>
              </p:cNvSpPr>
              <p:nvPr/>
            </p:nvSpPr>
            <p:spPr>
              <a:xfrm>
                <a:off x="14676739" y="5810547"/>
                <a:ext cx="467475" cy="522928"/>
              </a:xfrm>
              <a:prstGeom prst="rect">
                <a:avLst/>
              </a:prstGeom>
              <a:blipFill>
                <a:blip r:embed="rId2"/>
                <a:stretch>
                  <a:fillRect r="-26316" b="-46512"/>
                </a:stretch>
              </a:blipFill>
              <a:ln w="12700">
                <a:miter lim="400000"/>
              </a:ln>
            </p:spPr>
            <p:txBody>
              <a:bodyPr/>
              <a:lstStyle/>
              <a:p>
                <a:r>
                  <a:rPr lang="en-US">
                    <a:noFill/>
                  </a:rPr>
                  <a:t> </a:t>
                </a:r>
              </a:p>
            </p:txBody>
          </p:sp>
        </mc:Fallback>
      </mc:AlternateContent>
      <p:sp>
        <p:nvSpPr>
          <p:cNvPr id="1604" name="Circle"/>
          <p:cNvSpPr/>
          <p:nvPr/>
        </p:nvSpPr>
        <p:spPr>
          <a:xfrm>
            <a:off x="10193104" y="9035432"/>
            <a:ext cx="203201" cy="203201"/>
          </a:xfrm>
          <a:prstGeom prst="ellipse">
            <a:avLst/>
          </a:prstGeom>
          <a:solidFill>
            <a:srgbClr val="FFFFFF"/>
          </a:solidFill>
          <a:ln w="12700">
            <a:miter lim="400000"/>
          </a:ln>
          <a:effectLst>
            <a:outerShdw blurRad="63500" dist="25400" dir="3228796" rotWithShape="0">
              <a:srgbClr val="000000"/>
            </a:outerShdw>
          </a:effectLst>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1605" name="Circle"/>
          <p:cNvSpPr/>
          <p:nvPr/>
        </p:nvSpPr>
        <p:spPr>
          <a:xfrm>
            <a:off x="14510408" y="5440195"/>
            <a:ext cx="203201" cy="203201"/>
          </a:xfrm>
          <a:prstGeom prst="ellipse">
            <a:avLst/>
          </a:prstGeom>
          <a:solidFill>
            <a:srgbClr val="FFFFFF"/>
          </a:solidFill>
          <a:ln w="12700">
            <a:miter lim="400000"/>
          </a:ln>
          <a:effectLst>
            <a:outerShdw blurRad="63500" dist="25400" dir="3228796" rotWithShape="0">
              <a:srgbClr val="000000"/>
            </a:outerShdw>
          </a:effectLst>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1606" name="Circle"/>
          <p:cNvSpPr/>
          <p:nvPr/>
        </p:nvSpPr>
        <p:spPr>
          <a:xfrm>
            <a:off x="11126125" y="8245733"/>
            <a:ext cx="203201" cy="203201"/>
          </a:xfrm>
          <a:prstGeom prst="ellipse">
            <a:avLst/>
          </a:prstGeom>
          <a:solidFill>
            <a:srgbClr val="FFFFFF"/>
          </a:solidFill>
          <a:ln w="12700">
            <a:miter lim="400000"/>
          </a:ln>
          <a:effectLst>
            <a:outerShdw blurRad="63500" dist="25400" dir="3228796" rotWithShape="0">
              <a:srgbClr val="000000"/>
            </a:outerShdw>
          </a:effectLst>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1607" name="Circle"/>
          <p:cNvSpPr/>
          <p:nvPr/>
        </p:nvSpPr>
        <p:spPr>
          <a:xfrm>
            <a:off x="12835633" y="6812514"/>
            <a:ext cx="203201" cy="203201"/>
          </a:xfrm>
          <a:prstGeom prst="ellipse">
            <a:avLst/>
          </a:prstGeom>
          <a:solidFill>
            <a:srgbClr val="FFFFFF"/>
          </a:solidFill>
          <a:ln w="12700">
            <a:miter lim="400000"/>
          </a:ln>
          <a:effectLst>
            <a:outerShdw blurRad="63500" dist="25400" dir="3228796" rotWithShape="0">
              <a:srgbClr val="000000"/>
            </a:outerShdw>
          </a:effectLst>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1608" name="Circle"/>
          <p:cNvSpPr/>
          <p:nvPr/>
        </p:nvSpPr>
        <p:spPr>
          <a:xfrm>
            <a:off x="13707753" y="6092537"/>
            <a:ext cx="203201" cy="203201"/>
          </a:xfrm>
          <a:prstGeom prst="ellipse">
            <a:avLst/>
          </a:prstGeom>
          <a:solidFill>
            <a:srgbClr val="FFFFFF"/>
          </a:solidFill>
          <a:ln w="12700">
            <a:miter lim="400000"/>
          </a:ln>
          <a:effectLst>
            <a:outerShdw blurRad="63500" dist="25400" dir="3228796" rotWithShape="0">
              <a:srgbClr val="000000"/>
            </a:outerShdw>
          </a:effectLst>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1609" name="Camera"/>
          <p:cNvSpPr txBox="1"/>
          <p:nvPr/>
        </p:nvSpPr>
        <p:spPr>
          <a:xfrm>
            <a:off x="16640648" y="4325434"/>
            <a:ext cx="1585698" cy="61409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71437" tIns="71437" rIns="71437" bIns="71437" anchor="ctr">
            <a:spAutoFit/>
          </a:bodyPr>
          <a:lstStyle>
            <a:lvl1pPr defTabSz="821531">
              <a:defRPr sz="3200" b="0"/>
            </a:lvl1pPr>
          </a:lstStyle>
          <a:p>
            <a:r>
              <a:t>Camera</a:t>
            </a:r>
          </a:p>
        </p:txBody>
      </p:sp>
      <p:sp>
        <p:nvSpPr>
          <p:cNvPr id="1610" name="Ray"/>
          <p:cNvSpPr txBox="1"/>
          <p:nvPr/>
        </p:nvSpPr>
        <p:spPr>
          <a:xfrm>
            <a:off x="8274595" y="9154655"/>
            <a:ext cx="855397" cy="61409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71437" tIns="71437" rIns="71437" bIns="71437" anchor="ctr">
            <a:spAutoFit/>
          </a:bodyPr>
          <a:lstStyle>
            <a:lvl1pPr defTabSz="821531">
              <a:defRPr sz="3200" b="0"/>
            </a:lvl1pPr>
          </a:lstStyle>
          <a:p>
            <a:r>
              <a:t>Ray</a:t>
            </a:r>
          </a:p>
        </p:txBody>
      </p:sp>
      <p:sp>
        <p:nvSpPr>
          <p:cNvPr id="1611" name="Text"/>
          <p:cNvSpPr txBox="1"/>
          <p:nvPr/>
        </p:nvSpPr>
        <p:spPr>
          <a:xfrm>
            <a:off x="11959031" y="13081000"/>
            <a:ext cx="453238" cy="46105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spAutoFit/>
          </a:bodyPr>
          <a:lstStyle>
            <a:lvl1pPr>
              <a:defRPr sz="2400" b="0">
                <a:latin typeface="Helvetica Neue Light"/>
                <a:ea typeface="Helvetica Neue Light"/>
                <a:cs typeface="Helvetica Neue Light"/>
                <a:sym typeface="Helvetica Neue Light"/>
              </a:defRPr>
            </a:lvl1pPr>
          </a:lstStyle>
          <a:p>
            <a:fld id="{86CB4B4D-7CA3-9044-876B-883B54F8677D}" type="slidenum">
              <a:t>151</a:t>
            </a:fld>
            <a:endParaRPr/>
          </a:p>
        </p:txBody>
      </p:sp>
      <p:pic>
        <p:nvPicPr>
          <p:cNvPr id="1612" name="Image" descr="Image"/>
          <p:cNvPicPr>
            <a:picLocks noChangeAspect="1"/>
          </p:cNvPicPr>
          <p:nvPr/>
        </p:nvPicPr>
        <p:blipFill>
          <a:blip r:embed="rId3"/>
          <a:stretch>
            <a:fillRect/>
          </a:stretch>
        </p:blipFill>
        <p:spPr>
          <a:xfrm>
            <a:off x="1223166" y="5321695"/>
            <a:ext cx="4626429" cy="2159001"/>
          </a:xfrm>
          <a:prstGeom prst="rect">
            <a:avLst/>
          </a:prstGeom>
          <a:ln w="12700">
            <a:miter lim="400000"/>
          </a:ln>
        </p:spPr>
      </p:pic>
      <p:sp>
        <p:nvSpPr>
          <p:cNvPr id="1613" name="Line"/>
          <p:cNvSpPr/>
          <p:nvPr/>
        </p:nvSpPr>
        <p:spPr>
          <a:xfrm rot="19133859">
            <a:off x="9271643" y="4743323"/>
            <a:ext cx="5982905" cy="2373829"/>
          </a:xfrm>
          <a:custGeom>
            <a:avLst/>
            <a:gdLst/>
            <a:ahLst/>
            <a:cxnLst>
              <a:cxn ang="0">
                <a:pos x="wd2" y="hd2"/>
              </a:cxn>
              <a:cxn ang="5400000">
                <a:pos x="wd2" y="hd2"/>
              </a:cxn>
              <a:cxn ang="10800000">
                <a:pos x="wd2" y="hd2"/>
              </a:cxn>
              <a:cxn ang="16200000">
                <a:pos x="wd2" y="hd2"/>
              </a:cxn>
            </a:cxnLst>
            <a:rect l="0" t="0" r="r" b="b"/>
            <a:pathLst>
              <a:path w="21600" h="20915" extrusionOk="0">
                <a:moveTo>
                  <a:pt x="21600" y="20687"/>
                </a:moveTo>
                <a:cubicBezTo>
                  <a:pt x="20578" y="21257"/>
                  <a:pt x="19497" y="20747"/>
                  <a:pt x="18659" y="19291"/>
                </a:cubicBezTo>
                <a:cubicBezTo>
                  <a:pt x="17724" y="17668"/>
                  <a:pt x="17214" y="15103"/>
                  <a:pt x="16804" y="12519"/>
                </a:cubicBezTo>
                <a:cubicBezTo>
                  <a:pt x="16402" y="9986"/>
                  <a:pt x="16072" y="7334"/>
                  <a:pt x="16047" y="4503"/>
                </a:cubicBezTo>
                <a:cubicBezTo>
                  <a:pt x="16025" y="2090"/>
                  <a:pt x="15713" y="-343"/>
                  <a:pt x="14908" y="41"/>
                </a:cubicBezTo>
                <a:cubicBezTo>
                  <a:pt x="14417" y="274"/>
                  <a:pt x="14255" y="1560"/>
                  <a:pt x="14168" y="2754"/>
                </a:cubicBezTo>
                <a:cubicBezTo>
                  <a:pt x="13759" y="8379"/>
                  <a:pt x="13298" y="14366"/>
                  <a:pt x="11318" y="17719"/>
                </a:cubicBezTo>
                <a:cubicBezTo>
                  <a:pt x="10299" y="19443"/>
                  <a:pt x="9149" y="19984"/>
                  <a:pt x="8009" y="20168"/>
                </a:cubicBezTo>
                <a:cubicBezTo>
                  <a:pt x="6660" y="20386"/>
                  <a:pt x="5301" y="20277"/>
                  <a:pt x="3950" y="20084"/>
                </a:cubicBezTo>
                <a:cubicBezTo>
                  <a:pt x="2631" y="19896"/>
                  <a:pt x="1318" y="19575"/>
                  <a:pt x="0" y="19578"/>
                </a:cubicBezTo>
              </a:path>
            </a:pathLst>
          </a:custGeom>
          <a:ln w="50800">
            <a:solidFill>
              <a:schemeClr val="accent5">
                <a:hueOff val="-82419"/>
                <a:satOff val="-9513"/>
                <a:lumOff val="-16343"/>
              </a:schemeClr>
            </a:solidFill>
            <a:miter lim="400000"/>
          </a:ln>
          <a:effectLst>
            <a:outerShdw blurRad="63500" dist="25400" dir="3228796" rotWithShape="0">
              <a:srgbClr val="000000"/>
            </a:outerShdw>
          </a:effectLst>
        </p:spPr>
        <p:txBody>
          <a:bodyPr lIns="0" tIns="0" rIns="0" bIns="0" anchor="ctr"/>
          <a:lstStyle/>
          <a:p>
            <a:pPr>
              <a:defRPr sz="3200" b="0">
                <a:solidFill>
                  <a:srgbClr val="FFFFFF"/>
                </a:solidFill>
                <a:latin typeface="+mn-lt"/>
                <a:ea typeface="+mn-ea"/>
                <a:cs typeface="+mn-cs"/>
                <a:sym typeface="Helvetica Neue Medium"/>
              </a:defRPr>
            </a:pPr>
            <a:endParaRPr/>
          </a:p>
        </p:txBody>
      </p:sp>
      <p:pic>
        <p:nvPicPr>
          <p:cNvPr id="1614" name="Rounded Rectangle Rounded rectangle" descr="Rounded Rectangle Rounded rectangle"/>
          <p:cNvPicPr>
            <a:picLocks/>
          </p:cNvPicPr>
          <p:nvPr/>
        </p:nvPicPr>
        <p:blipFill>
          <a:blip r:embed="rId4">
            <a:alphaModFix amt="75013"/>
          </a:blip>
          <a:stretch>
            <a:fillRect/>
          </a:stretch>
        </p:blipFill>
        <p:spPr>
          <a:xfrm>
            <a:off x="3710825" y="5772522"/>
            <a:ext cx="1849052" cy="1260197"/>
          </a:xfrm>
          <a:prstGeom prst="rect">
            <a:avLst/>
          </a:prstGeom>
        </p:spPr>
      </p:pic>
      <p:sp>
        <p:nvSpPr>
          <p:cNvPr id="1616" name="Rendering weights are not a 3D function — depends on ray, because of tranmisttance!"/>
          <p:cNvSpPr txBox="1"/>
          <p:nvPr/>
        </p:nvSpPr>
        <p:spPr>
          <a:xfrm>
            <a:off x="13050453" y="10663401"/>
            <a:ext cx="10795672" cy="13979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spAutoFit/>
          </a:bodyPr>
          <a:lstStyle>
            <a:lvl1pPr defTabSz="821531">
              <a:defRPr sz="4200" b="0"/>
            </a:lvl1pPr>
          </a:lstStyle>
          <a:p>
            <a:r>
              <a:t>Rendering weights are not a 3D function — depends on ray, because of tranmisttance!</a:t>
            </a:r>
          </a:p>
        </p:txBody>
      </p:sp>
      <p:sp>
        <p:nvSpPr>
          <p:cNvPr id="1617" name="Visual intuition — rendering weights not just 3D function"/>
          <p:cNvSpPr txBox="1">
            <a:spLocks noGrp="1"/>
          </p:cNvSpPr>
          <p:nvPr>
            <p:ph type="title"/>
          </p:nvPr>
        </p:nvSpPr>
        <p:spPr>
          <a:prstGeom prst="rect">
            <a:avLst/>
          </a:prstGeom>
        </p:spPr>
        <p:txBody>
          <a:bodyPr/>
          <a:lstStyle>
            <a:lvl1pPr defTabSz="668655">
              <a:defRPr sz="6480"/>
            </a:lvl1pPr>
          </a:lstStyle>
          <a:p>
            <a:r>
              <a:t>Visual intuition — rendering weights not just 3D function</a:t>
            </a:r>
          </a:p>
        </p:txBody>
      </p:sp>
    </p:spTree>
  </p:cSld>
  <p:clrMapOvr>
    <a:masterClrMapping/>
  </p:clrMapOvr>
  <p:transition spd="med"/>
</p:sld>
</file>

<file path=ppt/slides/slide15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619" name="Rendering weight PDF is important — depth"/>
          <p:cNvSpPr txBox="1">
            <a:spLocks noGrp="1"/>
          </p:cNvSpPr>
          <p:nvPr>
            <p:ph type="title"/>
          </p:nvPr>
        </p:nvSpPr>
        <p:spPr>
          <a:prstGeom prst="rect">
            <a:avLst/>
          </a:prstGeom>
        </p:spPr>
        <p:txBody>
          <a:bodyPr/>
          <a:lstStyle/>
          <a:p>
            <a:r>
              <a:t>Rendering weight PDF is important — depth</a:t>
            </a:r>
          </a:p>
        </p:txBody>
      </p:sp>
      <p:sp>
        <p:nvSpPr>
          <p:cNvPr id="1620" name="Slide Number"/>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152</a:t>
            </a:fld>
            <a:endParaRPr/>
          </a:p>
        </p:txBody>
      </p:sp>
      <mc:AlternateContent xmlns:mc="http://schemas.openxmlformats.org/markup-compatibility/2006" xmlns:a14="http://schemas.microsoft.com/office/drawing/2010/main">
        <mc:Choice Requires="a14">
          <p:sp>
            <p:nvSpPr>
              <p:cNvPr id="1621" name="We can use this distribution to compute expectations for other quantities, e.g. “expected depth”:…"/>
              <p:cNvSpPr txBox="1"/>
              <p:nvPr/>
            </p:nvSpPr>
            <p:spPr>
              <a:xfrm>
                <a:off x="3021834" y="4386048"/>
                <a:ext cx="18340331" cy="6696504"/>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lIns="71437" tIns="71437" rIns="71437" bIns="71437">
                <a:spAutoFit/>
              </a:bodyPr>
              <a:lstStyle/>
              <a:p>
                <a:pPr defTabSz="821531">
                  <a:defRPr sz="4200" b="0">
                    <a:latin typeface="Avenir Book"/>
                    <a:ea typeface="Avenir Book"/>
                    <a:cs typeface="Avenir Book"/>
                    <a:sym typeface="Avenir Book"/>
                  </a:defRPr>
                </a:pPr>
                <a:r>
                  <a:t>We can use this distribution to compute expectations for other quantities, e.g. “expected depth”:</a:t>
                </a:r>
              </a:p>
              <a:p>
                <a:pPr defTabSz="821531">
                  <a:defRPr sz="4200" b="0">
                    <a:latin typeface="Avenir Book"/>
                    <a:ea typeface="Avenir Book"/>
                    <a:cs typeface="Avenir Book"/>
                    <a:sym typeface="Avenir Book"/>
                  </a:defRPr>
                </a:pPr>
                <a:endParaRPr/>
              </a:p>
              <a:p>
                <a:pPr defTabSz="821531">
                  <a:defRPr sz="4800" b="0">
                    <a:latin typeface="Avenir Book"/>
                    <a:ea typeface="Avenir Book"/>
                    <a:cs typeface="Avenir Book"/>
                    <a:sym typeface="Avenir Book"/>
                  </a:defRPr>
                </a:pPr>
                <a14:m>
                  <m:oMathPara xmlns:m="http://schemas.openxmlformats.org/officeDocument/2006/math">
                    <m:oMathParaPr>
                      <m:jc m:val="center"/>
                    </m:oMathParaPr>
                    <m:oMath xmlns:m="http://schemas.openxmlformats.org/officeDocument/2006/math">
                      <m:bar>
                        <m:barPr>
                          <m:pos m:val="top"/>
                          <m:ctrlPr>
                            <a:rPr sz="5250" i="1">
                              <a:solidFill>
                                <a:srgbClr val="000000"/>
                              </a:solidFill>
                              <a:latin typeface="Cambria Math" panose="02040503050406030204" pitchFamily="18" charset="0"/>
                            </a:rPr>
                          </m:ctrlPr>
                        </m:barPr>
                        <m:e>
                          <m:r>
                            <a:rPr sz="5250" i="1">
                              <a:solidFill>
                                <a:srgbClr val="000000"/>
                              </a:solidFill>
                              <a:latin typeface="Cambria Math" panose="02040503050406030204" pitchFamily="18" charset="0"/>
                            </a:rPr>
                            <m:t>𝑡</m:t>
                          </m:r>
                        </m:e>
                      </m:bar>
                      <m:r>
                        <a:rPr sz="5250" i="1">
                          <a:solidFill>
                            <a:srgbClr val="000000"/>
                          </a:solidFill>
                          <a:latin typeface="Cambria Math" panose="02040503050406030204" pitchFamily="18" charset="0"/>
                        </a:rPr>
                        <m:t>=</m:t>
                      </m:r>
                      <m:limLow>
                        <m:limLowPr>
                          <m:ctrlPr>
                            <a:rPr sz="5250" i="1">
                              <a:solidFill>
                                <a:srgbClr val="000000"/>
                              </a:solidFill>
                              <a:latin typeface="Cambria Math" panose="02040503050406030204" pitchFamily="18" charset="0"/>
                            </a:rPr>
                          </m:ctrlPr>
                        </m:limLowPr>
                        <m:e>
                          <m:r>
                            <a:rPr sz="5250" i="1">
                              <a:solidFill>
                                <a:srgbClr val="000000"/>
                              </a:solidFill>
                              <a:latin typeface="Cambria Math" panose="02040503050406030204" pitchFamily="18" charset="0"/>
                            </a:rPr>
                            <m:t>∑</m:t>
                          </m:r>
                        </m:e>
                        <m:lim>
                          <m:r>
                            <a:rPr sz="5250" i="1">
                              <a:solidFill>
                                <a:srgbClr val="000000"/>
                              </a:solidFill>
                              <a:latin typeface="Cambria Math" panose="02040503050406030204" pitchFamily="18" charset="0"/>
                            </a:rPr>
                            <m:t>𝑖</m:t>
                          </m:r>
                        </m:lim>
                      </m:limLow>
                      <m:sSub>
                        <m:sSubPr>
                          <m:ctrlPr>
                            <a:rPr sz="5250" i="1">
                              <a:solidFill>
                                <a:srgbClr val="000000"/>
                              </a:solidFill>
                              <a:latin typeface="Cambria Math" panose="02040503050406030204" pitchFamily="18" charset="0"/>
                            </a:rPr>
                          </m:ctrlPr>
                        </m:sSubPr>
                        <m:e>
                          <m:r>
                            <a:rPr sz="5250" i="1">
                              <a:solidFill>
                                <a:srgbClr val="000000"/>
                              </a:solidFill>
                              <a:latin typeface="Cambria Math" panose="02040503050406030204" pitchFamily="18" charset="0"/>
                            </a:rPr>
                            <m:t>𝑇</m:t>
                          </m:r>
                        </m:e>
                        <m:sub>
                          <m:r>
                            <a:rPr sz="5250" i="1">
                              <a:solidFill>
                                <a:srgbClr val="000000"/>
                              </a:solidFill>
                              <a:latin typeface="Cambria Math" panose="02040503050406030204" pitchFamily="18" charset="0"/>
                            </a:rPr>
                            <m:t>𝑖</m:t>
                          </m:r>
                        </m:sub>
                      </m:sSub>
                      <m:sSub>
                        <m:sSubPr>
                          <m:ctrlPr>
                            <a:rPr sz="5250" i="1">
                              <a:solidFill>
                                <a:srgbClr val="000000"/>
                              </a:solidFill>
                              <a:latin typeface="Cambria Math" panose="02040503050406030204" pitchFamily="18" charset="0"/>
                            </a:rPr>
                          </m:ctrlPr>
                        </m:sSubPr>
                        <m:e>
                          <m:r>
                            <a:rPr sz="5250" i="1">
                              <a:solidFill>
                                <a:srgbClr val="000000"/>
                              </a:solidFill>
                              <a:latin typeface="Cambria Math" panose="02040503050406030204" pitchFamily="18" charset="0"/>
                            </a:rPr>
                            <m:t>𝛼</m:t>
                          </m:r>
                        </m:e>
                        <m:sub>
                          <m:r>
                            <a:rPr sz="5250" i="1">
                              <a:solidFill>
                                <a:srgbClr val="000000"/>
                              </a:solidFill>
                              <a:latin typeface="Cambria Math" panose="02040503050406030204" pitchFamily="18" charset="0"/>
                            </a:rPr>
                            <m:t>𝑖</m:t>
                          </m:r>
                        </m:sub>
                      </m:sSub>
                      <m:sSub>
                        <m:sSubPr>
                          <m:ctrlPr>
                            <a:rPr sz="5250" i="1">
                              <a:solidFill>
                                <a:srgbClr val="000000"/>
                              </a:solidFill>
                              <a:latin typeface="Cambria Math" panose="02040503050406030204" pitchFamily="18" charset="0"/>
                            </a:rPr>
                          </m:ctrlPr>
                        </m:sSubPr>
                        <m:e>
                          <m:r>
                            <a:rPr sz="5250" i="1">
                              <a:solidFill>
                                <a:srgbClr val="000000"/>
                              </a:solidFill>
                              <a:latin typeface="Cambria Math" panose="02040503050406030204" pitchFamily="18" charset="0"/>
                            </a:rPr>
                            <m:t>𝑡</m:t>
                          </m:r>
                        </m:e>
                        <m:sub>
                          <m:r>
                            <a:rPr sz="5250" i="1">
                              <a:solidFill>
                                <a:srgbClr val="000000"/>
                              </a:solidFill>
                              <a:latin typeface="Cambria Math" panose="02040503050406030204" pitchFamily="18" charset="0"/>
                            </a:rPr>
                            <m:t>𝑖</m:t>
                          </m:r>
                        </m:sub>
                      </m:sSub>
                    </m:oMath>
                  </m:oMathPara>
                </a14:m>
                <a:endParaRPr/>
              </a:p>
              <a:p>
                <a:pPr defTabSz="821531">
                  <a:defRPr sz="4200" b="0">
                    <a:latin typeface="Avenir Book"/>
                    <a:ea typeface="Avenir Book"/>
                    <a:cs typeface="Avenir Book"/>
                    <a:sym typeface="Avenir Book"/>
                  </a:defRPr>
                </a:pPr>
                <a:endParaRPr/>
              </a:p>
              <a:p>
                <a:pPr defTabSz="821531">
                  <a:defRPr sz="4200" b="0">
                    <a:latin typeface="Avenir Book"/>
                    <a:ea typeface="Avenir Book"/>
                    <a:cs typeface="Avenir Book"/>
                    <a:sym typeface="Avenir Book"/>
                  </a:defRPr>
                </a:pPr>
                <a:r>
                  <a:t>This is often how people visualise NeRF depth maps.</a:t>
                </a:r>
              </a:p>
              <a:p>
                <a:pPr defTabSz="821531">
                  <a:defRPr sz="4200" b="0">
                    <a:latin typeface="Avenir Book"/>
                    <a:ea typeface="Avenir Book"/>
                    <a:cs typeface="Avenir Book"/>
                    <a:sym typeface="Avenir Book"/>
                  </a:defRPr>
                </a:pPr>
                <a:endParaRPr/>
              </a:p>
              <a:p>
                <a:pPr defTabSz="821531">
                  <a:defRPr sz="4200" b="0">
                    <a:latin typeface="Avenir Book"/>
                    <a:ea typeface="Avenir Book"/>
                    <a:cs typeface="Avenir Book"/>
                    <a:sym typeface="Avenir Book"/>
                  </a:defRPr>
                </a:pPr>
                <a:r>
                  <a:t>Alternatively, other statistics like mode or median can be used.</a:t>
                </a:r>
              </a:p>
            </p:txBody>
          </p:sp>
        </mc:Choice>
        <mc:Fallback xmlns="">
          <p:sp>
            <p:nvSpPr>
              <p:cNvPr id="1621" name="We can use this distribution to compute expectations for other quantities, e.g. “expected depth”:…"/>
              <p:cNvSpPr txBox="1">
                <a:spLocks noRot="1" noChangeAspect="1" noMove="1" noResize="1" noEditPoints="1" noAdjustHandles="1" noChangeArrowheads="1" noChangeShapeType="1" noTextEdit="1"/>
              </p:cNvSpPr>
              <p:nvPr/>
            </p:nvSpPr>
            <p:spPr>
              <a:xfrm>
                <a:off x="3021834" y="4386048"/>
                <a:ext cx="18340331" cy="6696504"/>
              </a:xfrm>
              <a:prstGeom prst="rect">
                <a:avLst/>
              </a:prstGeom>
              <a:blipFill>
                <a:blip r:embed="rId2"/>
                <a:stretch>
                  <a:fillRect t="-1456"/>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a:noFill/>
                  </a:rPr>
                  <a:t> </a:t>
                </a:r>
              </a:p>
            </p:txBody>
          </p:sp>
        </mc:Fallback>
      </mc:AlternateContent>
    </p:spTree>
  </p:cSld>
  <p:clrMapOvr>
    <a:masterClrMapping/>
  </p:clrMapOvr>
  <p:transition spd="med"/>
</p:sld>
</file>

<file path=ppt/slides/slide15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623" name="Rendering weight PDF is important — depth"/>
          <p:cNvSpPr txBox="1">
            <a:spLocks noGrp="1"/>
          </p:cNvSpPr>
          <p:nvPr>
            <p:ph type="title"/>
          </p:nvPr>
        </p:nvSpPr>
        <p:spPr>
          <a:prstGeom prst="rect">
            <a:avLst/>
          </a:prstGeom>
        </p:spPr>
        <p:txBody>
          <a:bodyPr/>
          <a:lstStyle/>
          <a:p>
            <a:r>
              <a:t>Rendering weight PDF is important — depth</a:t>
            </a:r>
          </a:p>
        </p:txBody>
      </p:sp>
      <p:sp>
        <p:nvSpPr>
          <p:cNvPr id="1624" name="Slide Number"/>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153</a:t>
            </a:fld>
            <a:endParaRPr/>
          </a:p>
        </p:txBody>
      </p:sp>
      <p:pic>
        <p:nvPicPr>
          <p:cNvPr id="1625" name="Image" descr="Image"/>
          <p:cNvPicPr>
            <a:picLocks noChangeAspect="1"/>
          </p:cNvPicPr>
          <p:nvPr/>
        </p:nvPicPr>
        <p:blipFill>
          <a:blip r:embed="rId3"/>
          <a:stretch>
            <a:fillRect/>
          </a:stretch>
        </p:blipFill>
        <p:spPr>
          <a:xfrm>
            <a:off x="868852" y="3149600"/>
            <a:ext cx="11125201" cy="7416800"/>
          </a:xfrm>
          <a:prstGeom prst="rect">
            <a:avLst/>
          </a:prstGeom>
          <a:ln w="12700">
            <a:miter lim="400000"/>
          </a:ln>
        </p:spPr>
      </p:pic>
      <p:pic>
        <p:nvPicPr>
          <p:cNvPr id="1626" name="Image" descr="Image"/>
          <p:cNvPicPr>
            <a:picLocks noChangeAspect="1"/>
          </p:cNvPicPr>
          <p:nvPr/>
        </p:nvPicPr>
        <p:blipFill>
          <a:blip r:embed="rId4"/>
          <a:stretch>
            <a:fillRect/>
          </a:stretch>
        </p:blipFill>
        <p:spPr>
          <a:xfrm>
            <a:off x="12389946" y="3149600"/>
            <a:ext cx="11125201" cy="7416800"/>
          </a:xfrm>
          <a:prstGeom prst="rect">
            <a:avLst/>
          </a:prstGeom>
          <a:ln w="12700">
            <a:miter lim="400000"/>
          </a:ln>
        </p:spPr>
      </p:pic>
      <p:sp>
        <p:nvSpPr>
          <p:cNvPr id="1627" name="Mean depth"/>
          <p:cNvSpPr txBox="1"/>
          <p:nvPr/>
        </p:nvSpPr>
        <p:spPr>
          <a:xfrm>
            <a:off x="4896149" y="11328399"/>
            <a:ext cx="3070607" cy="86677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71437" tIns="71437" rIns="71437" bIns="71437" anchor="ctr">
            <a:spAutoFit/>
          </a:bodyPr>
          <a:lstStyle>
            <a:lvl1pPr algn="l" defTabSz="821531">
              <a:defRPr sz="4200" b="0">
                <a:latin typeface="Avenir Book"/>
                <a:ea typeface="Avenir Book"/>
                <a:cs typeface="Avenir Book"/>
                <a:sym typeface="Avenir Book"/>
              </a:defRPr>
            </a:lvl1pPr>
          </a:lstStyle>
          <a:p>
            <a:r>
              <a:t>Mean depth</a:t>
            </a:r>
          </a:p>
        </p:txBody>
      </p:sp>
      <p:sp>
        <p:nvSpPr>
          <p:cNvPr id="1628" name="Median depth"/>
          <p:cNvSpPr txBox="1"/>
          <p:nvPr/>
        </p:nvSpPr>
        <p:spPr>
          <a:xfrm>
            <a:off x="16190281" y="11328399"/>
            <a:ext cx="3524530" cy="86677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71437" tIns="71437" rIns="71437" bIns="71437" anchor="ctr">
            <a:spAutoFit/>
          </a:bodyPr>
          <a:lstStyle>
            <a:lvl1pPr algn="l" defTabSz="821531">
              <a:defRPr sz="4200" b="0">
                <a:latin typeface="Avenir Book"/>
                <a:ea typeface="Avenir Book"/>
                <a:cs typeface="Avenir Book"/>
                <a:sym typeface="Avenir Book"/>
              </a:defRPr>
            </a:lvl1pPr>
          </a:lstStyle>
          <a:p>
            <a:r>
              <a:t>Median depth</a:t>
            </a:r>
          </a:p>
        </p:txBody>
      </p:sp>
    </p:spTree>
  </p:cSld>
  <p:clrMapOvr>
    <a:masterClrMapping/>
  </p:clrMapOvr>
  <p:transition spd="med"/>
</p:sld>
</file>

<file path=ppt/slides/slide15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632" name="Rendering weight PDF is important — depth"/>
          <p:cNvSpPr txBox="1">
            <a:spLocks noGrp="1"/>
          </p:cNvSpPr>
          <p:nvPr>
            <p:ph type="title"/>
          </p:nvPr>
        </p:nvSpPr>
        <p:spPr>
          <a:prstGeom prst="rect">
            <a:avLst/>
          </a:prstGeom>
        </p:spPr>
        <p:txBody>
          <a:bodyPr/>
          <a:lstStyle/>
          <a:p>
            <a:r>
              <a:t>Rendering weight PDF is important — depth</a:t>
            </a:r>
          </a:p>
        </p:txBody>
      </p:sp>
      <p:sp>
        <p:nvSpPr>
          <p:cNvPr id="1633" name="Slide Number"/>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154</a:t>
            </a:fld>
            <a:endParaRPr/>
          </a:p>
        </p:txBody>
      </p:sp>
      <p:pic>
        <p:nvPicPr>
          <p:cNvPr id="1634" name="Image" descr="Image"/>
          <p:cNvPicPr>
            <a:picLocks noChangeAspect="1"/>
          </p:cNvPicPr>
          <p:nvPr/>
        </p:nvPicPr>
        <p:blipFill>
          <a:blip r:embed="rId3">
            <a:alphaModFix amt="50000"/>
          </a:blip>
          <a:stretch>
            <a:fillRect/>
          </a:stretch>
        </p:blipFill>
        <p:spPr>
          <a:xfrm>
            <a:off x="868852" y="3149600"/>
            <a:ext cx="11125201" cy="7416800"/>
          </a:xfrm>
          <a:prstGeom prst="rect">
            <a:avLst/>
          </a:prstGeom>
          <a:ln w="12700">
            <a:miter lim="400000"/>
          </a:ln>
        </p:spPr>
      </p:pic>
      <p:pic>
        <p:nvPicPr>
          <p:cNvPr id="1635" name="Image" descr="Image"/>
          <p:cNvPicPr>
            <a:picLocks noChangeAspect="1"/>
          </p:cNvPicPr>
          <p:nvPr/>
        </p:nvPicPr>
        <p:blipFill>
          <a:blip r:embed="rId4">
            <a:alphaModFix amt="50000"/>
          </a:blip>
          <a:stretch>
            <a:fillRect/>
          </a:stretch>
        </p:blipFill>
        <p:spPr>
          <a:xfrm>
            <a:off x="12389946" y="3149600"/>
            <a:ext cx="11125201" cy="7416800"/>
          </a:xfrm>
          <a:prstGeom prst="rect">
            <a:avLst/>
          </a:prstGeom>
          <a:ln w="12700">
            <a:miter lim="400000"/>
          </a:ln>
        </p:spPr>
      </p:pic>
      <p:pic>
        <p:nvPicPr>
          <p:cNvPr id="1636" name="Image" descr="Image"/>
          <p:cNvPicPr>
            <a:picLocks noChangeAspect="1"/>
          </p:cNvPicPr>
          <p:nvPr/>
        </p:nvPicPr>
        <p:blipFill>
          <a:blip r:embed="rId3"/>
          <a:srcRect l="52780" t="25902" r="27198" b="42866"/>
          <a:stretch>
            <a:fillRect/>
          </a:stretch>
        </p:blipFill>
        <p:spPr>
          <a:xfrm>
            <a:off x="4087085" y="2627058"/>
            <a:ext cx="8017169" cy="8337461"/>
          </a:xfrm>
          <a:prstGeom prst="rect">
            <a:avLst/>
          </a:prstGeom>
          <a:ln w="38100">
            <a:solidFill>
              <a:srgbClr val="FFFFFF"/>
            </a:solidFill>
            <a:miter lim="400000"/>
          </a:ln>
        </p:spPr>
      </p:pic>
      <p:pic>
        <p:nvPicPr>
          <p:cNvPr id="1637" name="Image" descr="Image"/>
          <p:cNvPicPr>
            <a:picLocks noChangeAspect="1"/>
          </p:cNvPicPr>
          <p:nvPr/>
        </p:nvPicPr>
        <p:blipFill>
          <a:blip r:embed="rId4"/>
          <a:srcRect l="52778" t="25721" r="27201" b="42875"/>
          <a:stretch>
            <a:fillRect/>
          </a:stretch>
        </p:blipFill>
        <p:spPr>
          <a:xfrm>
            <a:off x="12306754" y="2626939"/>
            <a:ext cx="7973475" cy="8337877"/>
          </a:xfrm>
          <a:prstGeom prst="rect">
            <a:avLst/>
          </a:prstGeom>
          <a:ln w="38100">
            <a:solidFill>
              <a:srgbClr val="FFFFFF"/>
            </a:solidFill>
            <a:miter lim="400000"/>
          </a:ln>
        </p:spPr>
      </p:pic>
      <p:sp>
        <p:nvSpPr>
          <p:cNvPr id="1638" name="Mean depth"/>
          <p:cNvSpPr txBox="1"/>
          <p:nvPr/>
        </p:nvSpPr>
        <p:spPr>
          <a:xfrm>
            <a:off x="4896149" y="11328399"/>
            <a:ext cx="3070607" cy="86677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71437" tIns="71437" rIns="71437" bIns="71437" anchor="ctr">
            <a:spAutoFit/>
          </a:bodyPr>
          <a:lstStyle>
            <a:lvl1pPr algn="l" defTabSz="821531">
              <a:defRPr sz="4200" b="0">
                <a:latin typeface="Avenir Book"/>
                <a:ea typeface="Avenir Book"/>
                <a:cs typeface="Avenir Book"/>
                <a:sym typeface="Avenir Book"/>
              </a:defRPr>
            </a:lvl1pPr>
          </a:lstStyle>
          <a:p>
            <a:r>
              <a:t>Mean depth</a:t>
            </a:r>
          </a:p>
        </p:txBody>
      </p:sp>
      <p:sp>
        <p:nvSpPr>
          <p:cNvPr id="1639" name="Median depth"/>
          <p:cNvSpPr txBox="1"/>
          <p:nvPr/>
        </p:nvSpPr>
        <p:spPr>
          <a:xfrm>
            <a:off x="16190281" y="11328399"/>
            <a:ext cx="3524530" cy="86677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71437" tIns="71437" rIns="71437" bIns="71437" anchor="ctr">
            <a:spAutoFit/>
          </a:bodyPr>
          <a:lstStyle>
            <a:lvl1pPr algn="l" defTabSz="821531">
              <a:defRPr sz="4200" b="0">
                <a:latin typeface="Avenir Book"/>
                <a:ea typeface="Avenir Book"/>
                <a:cs typeface="Avenir Book"/>
                <a:sym typeface="Avenir Book"/>
              </a:defRPr>
            </a:lvl1pPr>
          </a:lstStyle>
          <a:p>
            <a:r>
              <a:t>Median depth</a:t>
            </a:r>
          </a:p>
        </p:txBody>
      </p:sp>
    </p:spTree>
  </p:cSld>
  <p:clrMapOvr>
    <a:masterClrMapping/>
  </p:clrMapOvr>
  <p:transition spd="med"/>
</p:sld>
</file>

<file path=ppt/slides/slide15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643" name="Volume rendering other quantities"/>
          <p:cNvSpPr txBox="1">
            <a:spLocks noGrp="1"/>
          </p:cNvSpPr>
          <p:nvPr>
            <p:ph type="title"/>
          </p:nvPr>
        </p:nvSpPr>
        <p:spPr>
          <a:prstGeom prst="rect">
            <a:avLst/>
          </a:prstGeom>
        </p:spPr>
        <p:txBody>
          <a:bodyPr/>
          <a:lstStyle/>
          <a:p>
            <a:r>
              <a:t>Volume rendering other quantities</a:t>
            </a:r>
          </a:p>
        </p:txBody>
      </p:sp>
      <p:sp>
        <p:nvSpPr>
          <p:cNvPr id="1644" name="Slide Number"/>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155</a:t>
            </a:fld>
            <a:endParaRPr/>
          </a:p>
        </p:txBody>
      </p:sp>
      <mc:AlternateContent xmlns:mc="http://schemas.openxmlformats.org/markup-compatibility/2006" xmlns:a14="http://schemas.microsoft.com/office/drawing/2010/main">
        <mc:Choice Requires="a14">
          <p:sp>
            <p:nvSpPr>
              <p:cNvPr id="1645" name="This idea can be used for any quantity we want to “volume render” into a 2D image. If   lives in 3D space (semantic features, normal vectors, etc.)…"/>
              <p:cNvSpPr txBox="1"/>
              <p:nvPr/>
            </p:nvSpPr>
            <p:spPr>
              <a:xfrm>
                <a:off x="2054643" y="4349638"/>
                <a:ext cx="20274714" cy="6769324"/>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lIns="71437" tIns="71437" rIns="71437" bIns="71437">
                <a:spAutoFit/>
              </a:bodyPr>
              <a:lstStyle/>
              <a:p>
                <a:pPr defTabSz="821531">
                  <a:defRPr sz="4200" b="0">
                    <a:latin typeface="Avenir Book"/>
                    <a:ea typeface="Avenir Book"/>
                    <a:cs typeface="Avenir Book"/>
                    <a:sym typeface="Avenir Book"/>
                  </a:defRPr>
                </a:pPr>
                <a:r>
                  <a:t>This idea can be used for any quantity we want to “volume render” into a 2D image. If </a:t>
                </a:r>
                <a14:m>
                  <m:oMath xmlns:m="http://schemas.openxmlformats.org/officeDocument/2006/math">
                    <m:r>
                      <a:rPr sz="4900" i="1">
                        <a:solidFill>
                          <a:srgbClr val="000000"/>
                        </a:solidFill>
                        <a:latin typeface="Cambria Math" panose="02040503050406030204" pitchFamily="18" charset="0"/>
                      </a:rPr>
                      <m:t>𝐯</m:t>
                    </m:r>
                  </m:oMath>
                </a14:m>
                <a:r>
                  <a:t> lives in 3D space (semantic features, normal vectors, etc.)</a:t>
                </a:r>
              </a:p>
              <a:p>
                <a:pPr defTabSz="821531">
                  <a:defRPr sz="4200" b="0">
                    <a:latin typeface="Avenir Book"/>
                    <a:ea typeface="Avenir Book"/>
                    <a:cs typeface="Avenir Book"/>
                    <a:sym typeface="Avenir Book"/>
                  </a:defRPr>
                </a:pPr>
                <a:endParaRPr/>
              </a:p>
              <a:p>
                <a:pPr defTabSz="821531">
                  <a:defRPr sz="4800" b="0">
                    <a:latin typeface="Avenir Book"/>
                    <a:ea typeface="Avenir Book"/>
                    <a:cs typeface="Avenir Book"/>
                    <a:sym typeface="Avenir Book"/>
                  </a:defRPr>
                </a:pPr>
                <a14:m>
                  <m:oMathPara xmlns:m="http://schemas.openxmlformats.org/officeDocument/2006/math">
                    <m:oMathParaPr>
                      <m:jc m:val="center"/>
                    </m:oMathParaPr>
                    <m:oMath xmlns:m="http://schemas.openxmlformats.org/officeDocument/2006/math">
                      <m:limLow>
                        <m:limLowPr>
                          <m:ctrlPr>
                            <a:rPr sz="5300" i="1">
                              <a:solidFill>
                                <a:srgbClr val="000000"/>
                              </a:solidFill>
                              <a:latin typeface="Cambria Math" panose="02040503050406030204" pitchFamily="18" charset="0"/>
                            </a:rPr>
                          </m:ctrlPr>
                        </m:limLowPr>
                        <m:e>
                          <m:r>
                            <a:rPr sz="5300" i="1">
                              <a:solidFill>
                                <a:srgbClr val="000000"/>
                              </a:solidFill>
                              <a:latin typeface="Cambria Math" panose="02040503050406030204" pitchFamily="18" charset="0"/>
                            </a:rPr>
                            <m:t>∑</m:t>
                          </m:r>
                        </m:e>
                        <m:lim>
                          <m:r>
                            <a:rPr sz="5300" i="1">
                              <a:solidFill>
                                <a:srgbClr val="000000"/>
                              </a:solidFill>
                              <a:latin typeface="Cambria Math" panose="02040503050406030204" pitchFamily="18" charset="0"/>
                            </a:rPr>
                            <m:t>𝑖</m:t>
                          </m:r>
                        </m:lim>
                      </m:limLow>
                      <m:sSub>
                        <m:sSubPr>
                          <m:ctrlPr>
                            <a:rPr sz="5300" i="1">
                              <a:solidFill>
                                <a:srgbClr val="000000"/>
                              </a:solidFill>
                              <a:latin typeface="Cambria Math" panose="02040503050406030204" pitchFamily="18" charset="0"/>
                            </a:rPr>
                          </m:ctrlPr>
                        </m:sSubPr>
                        <m:e>
                          <m:r>
                            <a:rPr sz="5300" i="1">
                              <a:solidFill>
                                <a:srgbClr val="000000"/>
                              </a:solidFill>
                              <a:latin typeface="Cambria Math" panose="02040503050406030204" pitchFamily="18" charset="0"/>
                            </a:rPr>
                            <m:t>𝑇</m:t>
                          </m:r>
                        </m:e>
                        <m:sub>
                          <m:r>
                            <a:rPr sz="5300" i="1">
                              <a:solidFill>
                                <a:srgbClr val="000000"/>
                              </a:solidFill>
                              <a:latin typeface="Cambria Math" panose="02040503050406030204" pitchFamily="18" charset="0"/>
                            </a:rPr>
                            <m:t>𝑖</m:t>
                          </m:r>
                        </m:sub>
                      </m:sSub>
                      <m:sSub>
                        <m:sSubPr>
                          <m:ctrlPr>
                            <a:rPr sz="5300" i="1">
                              <a:solidFill>
                                <a:srgbClr val="000000"/>
                              </a:solidFill>
                              <a:latin typeface="Cambria Math" panose="02040503050406030204" pitchFamily="18" charset="0"/>
                            </a:rPr>
                          </m:ctrlPr>
                        </m:sSubPr>
                        <m:e>
                          <m:r>
                            <a:rPr sz="5300" i="1">
                              <a:solidFill>
                                <a:srgbClr val="000000"/>
                              </a:solidFill>
                              <a:latin typeface="Cambria Math" panose="02040503050406030204" pitchFamily="18" charset="0"/>
                            </a:rPr>
                            <m:t>𝛼</m:t>
                          </m:r>
                        </m:e>
                        <m:sub>
                          <m:r>
                            <a:rPr sz="5300" i="1">
                              <a:solidFill>
                                <a:srgbClr val="000000"/>
                              </a:solidFill>
                              <a:latin typeface="Cambria Math" panose="02040503050406030204" pitchFamily="18" charset="0"/>
                            </a:rPr>
                            <m:t>𝑖</m:t>
                          </m:r>
                        </m:sub>
                      </m:sSub>
                      <m:sSub>
                        <m:sSubPr>
                          <m:ctrlPr>
                            <a:rPr sz="5300" i="1">
                              <a:solidFill>
                                <a:srgbClr val="000000"/>
                              </a:solidFill>
                              <a:latin typeface="Cambria Math" panose="02040503050406030204" pitchFamily="18" charset="0"/>
                            </a:rPr>
                          </m:ctrlPr>
                        </m:sSubPr>
                        <m:e>
                          <m:r>
                            <a:rPr sz="5300" i="1">
                              <a:solidFill>
                                <a:srgbClr val="000000"/>
                              </a:solidFill>
                              <a:latin typeface="Cambria Math" panose="02040503050406030204" pitchFamily="18" charset="0"/>
                            </a:rPr>
                            <m:t>𝐯</m:t>
                          </m:r>
                        </m:e>
                        <m:sub>
                          <m:r>
                            <a:rPr sz="5300" i="1">
                              <a:solidFill>
                                <a:srgbClr val="000000"/>
                              </a:solidFill>
                              <a:latin typeface="Cambria Math" panose="02040503050406030204" pitchFamily="18" charset="0"/>
                            </a:rPr>
                            <m:t>𝑖</m:t>
                          </m:r>
                        </m:sub>
                      </m:sSub>
                    </m:oMath>
                  </m:oMathPara>
                </a14:m>
                <a:endParaRPr/>
              </a:p>
              <a:p>
                <a:pPr defTabSz="821531">
                  <a:defRPr sz="4200" b="0">
                    <a:latin typeface="Avenir Book"/>
                    <a:ea typeface="Avenir Book"/>
                    <a:cs typeface="Avenir Book"/>
                    <a:sym typeface="Avenir Book"/>
                  </a:defRPr>
                </a:pPr>
                <a:endParaRPr/>
              </a:p>
              <a:p>
                <a:pPr defTabSz="821531">
                  <a:defRPr sz="4200" b="0">
                    <a:latin typeface="Avenir Book"/>
                    <a:ea typeface="Avenir Book"/>
                    <a:cs typeface="Avenir Book"/>
                    <a:sym typeface="Avenir Book"/>
                  </a:defRPr>
                </a:pPr>
                <a:r>
                  <a:t>can be taken per-ray to produce 2D output images.</a:t>
                </a:r>
              </a:p>
              <a:p>
                <a:pPr defTabSz="821531">
                  <a:defRPr sz="4200" b="0">
                    <a:latin typeface="Avenir Book"/>
                    <a:ea typeface="Avenir Book"/>
                    <a:cs typeface="Avenir Book"/>
                    <a:sym typeface="Avenir Book"/>
                  </a:defRPr>
                </a:pPr>
                <a:endParaRPr/>
              </a:p>
            </p:txBody>
          </p:sp>
        </mc:Choice>
        <mc:Fallback xmlns="">
          <p:sp>
            <p:nvSpPr>
              <p:cNvPr id="1645" name="This idea can be used for any quantity we want to “volume render” into a 2D image. If   lives in 3D space (semantic features, normal vectors, etc.)…"/>
              <p:cNvSpPr txBox="1">
                <a:spLocks noRot="1" noChangeAspect="1" noMove="1" noResize="1" noEditPoints="1" noAdjustHandles="1" noChangeArrowheads="1" noChangeShapeType="1" noTextEdit="1"/>
              </p:cNvSpPr>
              <p:nvPr/>
            </p:nvSpPr>
            <p:spPr>
              <a:xfrm>
                <a:off x="2054643" y="4349638"/>
                <a:ext cx="20274714" cy="6769324"/>
              </a:xfrm>
              <a:prstGeom prst="rect">
                <a:avLst/>
              </a:prstGeom>
              <a:blipFill>
                <a:blip r:embed="rId3"/>
                <a:stretch>
                  <a:fillRect l="-1203" t="-1532" r="-1894"/>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a:noFill/>
                  </a:rPr>
                  <a:t> </a:t>
                </a:r>
              </a:p>
            </p:txBody>
          </p:sp>
        </mc:Fallback>
      </mc:AlternateContent>
    </p:spTree>
  </p:cSld>
  <p:clrMapOvr>
    <a:masterClrMapping/>
  </p:clrMapOvr>
  <p:transition spd="med"/>
</p:sld>
</file>

<file path=ppt/slides/slide15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649" name="Slide Number"/>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156</a:t>
            </a:fld>
            <a:endParaRPr/>
          </a:p>
        </p:txBody>
      </p:sp>
      <p:pic>
        <p:nvPicPr>
          <p:cNvPr id="1650" name="featurefield.m4v" descr="featurefield.m4v"/>
          <p:cNvPicPr>
            <a:picLocks/>
          </p:cNvPicPr>
          <p:nvPr>
            <a:videoFile r:link="rId2"/>
            <p:extLst>
              <p:ext uri="{DAA4B4D4-6D71-4841-9C94-3DE7FCFB9230}">
                <p14:media xmlns:p14="http://schemas.microsoft.com/office/powerpoint/2010/main" r:embed="rId1"/>
              </p:ext>
            </p:extLst>
          </p:nvPr>
        </p:nvPicPr>
        <p:blipFill>
          <a:blip r:embed="rId5"/>
          <a:stretch>
            <a:fillRect/>
          </a:stretch>
        </p:blipFill>
        <p:spPr>
          <a:xfrm>
            <a:off x="6379454" y="3279950"/>
            <a:ext cx="11625092" cy="6539115"/>
          </a:xfrm>
          <a:prstGeom prst="rect">
            <a:avLst/>
          </a:prstGeom>
          <a:ln w="12700">
            <a:miter lim="400000"/>
          </a:ln>
        </p:spPr>
      </p:pic>
      <p:sp>
        <p:nvSpPr>
          <p:cNvPr id="1651" name="Kobayashi et al 2022, Decomposing NeRF for Editing via Feature Field Distillation"/>
          <p:cNvSpPr txBox="1"/>
          <p:nvPr/>
        </p:nvSpPr>
        <p:spPr>
          <a:xfrm>
            <a:off x="26013" y="13163770"/>
            <a:ext cx="9375903" cy="4445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lgn="l">
              <a:defRPr sz="2000" b="0">
                <a:latin typeface="Avenir Book"/>
                <a:ea typeface="Avenir Book"/>
                <a:cs typeface="Avenir Book"/>
                <a:sym typeface="Avenir Book"/>
              </a:defRPr>
            </a:pPr>
            <a:r>
              <a:t>Kobayashi et al 2022, </a:t>
            </a:r>
            <a:r>
              <a:rPr>
                <a:latin typeface="Avenir Book Oblique"/>
                <a:ea typeface="Avenir Book Oblique"/>
                <a:cs typeface="Avenir Book Oblique"/>
                <a:sym typeface="Avenir Book Oblique"/>
              </a:rPr>
              <a:t>Decomposing NeRF for Editing via Feature Field Distillation</a:t>
            </a:r>
          </a:p>
        </p:txBody>
      </p:sp>
      <p:sp>
        <p:nvSpPr>
          <p:cNvPr id="1652" name="Various recent works have used this idea to render higher-level semantic feature maps (e.g., Feature Field Distillation and Neural Feature Fusion Fields)."/>
          <p:cNvSpPr txBox="1"/>
          <p:nvPr/>
        </p:nvSpPr>
        <p:spPr>
          <a:xfrm>
            <a:off x="1737335" y="10258249"/>
            <a:ext cx="20909331" cy="1549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defTabSz="821531">
              <a:defRPr sz="4200" b="0">
                <a:latin typeface="Avenir Book"/>
                <a:ea typeface="Avenir Book"/>
                <a:cs typeface="Avenir Book"/>
                <a:sym typeface="Avenir Book"/>
              </a:defRPr>
            </a:pPr>
            <a:r>
              <a:t>Various recent works have used this idea to render higher-level semantic feature maps (e.g., </a:t>
            </a:r>
            <a:r>
              <a:rPr>
                <a:latin typeface="Avenir Book Oblique"/>
                <a:ea typeface="Avenir Book Oblique"/>
                <a:cs typeface="Avenir Book Oblique"/>
                <a:sym typeface="Avenir Book Oblique"/>
              </a:rPr>
              <a:t>Feature Field Distillation</a:t>
            </a:r>
            <a:r>
              <a:t> and </a:t>
            </a:r>
            <a:r>
              <a:rPr>
                <a:latin typeface="Avenir Book Oblique"/>
                <a:ea typeface="Avenir Book Oblique"/>
                <a:cs typeface="Avenir Book Oblique"/>
                <a:sym typeface="Avenir Book Oblique"/>
              </a:rPr>
              <a:t>Neural Feature Fusion Fields</a:t>
            </a:r>
            <a:r>
              <a:t>).</a:t>
            </a:r>
          </a:p>
        </p:txBody>
      </p:sp>
      <p:sp>
        <p:nvSpPr>
          <p:cNvPr id="1653" name="Volume rendering other quantities"/>
          <p:cNvSpPr txBox="1">
            <a:spLocks noGrp="1"/>
          </p:cNvSpPr>
          <p:nvPr>
            <p:ph type="title"/>
          </p:nvPr>
        </p:nvSpPr>
        <p:spPr>
          <a:prstGeom prst="rect">
            <a:avLst/>
          </a:prstGeom>
        </p:spPr>
        <p:txBody>
          <a:bodyPr/>
          <a:lstStyle/>
          <a:p>
            <a:r>
              <a:t>Volume rendering other quantities</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8799" fill="hold"/>
                                        <p:tgtEl>
                                          <p:spTgt spid="165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100000">
                <p:cTn id="7" fill="hold" display="0">
                  <p:stCondLst>
                    <p:cond delay="indefinite"/>
                  </p:stCondLst>
                </p:cTn>
                <p:tgtEl>
                  <p:spTgt spid="1650"/>
                </p:tgtEl>
              </p:cMediaNode>
            </p:video>
            <p:seq concurrent="1" prevAc="none" nextAc="seek">
              <p:cTn id="8" restart="whenNotActive" fill="hold" evtFilter="cancelBubble" nodeType="interactiveSeq">
                <p:stCondLst>
                  <p:cond evt="onClick" delay="0">
                    <p:tgtEl>
                      <p:spTgt spid="165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650"/>
                                        </p:tgtEl>
                                      </p:cBhvr>
                                    </p:cmd>
                                  </p:childTnLst>
                                </p:cTn>
                              </p:par>
                            </p:childTnLst>
                          </p:cTn>
                        </p:par>
                      </p:childTnLst>
                    </p:cTn>
                  </p:par>
                </p:childTnLst>
              </p:cTn>
              <p:nextCondLst>
                <p:cond evt="onClick" delay="0">
                  <p:tgtEl>
                    <p:spTgt spid="1650"/>
                  </p:tgtEl>
                </p:cond>
              </p:nextCondLst>
            </p:seq>
          </p:childTnLst>
        </p:cTn>
      </p:par>
    </p:tnLst>
  </p:timing>
</p:sld>
</file>

<file path=ppt/slides/slide15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657" name="Density as geometry"/>
          <p:cNvSpPr txBox="1">
            <a:spLocks noGrp="1"/>
          </p:cNvSpPr>
          <p:nvPr>
            <p:ph type="title"/>
          </p:nvPr>
        </p:nvSpPr>
        <p:spPr>
          <a:prstGeom prst="rect">
            <a:avLst/>
          </a:prstGeom>
        </p:spPr>
        <p:txBody>
          <a:bodyPr/>
          <a:lstStyle/>
          <a:p>
            <a:r>
              <a:t>Density as geometry</a:t>
            </a:r>
          </a:p>
        </p:txBody>
      </p:sp>
      <p:sp>
        <p:nvSpPr>
          <p:cNvPr id="1658" name="Slide Number"/>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157</a:t>
            </a:fld>
            <a:endParaRPr/>
          </a:p>
        </p:txBody>
      </p:sp>
      <p:sp>
        <p:nvSpPr>
          <p:cNvPr id="1659" name="Normal vectors (from analytic gradient of density)"/>
          <p:cNvSpPr txBox="1"/>
          <p:nvPr/>
        </p:nvSpPr>
        <p:spPr>
          <a:xfrm>
            <a:off x="2054643" y="11501618"/>
            <a:ext cx="20274714" cy="86677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spAutoFit/>
          </a:bodyPr>
          <a:lstStyle>
            <a:lvl1pPr defTabSz="821531">
              <a:defRPr sz="4200" b="0">
                <a:latin typeface="Avenir Book"/>
                <a:ea typeface="Avenir Book"/>
                <a:cs typeface="Avenir Book"/>
                <a:sym typeface="Avenir Book"/>
              </a:defRPr>
            </a:lvl1pPr>
          </a:lstStyle>
          <a:p>
            <a:r>
              <a:t>Normal vectors (from analytic gradient of density)</a:t>
            </a:r>
          </a:p>
        </p:txBody>
      </p:sp>
      <p:pic>
        <p:nvPicPr>
          <p:cNvPr id="1660" name="path_renders_step_250000_normals (1).mp4" descr="path_renders_step_250000_normals (1).mp4"/>
          <p:cNvPicPr>
            <a:picLocks/>
          </p:cNvPicPr>
          <p:nvPr>
            <a:videoFile r:link="rId2"/>
            <p:extLst>
              <p:ext uri="{DAA4B4D4-6D71-4841-9C94-3DE7FCFB9230}">
                <p14:media xmlns:p14="http://schemas.microsoft.com/office/powerpoint/2010/main" r:embed="rId1"/>
              </p:ext>
            </p:extLst>
          </p:nvPr>
        </p:nvPicPr>
        <p:blipFill>
          <a:blip r:embed="rId5"/>
          <a:stretch>
            <a:fillRect/>
          </a:stretch>
        </p:blipFill>
        <p:spPr>
          <a:xfrm>
            <a:off x="5544477" y="2512927"/>
            <a:ext cx="13295046" cy="8863364"/>
          </a:xfrm>
          <a:prstGeom prst="rect">
            <a:avLst/>
          </a:prstGeom>
          <a:ln w="12700">
            <a:miter lim="400000"/>
          </a:ln>
        </p:spPr>
      </p:pic>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000" fill="hold"/>
                                        <p:tgtEl>
                                          <p:spTgt spid="166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100000">
                <p:cTn id="7" fill="hold" display="0">
                  <p:stCondLst>
                    <p:cond delay="indefinite"/>
                  </p:stCondLst>
                </p:cTn>
                <p:tgtEl>
                  <p:spTgt spid="1660"/>
                </p:tgtEl>
              </p:cMediaNode>
            </p:video>
            <p:seq concurrent="1" prevAc="none" nextAc="seek">
              <p:cTn id="8" restart="whenNotActive" fill="hold" evtFilter="cancelBubble" nodeType="interactiveSeq">
                <p:stCondLst>
                  <p:cond evt="onClick" delay="0">
                    <p:tgtEl>
                      <p:spTgt spid="166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660"/>
                                        </p:tgtEl>
                                      </p:cBhvr>
                                    </p:cmd>
                                  </p:childTnLst>
                                </p:cTn>
                              </p:par>
                            </p:childTnLst>
                          </p:cTn>
                        </p:par>
                      </p:childTnLst>
                    </p:cTn>
                  </p:par>
                </p:childTnLst>
              </p:cTn>
              <p:nextCondLst>
                <p:cond evt="onClick" delay="0">
                  <p:tgtEl>
                    <p:spTgt spid="1660"/>
                  </p:tgtEl>
                </p:cond>
              </p:nextCondLst>
            </p:seq>
          </p:childTnLst>
        </p:cTn>
      </p:par>
    </p:tnLst>
  </p:timing>
</p:sld>
</file>

<file path=ppt/slides/slide15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664" name="Note about density being 3d but trans being light-field equiv?"/>
          <p:cNvSpPr txBox="1">
            <a:spLocks noGrp="1"/>
          </p:cNvSpPr>
          <p:nvPr>
            <p:ph type="title"/>
          </p:nvPr>
        </p:nvSpPr>
        <p:spPr>
          <a:prstGeom prst="rect">
            <a:avLst/>
          </a:prstGeom>
        </p:spPr>
        <p:txBody>
          <a:bodyPr/>
          <a:lstStyle>
            <a:lvl1pPr defTabSz="652145">
              <a:defRPr sz="6320"/>
            </a:lvl1pPr>
          </a:lstStyle>
          <a:p>
            <a:r>
              <a:t>Note about density being 3d but trans being light-field equiv?</a:t>
            </a:r>
          </a:p>
        </p:txBody>
      </p:sp>
      <p:sp>
        <p:nvSpPr>
          <p:cNvPr id="1665" name="Slide Number"/>
          <p:cNvSpPr txBox="1">
            <a:spLocks noGrp="1"/>
          </p:cNvSpPr>
          <p:nvPr>
            <p:ph type="sldNum" sz="quarter" idx="2"/>
          </p:nvPr>
        </p:nvSpPr>
        <p:spPr>
          <a:xfrm>
            <a:off x="12041022" y="13081000"/>
            <a:ext cx="289256" cy="461059"/>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158</a:t>
            </a:fld>
            <a:endParaRPr/>
          </a:p>
        </p:txBody>
      </p:sp>
      <p:sp>
        <p:nvSpPr>
          <p:cNvPr id="1666" name="Eg autoint is light field"/>
          <p:cNvSpPr txBox="1"/>
          <p:nvPr/>
        </p:nvSpPr>
        <p:spPr>
          <a:xfrm>
            <a:off x="2054643" y="4349638"/>
            <a:ext cx="20274714" cy="86677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spAutoFit/>
          </a:bodyPr>
          <a:lstStyle>
            <a:lvl1pPr defTabSz="821531">
              <a:defRPr sz="4200" b="0">
                <a:latin typeface="Avenir Book"/>
                <a:ea typeface="Avenir Book"/>
                <a:cs typeface="Avenir Book"/>
                <a:sym typeface="Avenir Book"/>
              </a:defRPr>
            </a:lvl1pPr>
          </a:lstStyle>
          <a:p>
            <a:r>
              <a:t>Eg autoint is light field</a:t>
            </a:r>
          </a:p>
        </p:txBody>
      </p:sp>
    </p:spTree>
  </p:cSld>
  <p:clrMapOvr>
    <a:masterClrMapping/>
  </p:clrMapOvr>
  <p:transition spd="med"/>
</p:sld>
</file>

<file path=ppt/slides/slide15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668" name="Applications/optimizing differentiable volume rendering"/>
          <p:cNvSpPr txBox="1">
            <a:spLocks noGrp="1"/>
          </p:cNvSpPr>
          <p:nvPr>
            <p:ph type="title"/>
          </p:nvPr>
        </p:nvSpPr>
        <p:spPr>
          <a:prstGeom prst="rect">
            <a:avLst/>
          </a:prstGeom>
        </p:spPr>
        <p:txBody>
          <a:bodyPr/>
          <a:lstStyle/>
          <a:p>
            <a:r>
              <a:t>Applications/optimizing differentiable volume rendering </a:t>
            </a:r>
          </a:p>
        </p:txBody>
      </p:sp>
      <p:sp>
        <p:nvSpPr>
          <p:cNvPr id="1669" name="Slide Number"/>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159</a:t>
            </a:fld>
            <a:endParaRPr/>
          </a:p>
        </p:txBody>
      </p:sp>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192000" y="1338814"/>
            <a:ext cx="22930595" cy="1135412"/>
          </a:xfrm>
          <a:prstGeom prst="rect">
            <a:avLst/>
          </a:prstGeom>
        </p:spPr>
        <p:txBody>
          <a:bodyPr vert="horz" wrap="square" lIns="0" tIns="15403" rIns="0" bIns="0" rtlCol="0">
            <a:spAutoFit/>
          </a:bodyPr>
          <a:lstStyle/>
          <a:p>
            <a:pPr marL="15403" defTabSz="1108984" hangingPunct="1">
              <a:spcBef>
                <a:spcPts val="121"/>
              </a:spcBef>
            </a:pPr>
            <a:r>
              <a:rPr sz="7277" b="0" spc="97" dirty="0">
                <a:solidFill>
                  <a:sysClr val="windowText" lastClr="000000"/>
                </a:solidFill>
                <a:latin typeface="Arial"/>
                <a:cs typeface="Arial"/>
              </a:rPr>
              <a:t>Representing</a:t>
            </a:r>
            <a:r>
              <a:rPr sz="7277" b="0" dirty="0">
                <a:solidFill>
                  <a:sysClr val="windowText" lastClr="000000"/>
                </a:solidFill>
                <a:latin typeface="Arial"/>
                <a:cs typeface="Arial"/>
              </a:rPr>
              <a:t> a 3D </a:t>
            </a:r>
            <a:r>
              <a:rPr sz="7277" b="0" spc="115" dirty="0">
                <a:solidFill>
                  <a:sysClr val="windowText" lastClr="000000"/>
                </a:solidFill>
                <a:latin typeface="Arial"/>
                <a:cs typeface="Arial"/>
              </a:rPr>
              <a:t>scene</a:t>
            </a:r>
            <a:r>
              <a:rPr sz="7277" b="0" dirty="0">
                <a:solidFill>
                  <a:sysClr val="windowText" lastClr="000000"/>
                </a:solidFill>
                <a:latin typeface="Arial"/>
                <a:cs typeface="Arial"/>
              </a:rPr>
              <a:t> as a </a:t>
            </a:r>
            <a:r>
              <a:rPr sz="7277" b="0" spc="206" dirty="0">
                <a:solidFill>
                  <a:sysClr val="windowText" lastClr="000000"/>
                </a:solidFill>
                <a:latin typeface="Arial"/>
                <a:cs typeface="Arial"/>
              </a:rPr>
              <a:t>continuous</a:t>
            </a:r>
            <a:r>
              <a:rPr sz="7277" b="0" dirty="0">
                <a:solidFill>
                  <a:sysClr val="windowText" lastClr="000000"/>
                </a:solidFill>
                <a:latin typeface="Arial"/>
                <a:cs typeface="Arial"/>
              </a:rPr>
              <a:t> 5D </a:t>
            </a:r>
            <a:r>
              <a:rPr sz="7277" b="0" spc="206" dirty="0">
                <a:solidFill>
                  <a:sysClr val="windowText" lastClr="000000"/>
                </a:solidFill>
                <a:latin typeface="Arial"/>
                <a:cs typeface="Arial"/>
              </a:rPr>
              <a:t>function</a:t>
            </a:r>
            <a:endParaRPr sz="7277" b="0">
              <a:solidFill>
                <a:sysClr val="windowText" lastClr="000000"/>
              </a:solidFill>
              <a:latin typeface="Arial"/>
              <a:cs typeface="Arial"/>
            </a:endParaRPr>
          </a:p>
        </p:txBody>
      </p:sp>
      <p:sp>
        <p:nvSpPr>
          <p:cNvPr id="3" name="object 3"/>
          <p:cNvSpPr txBox="1"/>
          <p:nvPr/>
        </p:nvSpPr>
        <p:spPr>
          <a:xfrm>
            <a:off x="11131440" y="9132442"/>
            <a:ext cx="3052022" cy="1861434"/>
          </a:xfrm>
          <a:prstGeom prst="rect">
            <a:avLst/>
          </a:prstGeom>
        </p:spPr>
        <p:txBody>
          <a:bodyPr vert="horz" wrap="square" lIns="0" tIns="14632" rIns="0" bIns="0" rtlCol="0">
            <a:spAutoFit/>
          </a:bodyPr>
          <a:lstStyle/>
          <a:p>
            <a:pPr defTabSz="1108984" hangingPunct="1">
              <a:lnSpc>
                <a:spcPts val="4803"/>
              </a:lnSpc>
              <a:spcBef>
                <a:spcPts val="115"/>
              </a:spcBef>
            </a:pPr>
            <a:r>
              <a:rPr sz="4002" b="0" spc="-30" dirty="0">
                <a:solidFill>
                  <a:sysClr val="windowText" lastClr="000000"/>
                </a:solidFill>
                <a:latin typeface="Arial"/>
                <a:cs typeface="Arial"/>
              </a:rPr>
              <a:t>MLP</a:t>
            </a:r>
            <a:endParaRPr sz="4002" b="0">
              <a:solidFill>
                <a:sysClr val="windowText" lastClr="000000"/>
              </a:solidFill>
              <a:latin typeface="Arial"/>
              <a:cs typeface="Arial"/>
            </a:endParaRPr>
          </a:p>
          <a:p>
            <a:pPr defTabSz="1108984" hangingPunct="1">
              <a:lnSpc>
                <a:spcPts val="4803"/>
              </a:lnSpc>
            </a:pPr>
            <a:r>
              <a:rPr sz="4002" b="0" dirty="0">
                <a:solidFill>
                  <a:sysClr val="windowText" lastClr="000000"/>
                </a:solidFill>
                <a:latin typeface="Arial"/>
                <a:cs typeface="Arial"/>
              </a:rPr>
              <a:t>9</a:t>
            </a:r>
            <a:r>
              <a:rPr sz="4002" b="0" spc="-24" dirty="0">
                <a:solidFill>
                  <a:sysClr val="windowText" lastClr="000000"/>
                </a:solidFill>
                <a:latin typeface="Arial"/>
                <a:cs typeface="Arial"/>
              </a:rPr>
              <a:t> </a:t>
            </a:r>
            <a:r>
              <a:rPr sz="4002" b="0" spc="-12" dirty="0">
                <a:solidFill>
                  <a:sysClr val="windowText" lastClr="000000"/>
                </a:solidFill>
                <a:latin typeface="Arial"/>
                <a:cs typeface="Arial"/>
              </a:rPr>
              <a:t>layers,</a:t>
            </a:r>
            <a:endParaRPr sz="4002" b="0">
              <a:solidFill>
                <a:sysClr val="windowText" lastClr="000000"/>
              </a:solidFill>
              <a:latin typeface="Arial"/>
              <a:cs typeface="Arial"/>
            </a:endParaRPr>
          </a:p>
          <a:p>
            <a:pPr defTabSz="1108984" hangingPunct="1">
              <a:lnSpc>
                <a:spcPts val="4803"/>
              </a:lnSpc>
            </a:pPr>
            <a:r>
              <a:rPr sz="4002" b="0" dirty="0">
                <a:solidFill>
                  <a:sysClr val="windowText" lastClr="000000"/>
                </a:solidFill>
                <a:latin typeface="Arial"/>
                <a:cs typeface="Arial"/>
              </a:rPr>
              <a:t>256</a:t>
            </a:r>
            <a:r>
              <a:rPr sz="4002" b="0" spc="-73" dirty="0">
                <a:solidFill>
                  <a:sysClr val="windowText" lastClr="000000"/>
                </a:solidFill>
                <a:latin typeface="Arial"/>
                <a:cs typeface="Arial"/>
              </a:rPr>
              <a:t> </a:t>
            </a:r>
            <a:r>
              <a:rPr sz="4002" b="0" spc="-12" dirty="0">
                <a:solidFill>
                  <a:sysClr val="windowText" lastClr="000000"/>
                </a:solidFill>
                <a:latin typeface="Arial"/>
                <a:cs typeface="Arial"/>
              </a:rPr>
              <a:t>channels</a:t>
            </a:r>
            <a:endParaRPr sz="4002" b="0">
              <a:solidFill>
                <a:sysClr val="windowText" lastClr="000000"/>
              </a:solidFill>
              <a:latin typeface="Arial"/>
              <a:cs typeface="Arial"/>
            </a:endParaRPr>
          </a:p>
        </p:txBody>
      </p:sp>
      <p:grpSp>
        <p:nvGrpSpPr>
          <p:cNvPr id="4" name="object 4"/>
          <p:cNvGrpSpPr/>
          <p:nvPr/>
        </p:nvGrpSpPr>
        <p:grpSpPr>
          <a:xfrm>
            <a:off x="14121502" y="5451209"/>
            <a:ext cx="1795941" cy="625345"/>
            <a:chOff x="11642996" y="4494724"/>
            <a:chExt cx="1480820" cy="515620"/>
          </a:xfrm>
        </p:grpSpPr>
        <p:sp>
          <p:nvSpPr>
            <p:cNvPr id="5" name="object 5"/>
            <p:cNvSpPr/>
            <p:nvPr/>
          </p:nvSpPr>
          <p:spPr>
            <a:xfrm>
              <a:off x="11642996" y="4752308"/>
              <a:ext cx="1033780" cy="0"/>
            </a:xfrm>
            <a:custGeom>
              <a:avLst/>
              <a:gdLst/>
              <a:ahLst/>
              <a:cxnLst/>
              <a:rect l="l" t="t" r="r" b="b"/>
              <a:pathLst>
                <a:path w="1033779">
                  <a:moveTo>
                    <a:pt x="0" y="0"/>
                  </a:moveTo>
                  <a:lnTo>
                    <a:pt x="965639" y="0"/>
                  </a:lnTo>
                  <a:lnTo>
                    <a:pt x="1033700" y="0"/>
                  </a:lnTo>
                </a:path>
              </a:pathLst>
            </a:custGeom>
            <a:ln w="136121">
              <a:solidFill>
                <a:srgbClr val="000000"/>
              </a:solidFill>
            </a:ln>
          </p:spPr>
          <p:txBody>
            <a:bodyPr wrap="square" lIns="0" tIns="0" rIns="0" bIns="0" rtlCol="0"/>
            <a:lstStyle/>
            <a:p>
              <a:pPr defTabSz="1108984" hangingPunct="1"/>
              <a:endParaRPr sz="2183" b="0">
                <a:solidFill>
                  <a:sysClr val="windowText" lastClr="000000"/>
                </a:solidFill>
              </a:endParaRPr>
            </a:p>
          </p:txBody>
        </p:sp>
        <p:sp>
          <p:nvSpPr>
            <p:cNvPr id="6" name="object 6"/>
            <p:cNvSpPr/>
            <p:nvPr/>
          </p:nvSpPr>
          <p:spPr>
            <a:xfrm>
              <a:off x="12608642" y="4494724"/>
              <a:ext cx="515620" cy="515620"/>
            </a:xfrm>
            <a:custGeom>
              <a:avLst/>
              <a:gdLst/>
              <a:ahLst/>
              <a:cxnLst/>
              <a:rect l="l" t="t" r="r" b="b"/>
              <a:pathLst>
                <a:path w="515619" h="515620">
                  <a:moveTo>
                    <a:pt x="0" y="0"/>
                  </a:moveTo>
                  <a:lnTo>
                    <a:pt x="0" y="515167"/>
                  </a:lnTo>
                  <a:lnTo>
                    <a:pt x="515167" y="257583"/>
                  </a:lnTo>
                  <a:lnTo>
                    <a:pt x="0" y="0"/>
                  </a:lnTo>
                  <a:close/>
                </a:path>
              </a:pathLst>
            </a:custGeom>
            <a:solidFill>
              <a:srgbClr val="000000"/>
            </a:solidFill>
          </p:spPr>
          <p:txBody>
            <a:bodyPr wrap="square" lIns="0" tIns="0" rIns="0" bIns="0" rtlCol="0"/>
            <a:lstStyle/>
            <a:p>
              <a:pPr defTabSz="1108984" hangingPunct="1"/>
              <a:endParaRPr sz="2183" b="0">
                <a:solidFill>
                  <a:sysClr val="windowText" lastClr="000000"/>
                </a:solidFill>
              </a:endParaRPr>
            </a:p>
          </p:txBody>
        </p:sp>
      </p:grpSp>
      <p:grpSp>
        <p:nvGrpSpPr>
          <p:cNvPr id="7" name="object 7"/>
          <p:cNvGrpSpPr/>
          <p:nvPr/>
        </p:nvGrpSpPr>
        <p:grpSpPr>
          <a:xfrm>
            <a:off x="9296579" y="5451209"/>
            <a:ext cx="1795941" cy="625345"/>
            <a:chOff x="7664668" y="4494724"/>
            <a:chExt cx="1480820" cy="515620"/>
          </a:xfrm>
        </p:grpSpPr>
        <p:sp>
          <p:nvSpPr>
            <p:cNvPr id="8" name="object 8"/>
            <p:cNvSpPr/>
            <p:nvPr/>
          </p:nvSpPr>
          <p:spPr>
            <a:xfrm>
              <a:off x="7664668" y="4752308"/>
              <a:ext cx="1033780" cy="0"/>
            </a:xfrm>
            <a:custGeom>
              <a:avLst/>
              <a:gdLst/>
              <a:ahLst/>
              <a:cxnLst/>
              <a:rect l="l" t="t" r="r" b="b"/>
              <a:pathLst>
                <a:path w="1033779">
                  <a:moveTo>
                    <a:pt x="0" y="0"/>
                  </a:moveTo>
                  <a:lnTo>
                    <a:pt x="965639" y="0"/>
                  </a:lnTo>
                  <a:lnTo>
                    <a:pt x="1033700" y="0"/>
                  </a:lnTo>
                </a:path>
              </a:pathLst>
            </a:custGeom>
            <a:ln w="136121">
              <a:solidFill>
                <a:srgbClr val="000000"/>
              </a:solidFill>
            </a:ln>
          </p:spPr>
          <p:txBody>
            <a:bodyPr wrap="square" lIns="0" tIns="0" rIns="0" bIns="0" rtlCol="0"/>
            <a:lstStyle/>
            <a:p>
              <a:pPr defTabSz="1108984" hangingPunct="1"/>
              <a:endParaRPr sz="2183" b="0">
                <a:solidFill>
                  <a:sysClr val="windowText" lastClr="000000"/>
                </a:solidFill>
              </a:endParaRPr>
            </a:p>
          </p:txBody>
        </p:sp>
        <p:sp>
          <p:nvSpPr>
            <p:cNvPr id="9" name="object 9"/>
            <p:cNvSpPr/>
            <p:nvPr/>
          </p:nvSpPr>
          <p:spPr>
            <a:xfrm>
              <a:off x="8630308" y="4494724"/>
              <a:ext cx="515620" cy="515620"/>
            </a:xfrm>
            <a:custGeom>
              <a:avLst/>
              <a:gdLst/>
              <a:ahLst/>
              <a:cxnLst/>
              <a:rect l="l" t="t" r="r" b="b"/>
              <a:pathLst>
                <a:path w="515620" h="515620">
                  <a:moveTo>
                    <a:pt x="0" y="0"/>
                  </a:moveTo>
                  <a:lnTo>
                    <a:pt x="0" y="515167"/>
                  </a:lnTo>
                  <a:lnTo>
                    <a:pt x="515167" y="257583"/>
                  </a:lnTo>
                  <a:lnTo>
                    <a:pt x="0" y="0"/>
                  </a:lnTo>
                  <a:close/>
                </a:path>
              </a:pathLst>
            </a:custGeom>
            <a:solidFill>
              <a:srgbClr val="000000"/>
            </a:solidFill>
          </p:spPr>
          <p:txBody>
            <a:bodyPr wrap="square" lIns="0" tIns="0" rIns="0" bIns="0" rtlCol="0"/>
            <a:lstStyle/>
            <a:p>
              <a:pPr defTabSz="1108984" hangingPunct="1"/>
              <a:endParaRPr sz="2183" b="0">
                <a:solidFill>
                  <a:sysClr val="windowText" lastClr="000000"/>
                </a:solidFill>
              </a:endParaRPr>
            </a:p>
          </p:txBody>
        </p:sp>
      </p:grpSp>
      <p:sp>
        <p:nvSpPr>
          <p:cNvPr id="10" name="object 10"/>
          <p:cNvSpPr txBox="1">
            <a:spLocks noGrp="1"/>
          </p:cNvSpPr>
          <p:nvPr>
            <p:ph type="title"/>
          </p:nvPr>
        </p:nvSpPr>
        <p:spPr>
          <a:xfrm>
            <a:off x="3047506" y="4780533"/>
            <a:ext cx="6020870" cy="1554555"/>
          </a:xfrm>
          <a:prstGeom prst="rect">
            <a:avLst/>
          </a:prstGeom>
        </p:spPr>
        <p:txBody>
          <a:bodyPr vert="horz" wrap="square" lIns="0" tIns="14632" rIns="0" bIns="0" rtlCol="0">
            <a:spAutoFit/>
          </a:bodyPr>
          <a:lstStyle/>
          <a:p>
            <a:pPr marL="15403">
              <a:spcBef>
                <a:spcPts val="115"/>
              </a:spcBef>
            </a:pPr>
            <a:r>
              <a:rPr sz="10006" spc="-42" dirty="0">
                <a:latin typeface="Times New Roman"/>
                <a:cs typeface="Times New Roman"/>
              </a:rPr>
              <a:t>(</a:t>
            </a:r>
            <a:r>
              <a:rPr sz="10006" i="1" spc="-42" dirty="0">
                <a:latin typeface="Times New Roman"/>
                <a:cs typeface="Times New Roman"/>
              </a:rPr>
              <a:t>x</a:t>
            </a:r>
            <a:r>
              <a:rPr sz="10006" spc="-42" dirty="0">
                <a:latin typeface="Times New Roman"/>
                <a:cs typeface="Times New Roman"/>
              </a:rPr>
              <a:t>,</a:t>
            </a:r>
            <a:r>
              <a:rPr sz="10006" spc="-825" dirty="0">
                <a:latin typeface="Times New Roman"/>
                <a:cs typeface="Times New Roman"/>
              </a:rPr>
              <a:t> </a:t>
            </a:r>
            <a:r>
              <a:rPr sz="10006" i="1" spc="-42" dirty="0">
                <a:latin typeface="Times New Roman"/>
                <a:cs typeface="Times New Roman"/>
              </a:rPr>
              <a:t>y</a:t>
            </a:r>
            <a:r>
              <a:rPr sz="10006" spc="-42" dirty="0">
                <a:latin typeface="Times New Roman"/>
                <a:cs typeface="Times New Roman"/>
              </a:rPr>
              <a:t>,</a:t>
            </a:r>
            <a:r>
              <a:rPr sz="10006" spc="-819" dirty="0">
                <a:latin typeface="Times New Roman"/>
                <a:cs typeface="Times New Roman"/>
              </a:rPr>
              <a:t> </a:t>
            </a:r>
            <a:r>
              <a:rPr sz="10006" i="1" spc="-42" dirty="0">
                <a:latin typeface="Times New Roman"/>
                <a:cs typeface="Times New Roman"/>
              </a:rPr>
              <a:t>z</a:t>
            </a:r>
            <a:r>
              <a:rPr sz="10006" spc="-42" dirty="0">
                <a:latin typeface="Times New Roman"/>
                <a:cs typeface="Times New Roman"/>
              </a:rPr>
              <a:t>,</a:t>
            </a:r>
            <a:r>
              <a:rPr sz="10006" spc="-825" dirty="0">
                <a:latin typeface="Times New Roman"/>
                <a:cs typeface="Times New Roman"/>
              </a:rPr>
              <a:t> </a:t>
            </a:r>
            <a:r>
              <a:rPr sz="10006" i="1" spc="-340" dirty="0"/>
              <a:t>θ</a:t>
            </a:r>
            <a:r>
              <a:rPr sz="10006" spc="-340" dirty="0">
                <a:latin typeface="Times New Roman"/>
                <a:cs typeface="Times New Roman"/>
              </a:rPr>
              <a:t>,</a:t>
            </a:r>
            <a:r>
              <a:rPr sz="10006" spc="-819" dirty="0">
                <a:latin typeface="Times New Roman"/>
                <a:cs typeface="Times New Roman"/>
              </a:rPr>
              <a:t> </a:t>
            </a:r>
            <a:r>
              <a:rPr sz="10006" i="1" spc="285" dirty="0"/>
              <a:t>ϕ</a:t>
            </a:r>
            <a:r>
              <a:rPr sz="10006" spc="285" dirty="0">
                <a:latin typeface="Times New Roman"/>
                <a:cs typeface="Times New Roman"/>
              </a:rPr>
              <a:t>)</a:t>
            </a:r>
            <a:endParaRPr sz="10006">
              <a:latin typeface="Times New Roman"/>
              <a:cs typeface="Times New Roman"/>
            </a:endParaRPr>
          </a:p>
        </p:txBody>
      </p:sp>
      <p:sp>
        <p:nvSpPr>
          <p:cNvPr id="11" name="object 11"/>
          <p:cNvSpPr txBox="1"/>
          <p:nvPr/>
        </p:nvSpPr>
        <p:spPr>
          <a:xfrm>
            <a:off x="16150326" y="4803394"/>
            <a:ext cx="4860285" cy="1554555"/>
          </a:xfrm>
          <a:prstGeom prst="rect">
            <a:avLst/>
          </a:prstGeom>
        </p:spPr>
        <p:txBody>
          <a:bodyPr vert="horz" wrap="square" lIns="0" tIns="14632" rIns="0" bIns="0" rtlCol="0">
            <a:spAutoFit/>
          </a:bodyPr>
          <a:lstStyle/>
          <a:p>
            <a:pPr marL="15403" defTabSz="1108984" hangingPunct="1">
              <a:spcBef>
                <a:spcPts val="115"/>
              </a:spcBef>
            </a:pPr>
            <a:r>
              <a:rPr sz="10006" b="0" spc="-42" dirty="0">
                <a:solidFill>
                  <a:sysClr val="windowText" lastClr="000000"/>
                </a:solidFill>
                <a:latin typeface="Times New Roman"/>
                <a:cs typeface="Times New Roman"/>
              </a:rPr>
              <a:t>(</a:t>
            </a:r>
            <a:r>
              <a:rPr sz="10006" b="0" i="1" spc="-42" dirty="0">
                <a:solidFill>
                  <a:sysClr val="windowText" lastClr="000000"/>
                </a:solidFill>
                <a:latin typeface="Times New Roman"/>
                <a:cs typeface="Times New Roman"/>
              </a:rPr>
              <a:t>r</a:t>
            </a:r>
            <a:r>
              <a:rPr sz="10006" b="0" spc="-42" dirty="0">
                <a:solidFill>
                  <a:sysClr val="windowText" lastClr="000000"/>
                </a:solidFill>
                <a:latin typeface="Times New Roman"/>
                <a:cs typeface="Times New Roman"/>
              </a:rPr>
              <a:t>,</a:t>
            </a:r>
            <a:r>
              <a:rPr sz="10006" b="0" spc="-813" dirty="0">
                <a:solidFill>
                  <a:sysClr val="windowText" lastClr="000000"/>
                </a:solidFill>
                <a:latin typeface="Times New Roman"/>
                <a:cs typeface="Times New Roman"/>
              </a:rPr>
              <a:t> </a:t>
            </a:r>
            <a:r>
              <a:rPr sz="10006" b="0" i="1" spc="-49" dirty="0">
                <a:solidFill>
                  <a:sysClr val="windowText" lastClr="000000"/>
                </a:solidFill>
                <a:latin typeface="Times New Roman"/>
                <a:cs typeface="Times New Roman"/>
              </a:rPr>
              <a:t>g</a:t>
            </a:r>
            <a:r>
              <a:rPr sz="10006" b="0" spc="-49" dirty="0">
                <a:solidFill>
                  <a:sysClr val="windowText" lastClr="000000"/>
                </a:solidFill>
                <a:latin typeface="Times New Roman"/>
                <a:cs typeface="Times New Roman"/>
              </a:rPr>
              <a:t>,</a:t>
            </a:r>
            <a:r>
              <a:rPr sz="10006" b="0" spc="-813" dirty="0">
                <a:solidFill>
                  <a:sysClr val="windowText" lastClr="000000"/>
                </a:solidFill>
                <a:latin typeface="Times New Roman"/>
                <a:cs typeface="Times New Roman"/>
              </a:rPr>
              <a:t> </a:t>
            </a:r>
            <a:r>
              <a:rPr sz="10006" b="0" i="1" spc="-49" dirty="0">
                <a:solidFill>
                  <a:sysClr val="windowText" lastClr="000000"/>
                </a:solidFill>
                <a:latin typeface="Times New Roman"/>
                <a:cs typeface="Times New Roman"/>
              </a:rPr>
              <a:t>b</a:t>
            </a:r>
            <a:r>
              <a:rPr sz="10006" b="0" spc="-49" dirty="0">
                <a:solidFill>
                  <a:sysClr val="windowText" lastClr="000000"/>
                </a:solidFill>
                <a:latin typeface="Times New Roman"/>
                <a:cs typeface="Times New Roman"/>
              </a:rPr>
              <a:t>,</a:t>
            </a:r>
            <a:r>
              <a:rPr sz="10006" b="0" spc="-813" dirty="0">
                <a:solidFill>
                  <a:sysClr val="windowText" lastClr="000000"/>
                </a:solidFill>
                <a:latin typeface="Times New Roman"/>
                <a:cs typeface="Times New Roman"/>
              </a:rPr>
              <a:t> </a:t>
            </a:r>
            <a:r>
              <a:rPr sz="10006" b="0" i="1" spc="-594" dirty="0">
                <a:solidFill>
                  <a:sysClr val="windowText" lastClr="000000"/>
                </a:solidFill>
                <a:latin typeface="Arial"/>
                <a:cs typeface="Arial"/>
              </a:rPr>
              <a:t>σ</a:t>
            </a:r>
            <a:r>
              <a:rPr sz="10006" b="0" spc="-594" dirty="0">
                <a:solidFill>
                  <a:sysClr val="windowText" lastClr="000000"/>
                </a:solidFill>
                <a:latin typeface="Times New Roman"/>
                <a:cs typeface="Times New Roman"/>
              </a:rPr>
              <a:t>)</a:t>
            </a:r>
            <a:endParaRPr sz="10006" b="0">
              <a:solidFill>
                <a:sysClr val="windowText" lastClr="000000"/>
              </a:solidFill>
              <a:latin typeface="Times New Roman"/>
              <a:cs typeface="Times New Roman"/>
            </a:endParaRPr>
          </a:p>
        </p:txBody>
      </p:sp>
      <p:sp>
        <p:nvSpPr>
          <p:cNvPr id="12" name="object 12"/>
          <p:cNvSpPr txBox="1"/>
          <p:nvPr/>
        </p:nvSpPr>
        <p:spPr>
          <a:xfrm>
            <a:off x="11961057" y="7212325"/>
            <a:ext cx="807095" cy="1554555"/>
          </a:xfrm>
          <a:prstGeom prst="rect">
            <a:avLst/>
          </a:prstGeom>
        </p:spPr>
        <p:txBody>
          <a:bodyPr vert="horz" wrap="square" lIns="0" tIns="14632" rIns="0" bIns="0" rtlCol="0">
            <a:spAutoFit/>
          </a:bodyPr>
          <a:lstStyle/>
          <a:p>
            <a:pPr marL="15403" defTabSz="1108984" hangingPunct="1">
              <a:spcBef>
                <a:spcPts val="115"/>
              </a:spcBef>
            </a:pPr>
            <a:r>
              <a:rPr sz="10006" b="0" i="1" spc="-61" dirty="0">
                <a:solidFill>
                  <a:sysClr val="windowText" lastClr="000000"/>
                </a:solidFill>
                <a:latin typeface="Times New Roman"/>
                <a:cs typeface="Times New Roman"/>
              </a:rPr>
              <a:t>F</a:t>
            </a:r>
            <a:endParaRPr sz="10006" b="0">
              <a:solidFill>
                <a:sysClr val="windowText" lastClr="000000"/>
              </a:solidFill>
              <a:latin typeface="Times New Roman"/>
              <a:cs typeface="Times New Roman"/>
            </a:endParaRPr>
          </a:p>
        </p:txBody>
      </p:sp>
      <p:sp>
        <p:nvSpPr>
          <p:cNvPr id="13" name="object 13"/>
          <p:cNvSpPr txBox="1"/>
          <p:nvPr/>
        </p:nvSpPr>
        <p:spPr>
          <a:xfrm>
            <a:off x="12692353" y="7898078"/>
            <a:ext cx="702358" cy="1107391"/>
          </a:xfrm>
          <a:prstGeom prst="rect">
            <a:avLst/>
          </a:prstGeom>
        </p:spPr>
        <p:txBody>
          <a:bodyPr vert="horz" wrap="square" lIns="0" tIns="15403" rIns="0" bIns="0" rtlCol="0">
            <a:spAutoFit/>
          </a:bodyPr>
          <a:lstStyle/>
          <a:p>
            <a:pPr marL="15403" defTabSz="1108984" hangingPunct="1">
              <a:spcBef>
                <a:spcPts val="121"/>
              </a:spcBef>
            </a:pPr>
            <a:r>
              <a:rPr sz="7095" b="0" spc="-61" dirty="0">
                <a:solidFill>
                  <a:sysClr val="windowText" lastClr="000000"/>
                </a:solidFill>
                <a:latin typeface="Arial"/>
                <a:cs typeface="Arial"/>
              </a:rPr>
              <a:t>Ω</a:t>
            </a:r>
            <a:endParaRPr sz="7095" b="0">
              <a:solidFill>
                <a:sysClr val="windowText" lastClr="000000"/>
              </a:solidFill>
              <a:latin typeface="Arial"/>
              <a:cs typeface="Arial"/>
            </a:endParaRPr>
          </a:p>
        </p:txBody>
      </p:sp>
      <p:sp>
        <p:nvSpPr>
          <p:cNvPr id="14" name="object 14"/>
          <p:cNvSpPr txBox="1"/>
          <p:nvPr/>
        </p:nvSpPr>
        <p:spPr>
          <a:xfrm>
            <a:off x="4119904" y="7283233"/>
            <a:ext cx="1468636" cy="989835"/>
          </a:xfrm>
          <a:prstGeom prst="rect">
            <a:avLst/>
          </a:prstGeom>
        </p:spPr>
        <p:txBody>
          <a:bodyPr vert="horz" wrap="square" lIns="0" tIns="19253" rIns="0" bIns="0" rtlCol="0">
            <a:spAutoFit/>
          </a:bodyPr>
          <a:lstStyle/>
          <a:p>
            <a:pPr marL="15403" marR="6161" indent="93956" defTabSz="1108984" hangingPunct="1">
              <a:lnSpc>
                <a:spcPct val="100400"/>
              </a:lnSpc>
              <a:spcBef>
                <a:spcPts val="152"/>
              </a:spcBef>
            </a:pPr>
            <a:r>
              <a:rPr sz="3153" b="0" spc="-12" dirty="0">
                <a:solidFill>
                  <a:sysClr val="windowText" lastClr="000000"/>
                </a:solidFill>
                <a:latin typeface="Arial"/>
                <a:cs typeface="Arial"/>
              </a:rPr>
              <a:t>Spatial location</a:t>
            </a:r>
            <a:endParaRPr sz="3153" b="0">
              <a:solidFill>
                <a:sysClr val="windowText" lastClr="000000"/>
              </a:solidFill>
              <a:latin typeface="Arial"/>
              <a:cs typeface="Arial"/>
            </a:endParaRPr>
          </a:p>
        </p:txBody>
      </p:sp>
      <p:sp>
        <p:nvSpPr>
          <p:cNvPr id="15" name="object 15"/>
          <p:cNvSpPr txBox="1"/>
          <p:nvPr/>
        </p:nvSpPr>
        <p:spPr>
          <a:xfrm>
            <a:off x="6891306" y="7283233"/>
            <a:ext cx="1604179" cy="989835"/>
          </a:xfrm>
          <a:prstGeom prst="rect">
            <a:avLst/>
          </a:prstGeom>
        </p:spPr>
        <p:txBody>
          <a:bodyPr vert="horz" wrap="square" lIns="0" tIns="19253" rIns="0" bIns="0" rtlCol="0">
            <a:spAutoFit/>
          </a:bodyPr>
          <a:lstStyle/>
          <a:p>
            <a:pPr marL="15403" marR="6161" indent="82404" defTabSz="1108984" hangingPunct="1">
              <a:lnSpc>
                <a:spcPct val="100400"/>
              </a:lnSpc>
              <a:spcBef>
                <a:spcPts val="152"/>
              </a:spcBef>
            </a:pPr>
            <a:r>
              <a:rPr sz="3153" b="0" spc="-12" dirty="0">
                <a:solidFill>
                  <a:sysClr val="windowText" lastClr="000000"/>
                </a:solidFill>
                <a:latin typeface="Arial"/>
                <a:cs typeface="Arial"/>
              </a:rPr>
              <a:t>Viewing direction</a:t>
            </a:r>
            <a:endParaRPr sz="3153" b="0">
              <a:solidFill>
                <a:sysClr val="windowText" lastClr="000000"/>
              </a:solidFill>
              <a:latin typeface="Arial"/>
              <a:cs typeface="Arial"/>
            </a:endParaRPr>
          </a:p>
        </p:txBody>
      </p:sp>
      <p:sp>
        <p:nvSpPr>
          <p:cNvPr id="16" name="object 16"/>
          <p:cNvSpPr txBox="1"/>
          <p:nvPr/>
        </p:nvSpPr>
        <p:spPr>
          <a:xfrm>
            <a:off x="17300523" y="7283233"/>
            <a:ext cx="1289196" cy="989835"/>
          </a:xfrm>
          <a:prstGeom prst="rect">
            <a:avLst/>
          </a:prstGeom>
        </p:spPr>
        <p:txBody>
          <a:bodyPr vert="horz" wrap="square" lIns="0" tIns="19253" rIns="0" bIns="0" rtlCol="0">
            <a:spAutoFit/>
          </a:bodyPr>
          <a:lstStyle/>
          <a:p>
            <a:pPr marL="188681" marR="6161" indent="-174049" defTabSz="1108984" hangingPunct="1">
              <a:lnSpc>
                <a:spcPct val="100400"/>
              </a:lnSpc>
              <a:spcBef>
                <a:spcPts val="152"/>
              </a:spcBef>
            </a:pPr>
            <a:r>
              <a:rPr sz="3153" b="0" spc="49" dirty="0">
                <a:solidFill>
                  <a:sysClr val="windowText" lastClr="000000"/>
                </a:solidFill>
                <a:latin typeface="Arial"/>
                <a:cs typeface="Arial"/>
              </a:rPr>
              <a:t>Output </a:t>
            </a:r>
            <a:r>
              <a:rPr sz="3153" b="0" spc="-12" dirty="0">
                <a:solidFill>
                  <a:sysClr val="windowText" lastClr="000000"/>
                </a:solidFill>
                <a:latin typeface="Arial"/>
                <a:cs typeface="Arial"/>
              </a:rPr>
              <a:t>color</a:t>
            </a:r>
            <a:endParaRPr sz="3153" b="0">
              <a:solidFill>
                <a:sysClr val="windowText" lastClr="000000"/>
              </a:solidFill>
              <a:latin typeface="Arial"/>
              <a:cs typeface="Arial"/>
            </a:endParaRPr>
          </a:p>
        </p:txBody>
      </p:sp>
      <p:sp>
        <p:nvSpPr>
          <p:cNvPr id="17" name="object 17"/>
          <p:cNvSpPr txBox="1"/>
          <p:nvPr/>
        </p:nvSpPr>
        <p:spPr>
          <a:xfrm>
            <a:off x="19594654" y="7283233"/>
            <a:ext cx="1340795" cy="989835"/>
          </a:xfrm>
          <a:prstGeom prst="rect">
            <a:avLst/>
          </a:prstGeom>
        </p:spPr>
        <p:txBody>
          <a:bodyPr vert="horz" wrap="square" lIns="0" tIns="19253" rIns="0" bIns="0" rtlCol="0">
            <a:spAutoFit/>
          </a:bodyPr>
          <a:lstStyle/>
          <a:p>
            <a:pPr marL="15403" marR="6161" indent="25414" defTabSz="1108984" hangingPunct="1">
              <a:lnSpc>
                <a:spcPct val="100400"/>
              </a:lnSpc>
              <a:spcBef>
                <a:spcPts val="152"/>
              </a:spcBef>
            </a:pPr>
            <a:r>
              <a:rPr sz="3153" b="0" spc="49" dirty="0">
                <a:solidFill>
                  <a:sysClr val="windowText" lastClr="000000"/>
                </a:solidFill>
                <a:latin typeface="Arial"/>
                <a:cs typeface="Arial"/>
              </a:rPr>
              <a:t>Output </a:t>
            </a:r>
            <a:r>
              <a:rPr sz="3153" b="0" spc="-12" dirty="0">
                <a:solidFill>
                  <a:sysClr val="windowText" lastClr="000000"/>
                </a:solidFill>
                <a:latin typeface="Arial"/>
                <a:cs typeface="Arial"/>
              </a:rPr>
              <a:t>density</a:t>
            </a:r>
            <a:endParaRPr sz="3153" b="0">
              <a:solidFill>
                <a:sysClr val="windowText" lastClr="000000"/>
              </a:solidFill>
              <a:latin typeface="Arial"/>
              <a:cs typeface="Arial"/>
            </a:endParaRPr>
          </a:p>
        </p:txBody>
      </p:sp>
      <p:sp>
        <p:nvSpPr>
          <p:cNvPr id="18" name="object 18"/>
          <p:cNvSpPr txBox="1"/>
          <p:nvPr/>
        </p:nvSpPr>
        <p:spPr>
          <a:xfrm>
            <a:off x="19624946" y="6448655"/>
            <a:ext cx="1166986" cy="586067"/>
          </a:xfrm>
          <a:prstGeom prst="rect">
            <a:avLst/>
          </a:prstGeom>
        </p:spPr>
        <p:txBody>
          <a:bodyPr vert="vert270" wrap="square" lIns="0" tIns="0" rIns="0" bIns="0" rtlCol="0">
            <a:spAutoFit/>
          </a:bodyPr>
          <a:lstStyle/>
          <a:p>
            <a:pPr marL="15403" defTabSz="1108984" hangingPunct="1">
              <a:lnSpc>
                <a:spcPts val="9126"/>
              </a:lnSpc>
            </a:pPr>
            <a:r>
              <a:rPr sz="9096" b="0" spc="-61" dirty="0">
                <a:solidFill>
                  <a:sysClr val="windowText" lastClr="000000"/>
                </a:solidFill>
                <a:latin typeface="Times New Roman"/>
                <a:cs typeface="Times New Roman"/>
              </a:rPr>
              <a:t>{</a:t>
            </a:r>
            <a:endParaRPr sz="9096" b="0">
              <a:solidFill>
                <a:sysClr val="windowText" lastClr="000000"/>
              </a:solidFill>
              <a:latin typeface="Times New Roman"/>
              <a:cs typeface="Times New Roman"/>
            </a:endParaRPr>
          </a:p>
        </p:txBody>
      </p:sp>
      <p:sp>
        <p:nvSpPr>
          <p:cNvPr id="19" name="object 19"/>
          <p:cNvSpPr/>
          <p:nvPr/>
        </p:nvSpPr>
        <p:spPr>
          <a:xfrm>
            <a:off x="11396114" y="4079496"/>
            <a:ext cx="604551" cy="3413212"/>
          </a:xfrm>
          <a:custGeom>
            <a:avLst/>
            <a:gdLst/>
            <a:ahLst/>
            <a:cxnLst/>
            <a:rect l="l" t="t" r="r" b="b"/>
            <a:pathLst>
              <a:path w="498475" h="2814320">
                <a:moveTo>
                  <a:pt x="257926" y="0"/>
                </a:moveTo>
                <a:lnTo>
                  <a:pt x="240097" y="0"/>
                </a:lnTo>
                <a:lnTo>
                  <a:pt x="192319" y="183"/>
                </a:lnTo>
                <a:lnTo>
                  <a:pt x="153788" y="1470"/>
                </a:lnTo>
                <a:lnTo>
                  <a:pt x="99184" y="11766"/>
                </a:lnTo>
                <a:lnTo>
                  <a:pt x="45784" y="45785"/>
                </a:lnTo>
                <a:lnTo>
                  <a:pt x="11766" y="99184"/>
                </a:lnTo>
                <a:lnTo>
                  <a:pt x="1470" y="153788"/>
                </a:lnTo>
                <a:lnTo>
                  <a:pt x="183" y="192319"/>
                </a:lnTo>
                <a:lnTo>
                  <a:pt x="0" y="240097"/>
                </a:lnTo>
                <a:lnTo>
                  <a:pt x="0" y="2574029"/>
                </a:lnTo>
                <a:lnTo>
                  <a:pt x="183" y="2621807"/>
                </a:lnTo>
                <a:lnTo>
                  <a:pt x="1470" y="2660338"/>
                </a:lnTo>
                <a:lnTo>
                  <a:pt x="11766" y="2714942"/>
                </a:lnTo>
                <a:lnTo>
                  <a:pt x="45784" y="2768341"/>
                </a:lnTo>
                <a:lnTo>
                  <a:pt x="99184" y="2802360"/>
                </a:lnTo>
                <a:lnTo>
                  <a:pt x="153788" y="2812656"/>
                </a:lnTo>
                <a:lnTo>
                  <a:pt x="192319" y="2813943"/>
                </a:lnTo>
                <a:lnTo>
                  <a:pt x="240097" y="2814126"/>
                </a:lnTo>
                <a:lnTo>
                  <a:pt x="257926" y="2814126"/>
                </a:lnTo>
                <a:lnTo>
                  <a:pt x="305704" y="2813943"/>
                </a:lnTo>
                <a:lnTo>
                  <a:pt x="344235" y="2812656"/>
                </a:lnTo>
                <a:lnTo>
                  <a:pt x="398839" y="2802360"/>
                </a:lnTo>
                <a:lnTo>
                  <a:pt x="452238" y="2768341"/>
                </a:lnTo>
                <a:lnTo>
                  <a:pt x="486257" y="2714942"/>
                </a:lnTo>
                <a:lnTo>
                  <a:pt x="496552" y="2660338"/>
                </a:lnTo>
                <a:lnTo>
                  <a:pt x="497839" y="2621807"/>
                </a:lnTo>
                <a:lnTo>
                  <a:pt x="498023" y="2574029"/>
                </a:lnTo>
                <a:lnTo>
                  <a:pt x="498023" y="240097"/>
                </a:lnTo>
                <a:lnTo>
                  <a:pt x="497839" y="192319"/>
                </a:lnTo>
                <a:lnTo>
                  <a:pt x="496552" y="153788"/>
                </a:lnTo>
                <a:lnTo>
                  <a:pt x="486257" y="99184"/>
                </a:lnTo>
                <a:lnTo>
                  <a:pt x="452238" y="45785"/>
                </a:lnTo>
                <a:lnTo>
                  <a:pt x="398839" y="11766"/>
                </a:lnTo>
                <a:lnTo>
                  <a:pt x="344235" y="1470"/>
                </a:lnTo>
                <a:lnTo>
                  <a:pt x="305704" y="183"/>
                </a:lnTo>
                <a:lnTo>
                  <a:pt x="257926" y="0"/>
                </a:lnTo>
                <a:close/>
              </a:path>
            </a:pathLst>
          </a:custGeom>
          <a:solidFill>
            <a:srgbClr val="7EB0CD"/>
          </a:solidFill>
        </p:spPr>
        <p:txBody>
          <a:bodyPr wrap="square" lIns="0" tIns="0" rIns="0" bIns="0" rtlCol="0"/>
          <a:lstStyle/>
          <a:p>
            <a:pPr defTabSz="1108984" hangingPunct="1"/>
            <a:endParaRPr sz="2183" b="0">
              <a:solidFill>
                <a:sysClr val="windowText" lastClr="000000"/>
              </a:solidFill>
            </a:endParaRPr>
          </a:p>
        </p:txBody>
      </p:sp>
      <p:sp>
        <p:nvSpPr>
          <p:cNvPr id="20" name="object 20"/>
          <p:cNvSpPr/>
          <p:nvPr/>
        </p:nvSpPr>
        <p:spPr>
          <a:xfrm>
            <a:off x="12257450" y="4057119"/>
            <a:ext cx="604551" cy="3413212"/>
          </a:xfrm>
          <a:custGeom>
            <a:avLst/>
            <a:gdLst/>
            <a:ahLst/>
            <a:cxnLst/>
            <a:rect l="l" t="t" r="r" b="b"/>
            <a:pathLst>
              <a:path w="498475" h="2814320">
                <a:moveTo>
                  <a:pt x="257926" y="0"/>
                </a:moveTo>
                <a:lnTo>
                  <a:pt x="240096" y="0"/>
                </a:lnTo>
                <a:lnTo>
                  <a:pt x="192318" y="183"/>
                </a:lnTo>
                <a:lnTo>
                  <a:pt x="153787" y="1470"/>
                </a:lnTo>
                <a:lnTo>
                  <a:pt x="99184" y="11766"/>
                </a:lnTo>
                <a:lnTo>
                  <a:pt x="45784" y="45785"/>
                </a:lnTo>
                <a:lnTo>
                  <a:pt x="11765" y="99184"/>
                </a:lnTo>
                <a:lnTo>
                  <a:pt x="1470" y="153788"/>
                </a:lnTo>
                <a:lnTo>
                  <a:pt x="183" y="192319"/>
                </a:lnTo>
                <a:lnTo>
                  <a:pt x="0" y="240097"/>
                </a:lnTo>
                <a:lnTo>
                  <a:pt x="0" y="2574029"/>
                </a:lnTo>
                <a:lnTo>
                  <a:pt x="183" y="2621807"/>
                </a:lnTo>
                <a:lnTo>
                  <a:pt x="1470" y="2660338"/>
                </a:lnTo>
                <a:lnTo>
                  <a:pt x="11765" y="2714942"/>
                </a:lnTo>
                <a:lnTo>
                  <a:pt x="45784" y="2768341"/>
                </a:lnTo>
                <a:lnTo>
                  <a:pt x="99184" y="2802360"/>
                </a:lnTo>
                <a:lnTo>
                  <a:pt x="153787" y="2812656"/>
                </a:lnTo>
                <a:lnTo>
                  <a:pt x="192318" y="2813943"/>
                </a:lnTo>
                <a:lnTo>
                  <a:pt x="240096" y="2814126"/>
                </a:lnTo>
                <a:lnTo>
                  <a:pt x="257926" y="2814126"/>
                </a:lnTo>
                <a:lnTo>
                  <a:pt x="305704" y="2813943"/>
                </a:lnTo>
                <a:lnTo>
                  <a:pt x="344236" y="2812656"/>
                </a:lnTo>
                <a:lnTo>
                  <a:pt x="398837" y="2802360"/>
                </a:lnTo>
                <a:lnTo>
                  <a:pt x="452238" y="2768341"/>
                </a:lnTo>
                <a:lnTo>
                  <a:pt x="486258" y="2714942"/>
                </a:lnTo>
                <a:lnTo>
                  <a:pt x="496556" y="2660338"/>
                </a:lnTo>
                <a:lnTo>
                  <a:pt x="497843" y="2621807"/>
                </a:lnTo>
                <a:lnTo>
                  <a:pt x="498027" y="2574029"/>
                </a:lnTo>
                <a:lnTo>
                  <a:pt x="498027" y="240097"/>
                </a:lnTo>
                <a:lnTo>
                  <a:pt x="497843" y="192319"/>
                </a:lnTo>
                <a:lnTo>
                  <a:pt x="496556" y="153788"/>
                </a:lnTo>
                <a:lnTo>
                  <a:pt x="486258" y="99184"/>
                </a:lnTo>
                <a:lnTo>
                  <a:pt x="452238" y="45785"/>
                </a:lnTo>
                <a:lnTo>
                  <a:pt x="398837" y="11766"/>
                </a:lnTo>
                <a:lnTo>
                  <a:pt x="344236" y="1470"/>
                </a:lnTo>
                <a:lnTo>
                  <a:pt x="305704" y="183"/>
                </a:lnTo>
                <a:lnTo>
                  <a:pt x="257926" y="0"/>
                </a:lnTo>
                <a:close/>
              </a:path>
            </a:pathLst>
          </a:custGeom>
          <a:solidFill>
            <a:srgbClr val="7EB0CD"/>
          </a:solidFill>
        </p:spPr>
        <p:txBody>
          <a:bodyPr wrap="square" lIns="0" tIns="0" rIns="0" bIns="0" rtlCol="0"/>
          <a:lstStyle/>
          <a:p>
            <a:pPr defTabSz="1108984" hangingPunct="1"/>
            <a:endParaRPr sz="2183" b="0">
              <a:solidFill>
                <a:sysClr val="windowText" lastClr="000000"/>
              </a:solidFill>
            </a:endParaRPr>
          </a:p>
        </p:txBody>
      </p:sp>
      <p:sp>
        <p:nvSpPr>
          <p:cNvPr id="21" name="object 21"/>
          <p:cNvSpPr/>
          <p:nvPr/>
        </p:nvSpPr>
        <p:spPr>
          <a:xfrm>
            <a:off x="13118780" y="4057119"/>
            <a:ext cx="604551" cy="3413212"/>
          </a:xfrm>
          <a:custGeom>
            <a:avLst/>
            <a:gdLst/>
            <a:ahLst/>
            <a:cxnLst/>
            <a:rect l="l" t="t" r="r" b="b"/>
            <a:pathLst>
              <a:path w="498475" h="2814320">
                <a:moveTo>
                  <a:pt x="257929" y="0"/>
                </a:moveTo>
                <a:lnTo>
                  <a:pt x="240097" y="0"/>
                </a:lnTo>
                <a:lnTo>
                  <a:pt x="192322" y="183"/>
                </a:lnTo>
                <a:lnTo>
                  <a:pt x="153792" y="1470"/>
                </a:lnTo>
                <a:lnTo>
                  <a:pt x="99190" y="11766"/>
                </a:lnTo>
                <a:lnTo>
                  <a:pt x="45789" y="45784"/>
                </a:lnTo>
                <a:lnTo>
                  <a:pt x="11769" y="99184"/>
                </a:lnTo>
                <a:lnTo>
                  <a:pt x="1471" y="153788"/>
                </a:lnTo>
                <a:lnTo>
                  <a:pt x="183" y="192319"/>
                </a:lnTo>
                <a:lnTo>
                  <a:pt x="0" y="240097"/>
                </a:lnTo>
                <a:lnTo>
                  <a:pt x="0" y="2574029"/>
                </a:lnTo>
                <a:lnTo>
                  <a:pt x="183" y="2621807"/>
                </a:lnTo>
                <a:lnTo>
                  <a:pt x="1471" y="2660338"/>
                </a:lnTo>
                <a:lnTo>
                  <a:pt x="11769" y="2714942"/>
                </a:lnTo>
                <a:lnTo>
                  <a:pt x="45789" y="2768341"/>
                </a:lnTo>
                <a:lnTo>
                  <a:pt x="99190" y="2802360"/>
                </a:lnTo>
                <a:lnTo>
                  <a:pt x="153792" y="2812656"/>
                </a:lnTo>
                <a:lnTo>
                  <a:pt x="192322" y="2813943"/>
                </a:lnTo>
                <a:lnTo>
                  <a:pt x="240097" y="2814126"/>
                </a:lnTo>
                <a:lnTo>
                  <a:pt x="257929" y="2814126"/>
                </a:lnTo>
                <a:lnTo>
                  <a:pt x="305708" y="2813943"/>
                </a:lnTo>
                <a:lnTo>
                  <a:pt x="344239" y="2812656"/>
                </a:lnTo>
                <a:lnTo>
                  <a:pt x="398846" y="2802360"/>
                </a:lnTo>
                <a:lnTo>
                  <a:pt x="452242" y="2768341"/>
                </a:lnTo>
                <a:lnTo>
                  <a:pt x="486257" y="2714942"/>
                </a:lnTo>
                <a:lnTo>
                  <a:pt x="496555" y="2660338"/>
                </a:lnTo>
                <a:lnTo>
                  <a:pt x="497842" y="2621807"/>
                </a:lnTo>
                <a:lnTo>
                  <a:pt x="498026" y="2574029"/>
                </a:lnTo>
                <a:lnTo>
                  <a:pt x="498026" y="240097"/>
                </a:lnTo>
                <a:lnTo>
                  <a:pt x="497842" y="192319"/>
                </a:lnTo>
                <a:lnTo>
                  <a:pt x="496555" y="153788"/>
                </a:lnTo>
                <a:lnTo>
                  <a:pt x="486257" y="99184"/>
                </a:lnTo>
                <a:lnTo>
                  <a:pt x="452242" y="45784"/>
                </a:lnTo>
                <a:lnTo>
                  <a:pt x="398846" y="11766"/>
                </a:lnTo>
                <a:lnTo>
                  <a:pt x="344239" y="1470"/>
                </a:lnTo>
                <a:lnTo>
                  <a:pt x="305708" y="183"/>
                </a:lnTo>
                <a:lnTo>
                  <a:pt x="257929" y="0"/>
                </a:lnTo>
                <a:close/>
              </a:path>
            </a:pathLst>
          </a:custGeom>
          <a:solidFill>
            <a:srgbClr val="7EB0CD"/>
          </a:solidFill>
        </p:spPr>
        <p:txBody>
          <a:bodyPr wrap="square" lIns="0" tIns="0" rIns="0" bIns="0" rtlCol="0"/>
          <a:lstStyle/>
          <a:p>
            <a:pPr defTabSz="1108984" hangingPunct="1"/>
            <a:endParaRPr sz="2183" b="0">
              <a:solidFill>
                <a:sysClr val="windowText" lastClr="000000"/>
              </a:solidFill>
            </a:endParaRPr>
          </a:p>
        </p:txBody>
      </p:sp>
      <p:sp>
        <p:nvSpPr>
          <p:cNvPr id="22" name="object 22"/>
          <p:cNvSpPr txBox="1"/>
          <p:nvPr/>
        </p:nvSpPr>
        <p:spPr>
          <a:xfrm>
            <a:off x="1422761" y="11859079"/>
            <a:ext cx="21155807" cy="1035104"/>
          </a:xfrm>
          <a:prstGeom prst="rect">
            <a:avLst/>
          </a:prstGeom>
        </p:spPr>
        <p:txBody>
          <a:bodyPr vert="horz" wrap="square" lIns="0" tIns="19253" rIns="0" bIns="0" rtlCol="0">
            <a:spAutoFit/>
          </a:bodyPr>
          <a:lstStyle/>
          <a:p>
            <a:pPr marL="15403" defTabSz="1108984" hangingPunct="1">
              <a:spcBef>
                <a:spcPts val="152"/>
              </a:spcBef>
            </a:pPr>
            <a:r>
              <a:rPr lang="en-US" sz="6600" b="0" spc="146" dirty="0">
                <a:solidFill>
                  <a:sysClr val="windowText" lastClr="000000"/>
                </a:solidFill>
                <a:latin typeface="Arial"/>
                <a:cs typeface="Arial"/>
              </a:rPr>
              <a:t>F doesn’t ingest raw x, y, and z locations</a:t>
            </a:r>
            <a:endParaRPr sz="6600" b="0" dirty="0">
              <a:solidFill>
                <a:sysClr val="windowText" lastClr="000000"/>
              </a:solidFill>
              <a:latin typeface="Arial"/>
              <a:cs typeface="Arial"/>
            </a:endParaRPr>
          </a:p>
        </p:txBody>
      </p:sp>
    </p:spTree>
    <p:extLst>
      <p:ext uri="{BB962C8B-B14F-4D97-AF65-F5344CB8AC3E}">
        <p14:creationId xmlns:p14="http://schemas.microsoft.com/office/powerpoint/2010/main" val="1201244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16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673" name="Slide Number"/>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160</a:t>
            </a:fld>
            <a:endParaRPr/>
          </a:p>
        </p:txBody>
      </p:sp>
      <p:sp>
        <p:nvSpPr>
          <p:cNvPr id="1674" name="Alpha compositing model in ML/computer vision"/>
          <p:cNvSpPr txBox="1">
            <a:spLocks noGrp="1"/>
          </p:cNvSpPr>
          <p:nvPr>
            <p:ph type="title"/>
          </p:nvPr>
        </p:nvSpPr>
        <p:spPr>
          <a:xfrm>
            <a:off x="1689100" y="101600"/>
            <a:ext cx="21005800" cy="2286000"/>
          </a:xfrm>
          <a:prstGeom prst="rect">
            <a:avLst/>
          </a:prstGeom>
        </p:spPr>
        <p:txBody>
          <a:bodyPr/>
          <a:lstStyle>
            <a:lvl1pPr defTabSz="553084">
              <a:defRPr sz="7504">
                <a:latin typeface="Avenir Roman"/>
                <a:ea typeface="Avenir Roman"/>
                <a:cs typeface="Avenir Roman"/>
                <a:sym typeface="Avenir Roman"/>
              </a:defRPr>
            </a:lvl1pPr>
          </a:lstStyle>
          <a:p>
            <a:r>
              <a:t>Alpha compositing model in ML/computer vision</a:t>
            </a:r>
          </a:p>
        </p:txBody>
      </p:sp>
      <p:pic>
        <p:nvPicPr>
          <p:cNvPr id="1675" name="Image" descr="Image"/>
          <p:cNvPicPr>
            <a:picLocks noChangeAspect="1"/>
          </p:cNvPicPr>
          <p:nvPr/>
        </p:nvPicPr>
        <p:blipFill>
          <a:blip r:embed="rId3"/>
          <a:stretch>
            <a:fillRect/>
          </a:stretch>
        </p:blipFill>
        <p:spPr>
          <a:xfrm>
            <a:off x="2435795" y="3273019"/>
            <a:ext cx="19512410" cy="3040322"/>
          </a:xfrm>
          <a:prstGeom prst="rect">
            <a:avLst/>
          </a:prstGeom>
          <a:ln w="12700">
            <a:miter lim="400000"/>
          </a:ln>
        </p:spPr>
      </p:pic>
      <p:sp>
        <p:nvSpPr>
          <p:cNvPr id="1676" name="Tulsiani et al 2017, Multi-view Supervision for Single-view Reconstruction via Differentiable Ray Consistency"/>
          <p:cNvSpPr txBox="1"/>
          <p:nvPr/>
        </p:nvSpPr>
        <p:spPr>
          <a:xfrm>
            <a:off x="26013" y="12992320"/>
            <a:ext cx="8425774" cy="787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l">
              <a:defRPr sz="2000" b="0">
                <a:latin typeface="Avenir Book"/>
                <a:ea typeface="Avenir Book"/>
                <a:cs typeface="Avenir Book"/>
                <a:sym typeface="Avenir Book"/>
              </a:defRPr>
            </a:pPr>
            <a:r>
              <a:t>Tulsiani et al 2017, </a:t>
            </a:r>
            <a:r>
              <a:rPr>
                <a:latin typeface="Avenir Book Oblique"/>
                <a:ea typeface="Avenir Book Oblique"/>
                <a:cs typeface="Avenir Book Oblique"/>
                <a:sym typeface="Avenir Book Oblique"/>
              </a:rPr>
              <a:t>Multi-view Supervision for Single-view Reconstruction via Differentiable Ray Consistency</a:t>
            </a:r>
          </a:p>
        </p:txBody>
      </p:sp>
      <p:pic>
        <p:nvPicPr>
          <p:cNvPr id="1677" name="Image" descr="Image"/>
          <p:cNvPicPr>
            <a:picLocks noChangeAspect="1"/>
          </p:cNvPicPr>
          <p:nvPr/>
        </p:nvPicPr>
        <p:blipFill>
          <a:blip r:embed="rId4"/>
          <a:stretch>
            <a:fillRect/>
          </a:stretch>
        </p:blipFill>
        <p:spPr>
          <a:xfrm>
            <a:off x="13704126" y="8153695"/>
            <a:ext cx="8155290" cy="3086950"/>
          </a:xfrm>
          <a:prstGeom prst="rect">
            <a:avLst/>
          </a:prstGeom>
          <a:ln w="12700">
            <a:miter lim="400000"/>
          </a:ln>
        </p:spPr>
      </p:pic>
      <p:sp>
        <p:nvSpPr>
          <p:cNvPr id="1678" name="Differentiable ray consistency work used a forward model with “probabilistic occupancy” to supervise 3D-from-single-image prediction.…"/>
          <p:cNvSpPr txBox="1"/>
          <p:nvPr/>
        </p:nvSpPr>
        <p:spPr>
          <a:xfrm>
            <a:off x="1598211" y="8539882"/>
            <a:ext cx="11450408" cy="303847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spAutoFit/>
          </a:bodyPr>
          <a:lstStyle/>
          <a:p>
            <a:pPr algn="l" defTabSz="821531">
              <a:defRPr sz="4200" b="0">
                <a:latin typeface="Avenir Book"/>
                <a:ea typeface="Avenir Book"/>
                <a:cs typeface="Avenir Book"/>
                <a:sym typeface="Avenir Book"/>
              </a:defRPr>
            </a:pPr>
            <a:r>
              <a:rPr>
                <a:latin typeface="Avenir Book Oblique"/>
                <a:ea typeface="Avenir Book Oblique"/>
                <a:cs typeface="Avenir Book Oblique"/>
                <a:sym typeface="Avenir Book Oblique"/>
              </a:rPr>
              <a:t>Differentiable ray consistency</a:t>
            </a:r>
            <a:r>
              <a:t> work used a forward model with “probabilistic occupancy” to supervise 3D-from-single-image prediction.</a:t>
            </a:r>
          </a:p>
          <a:p>
            <a:pPr algn="l" defTabSz="821531">
              <a:defRPr sz="4200" b="0">
                <a:latin typeface="Avenir Book"/>
                <a:ea typeface="Avenir Book"/>
                <a:cs typeface="Avenir Book"/>
                <a:sym typeface="Avenir Book"/>
              </a:defRPr>
            </a:pPr>
            <a:r>
              <a:t>Same rendering model as alpha compositing!</a:t>
            </a:r>
          </a:p>
        </p:txBody>
      </p:sp>
    </p:spTree>
  </p:cSld>
  <p:clrMapOvr>
    <a:masterClrMapping/>
  </p:clrMapOvr>
  <p:transition spd="med"/>
</p:sld>
</file>

<file path=ppt/slides/slide16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682" name="2015s CV/ML (Neural vols, multiplane imgs)"/>
          <p:cNvSpPr txBox="1">
            <a:spLocks noGrp="1"/>
          </p:cNvSpPr>
          <p:nvPr>
            <p:ph type="title"/>
          </p:nvPr>
        </p:nvSpPr>
        <p:spPr>
          <a:prstGeom prst="rect">
            <a:avLst/>
          </a:prstGeom>
        </p:spPr>
        <p:txBody>
          <a:bodyPr/>
          <a:lstStyle>
            <a:lvl1pPr defTabSz="602615">
              <a:defRPr sz="8176"/>
            </a:lvl1pPr>
          </a:lstStyle>
          <a:p>
            <a:r>
              <a:t>2015s CV/ML (Neural vols, multiplane imgs)</a:t>
            </a:r>
          </a:p>
        </p:txBody>
      </p:sp>
      <p:sp>
        <p:nvSpPr>
          <p:cNvPr id="1683" name="Double-click to edit"/>
          <p:cNvSpPr txBox="1">
            <a:spLocks noGrp="1"/>
          </p:cNvSpPr>
          <p:nvPr>
            <p:ph type="body" idx="1"/>
          </p:nvPr>
        </p:nvSpPr>
        <p:spPr>
          <a:prstGeom prst="rect">
            <a:avLst/>
          </a:prstGeom>
        </p:spPr>
        <p:txBody>
          <a:bodyPr/>
          <a:lstStyle/>
          <a:p>
            <a:endParaRPr/>
          </a:p>
        </p:txBody>
      </p:sp>
      <p:sp>
        <p:nvSpPr>
          <p:cNvPr id="1684" name="Slide Number"/>
          <p:cNvSpPr txBox="1">
            <a:spLocks noGrp="1"/>
          </p:cNvSpPr>
          <p:nvPr>
            <p:ph type="sldNum" sz="quarter" idx="2"/>
          </p:nvPr>
        </p:nvSpPr>
        <p:spPr>
          <a:xfrm>
            <a:off x="12041022" y="13081000"/>
            <a:ext cx="289256" cy="461059"/>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161</a:t>
            </a:fld>
            <a:endParaRPr/>
          </a:p>
        </p:txBody>
      </p:sp>
    </p:spTree>
  </p:cSld>
  <p:clrMapOvr>
    <a:masterClrMapping/>
  </p:clrMapOvr>
  <p:transition spd="med"/>
</p:sld>
</file>

<file path=ppt/slides/slide16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686" name="Volume rendering for view synthesis"/>
          <p:cNvSpPr txBox="1">
            <a:spLocks noGrp="1"/>
          </p:cNvSpPr>
          <p:nvPr>
            <p:ph type="title"/>
          </p:nvPr>
        </p:nvSpPr>
        <p:spPr>
          <a:prstGeom prst="rect">
            <a:avLst/>
          </a:prstGeom>
        </p:spPr>
        <p:txBody>
          <a:bodyPr/>
          <a:lstStyle/>
          <a:p>
            <a:r>
              <a:t>Volume rendering for view synthesis</a:t>
            </a:r>
          </a:p>
        </p:txBody>
      </p:sp>
      <p:sp>
        <p:nvSpPr>
          <p:cNvPr id="1687" name="Slide Number"/>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162</a:t>
            </a:fld>
            <a:endParaRPr/>
          </a:p>
        </p:txBody>
      </p:sp>
      <p:pic>
        <p:nvPicPr>
          <p:cNvPr id="1688" name="Image" descr="Image"/>
          <p:cNvPicPr>
            <a:picLocks noChangeAspect="1"/>
          </p:cNvPicPr>
          <p:nvPr/>
        </p:nvPicPr>
        <p:blipFill>
          <a:blip r:embed="rId3"/>
          <a:srcRect r="27713"/>
          <a:stretch>
            <a:fillRect/>
          </a:stretch>
        </p:blipFill>
        <p:spPr>
          <a:xfrm>
            <a:off x="16030219" y="14795789"/>
            <a:ext cx="9503351" cy="3378723"/>
          </a:xfrm>
          <a:prstGeom prst="rect">
            <a:avLst/>
          </a:prstGeom>
          <a:ln w="12700">
            <a:miter lim="400000"/>
          </a:ln>
        </p:spPr>
      </p:pic>
      <p:sp>
        <p:nvSpPr>
          <p:cNvPr id="1689" name="Neural Volumes…"/>
          <p:cNvSpPr txBox="1"/>
          <p:nvPr/>
        </p:nvSpPr>
        <p:spPr>
          <a:xfrm>
            <a:off x="12530449" y="2396716"/>
            <a:ext cx="10961280" cy="403517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pPr algn="l">
              <a:defRPr sz="3800" b="0">
                <a:latin typeface="Avenir Heavy"/>
                <a:ea typeface="Avenir Heavy"/>
                <a:cs typeface="Avenir Heavy"/>
                <a:sym typeface="Avenir Heavy"/>
              </a:defRPr>
            </a:pPr>
            <a:r>
              <a:t>Neural Volumes </a:t>
            </a:r>
          </a:p>
          <a:p>
            <a:pPr algn="l">
              <a:defRPr sz="3800" b="0">
                <a:latin typeface="Avenir Roman"/>
                <a:ea typeface="Avenir Roman"/>
                <a:cs typeface="Avenir Roman"/>
                <a:sym typeface="Avenir Roman"/>
              </a:defRPr>
            </a:pPr>
            <a:r>
              <a:t>(Lombardi et al. 2019)</a:t>
            </a:r>
          </a:p>
          <a:p>
            <a:pPr algn="l">
              <a:defRPr sz="3800" b="0">
                <a:latin typeface="Avenir Roman"/>
                <a:ea typeface="Avenir Roman"/>
                <a:cs typeface="Avenir Roman"/>
                <a:sym typeface="Avenir Roman"/>
              </a:defRPr>
            </a:pPr>
            <a:r>
              <a:t>Direct gradient descent to optimize an RGBA volume, regularized by a 3D CNN</a:t>
            </a:r>
          </a:p>
        </p:txBody>
      </p:sp>
      <p:sp>
        <p:nvSpPr>
          <p:cNvPr id="1690" name="Multiplane image methods…"/>
          <p:cNvSpPr txBox="1"/>
          <p:nvPr/>
        </p:nvSpPr>
        <p:spPr>
          <a:xfrm>
            <a:off x="892271" y="2396716"/>
            <a:ext cx="10961280" cy="744063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pPr algn="l">
              <a:defRPr sz="3800" b="0">
                <a:latin typeface="Avenir Heavy"/>
                <a:ea typeface="Avenir Heavy"/>
                <a:cs typeface="Avenir Heavy"/>
                <a:sym typeface="Avenir Heavy"/>
              </a:defRPr>
            </a:pPr>
            <a:r>
              <a:t>Multiplane image methods</a:t>
            </a:r>
          </a:p>
          <a:p>
            <a:pPr algn="l">
              <a:defRPr sz="800" b="0">
                <a:latin typeface="Avenir Book Oblique"/>
                <a:ea typeface="Avenir Book Oblique"/>
                <a:cs typeface="Avenir Book Oblique"/>
                <a:sym typeface="Avenir Book Oblique"/>
              </a:defRPr>
            </a:pPr>
            <a:endParaRPr/>
          </a:p>
          <a:p>
            <a:pPr algn="l">
              <a:defRPr sz="3200" b="0">
                <a:latin typeface="Avenir Roman"/>
                <a:ea typeface="Avenir Roman"/>
                <a:cs typeface="Avenir Roman"/>
                <a:sym typeface="Avenir Roman"/>
              </a:defRPr>
            </a:pPr>
            <a:r>
              <a:t>Stereo Magnification (Zhou et al. 2018)</a:t>
            </a:r>
          </a:p>
          <a:p>
            <a:pPr algn="l">
              <a:defRPr sz="3200" b="0">
                <a:latin typeface="Avenir Roman"/>
                <a:ea typeface="Avenir Roman"/>
                <a:cs typeface="Avenir Roman"/>
                <a:sym typeface="Avenir Roman"/>
              </a:defRPr>
            </a:pPr>
            <a:r>
              <a:t>Pushing the Boundaries… (Srinivasan et al. 2019)</a:t>
            </a:r>
          </a:p>
          <a:p>
            <a:pPr algn="l">
              <a:defRPr sz="3200" b="0">
                <a:latin typeface="Avenir Roman"/>
                <a:ea typeface="Avenir Roman"/>
                <a:cs typeface="Avenir Roman"/>
                <a:sym typeface="Avenir Roman"/>
              </a:defRPr>
            </a:pPr>
            <a:r>
              <a:t>Local Light Field Fusion (Mildenhall et al. 2019)</a:t>
            </a:r>
          </a:p>
          <a:p>
            <a:pPr algn="l">
              <a:defRPr sz="3200" b="0">
                <a:latin typeface="Avenir Roman"/>
                <a:ea typeface="Avenir Roman"/>
                <a:cs typeface="Avenir Roman"/>
                <a:sym typeface="Avenir Roman"/>
              </a:defRPr>
            </a:pPr>
            <a:r>
              <a:t>DeepView (Flynn et al. 2019)</a:t>
            </a:r>
          </a:p>
          <a:p>
            <a:pPr algn="l">
              <a:defRPr sz="3200" b="0">
                <a:latin typeface="Avenir Roman"/>
                <a:ea typeface="Avenir Roman"/>
                <a:cs typeface="Avenir Roman"/>
                <a:sym typeface="Avenir Roman"/>
              </a:defRPr>
            </a:pPr>
            <a:r>
              <a:t>Single-View… (Tucker &amp; Snavely 2020)</a:t>
            </a:r>
          </a:p>
          <a:p>
            <a:pPr algn="l">
              <a:defRPr sz="800" b="0">
                <a:latin typeface="Avenir Roman"/>
                <a:ea typeface="Avenir Roman"/>
                <a:cs typeface="Avenir Roman"/>
                <a:sym typeface="Avenir Roman"/>
              </a:defRPr>
            </a:pPr>
            <a:endParaRPr/>
          </a:p>
          <a:p>
            <a:pPr algn="l">
              <a:defRPr sz="3800" b="0">
                <a:latin typeface="Avenir Roman"/>
                <a:ea typeface="Avenir Roman"/>
                <a:cs typeface="Avenir Roman"/>
                <a:sym typeface="Avenir Roman"/>
              </a:defRPr>
            </a:pPr>
            <a:r>
              <a:t>Typical deep learning pipelines - images go into a 3D CNN, big RGBA 3D volume comes out</a:t>
            </a:r>
          </a:p>
        </p:txBody>
      </p:sp>
      <p:pic>
        <p:nvPicPr>
          <p:cNvPr id="1691" name="Image" descr="Image"/>
          <p:cNvPicPr>
            <a:picLocks noChangeAspect="1"/>
          </p:cNvPicPr>
          <p:nvPr/>
        </p:nvPicPr>
        <p:blipFill>
          <a:blip r:embed="rId4"/>
          <a:srcRect l="48093" t="9770" b="2735"/>
          <a:stretch>
            <a:fillRect/>
          </a:stretch>
        </p:blipFill>
        <p:spPr>
          <a:xfrm>
            <a:off x="14810689" y="5972836"/>
            <a:ext cx="6400649" cy="6394802"/>
          </a:xfrm>
          <a:prstGeom prst="rect">
            <a:avLst/>
          </a:prstGeom>
          <a:ln w="12700">
            <a:miter lim="400000"/>
          </a:ln>
        </p:spPr>
      </p:pic>
      <p:pic>
        <p:nvPicPr>
          <p:cNvPr id="1692" name="Image" descr="Image"/>
          <p:cNvPicPr>
            <a:picLocks noChangeAspect="1"/>
          </p:cNvPicPr>
          <p:nvPr/>
        </p:nvPicPr>
        <p:blipFill>
          <a:blip r:embed="rId5"/>
          <a:stretch>
            <a:fillRect/>
          </a:stretch>
        </p:blipFill>
        <p:spPr>
          <a:xfrm>
            <a:off x="1838830" y="7740348"/>
            <a:ext cx="9068162" cy="3409487"/>
          </a:xfrm>
          <a:prstGeom prst="rect">
            <a:avLst/>
          </a:prstGeom>
          <a:ln w="12700">
            <a:miter lim="400000"/>
          </a:ln>
        </p:spPr>
      </p:pic>
      <p:sp>
        <p:nvSpPr>
          <p:cNvPr id="1693" name="Line"/>
          <p:cNvSpPr/>
          <p:nvPr/>
        </p:nvSpPr>
        <p:spPr>
          <a:xfrm flipV="1">
            <a:off x="12192000" y="2471722"/>
            <a:ext cx="1" cy="10525156"/>
          </a:xfrm>
          <a:prstGeom prst="line">
            <a:avLst/>
          </a:prstGeom>
          <a:ln w="25400">
            <a:solidFill>
              <a:srgbClr val="000000"/>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Tree>
  </p:cSld>
  <p:clrMapOvr>
    <a:masterClrMapping/>
  </p:clrMapOvr>
  <p:transition spd="med"/>
</p:sld>
</file>

<file path=ppt/slides/slide16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697" name="Next: how to represent scene -&gt; Matt"/>
          <p:cNvSpPr txBox="1">
            <a:spLocks noGrp="1"/>
          </p:cNvSpPr>
          <p:nvPr>
            <p:ph type="title"/>
          </p:nvPr>
        </p:nvSpPr>
        <p:spPr>
          <a:prstGeom prst="rect">
            <a:avLst/>
          </a:prstGeom>
        </p:spPr>
        <p:txBody>
          <a:bodyPr/>
          <a:lstStyle/>
          <a:p>
            <a:r>
              <a:t>Next: how to represent scene -&gt; Matt</a:t>
            </a:r>
          </a:p>
        </p:txBody>
      </p:sp>
      <p:sp>
        <p:nvSpPr>
          <p:cNvPr id="1698" name="Slide Number"/>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163</a:t>
            </a:fld>
            <a:endParaRPr/>
          </a:p>
        </p:txBody>
      </p:sp>
    </p:spTree>
  </p:cSld>
  <p:clrMapOvr>
    <a:masterClrMapping/>
  </p:clrMapOvr>
  <p:transition spd="med"/>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stretch>
            <a:fillRect/>
          </a:stretch>
        </p:blipFill>
        <p:spPr>
          <a:xfrm>
            <a:off x="195943" y="3243944"/>
            <a:ext cx="24035657" cy="7837715"/>
          </a:xfrm>
          <a:prstGeom prst="rect">
            <a:avLst/>
          </a:prstGeom>
        </p:spPr>
      </p:pic>
    </p:spTree>
    <p:extLst>
      <p:ext uri="{BB962C8B-B14F-4D97-AF65-F5344CB8AC3E}">
        <p14:creationId xmlns:p14="http://schemas.microsoft.com/office/powerpoint/2010/main" val="1640139254"/>
      </p:ext>
    </p:extLst>
  </p:cSld>
  <p:clrMapOvr>
    <a:masterClrMapping/>
  </p:clrMapOvr>
  <p:transition spd="med"/>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D98539-EEDC-EAED-ABD7-45E04CC495B7}"/>
              </a:ext>
            </a:extLst>
          </p:cNvPr>
          <p:cNvSpPr>
            <a:spLocks noGrp="1"/>
          </p:cNvSpPr>
          <p:nvPr>
            <p:ph type="title"/>
          </p:nvPr>
        </p:nvSpPr>
        <p:spPr/>
        <p:txBody>
          <a:bodyPr/>
          <a:lstStyle/>
          <a:p>
            <a:r>
              <a:rPr lang="en-US" dirty="0"/>
              <a:t>Why does </a:t>
            </a:r>
            <a:r>
              <a:rPr lang="en-US" dirty="0" err="1"/>
              <a:t>NeRF</a:t>
            </a:r>
            <a:r>
              <a:rPr lang="en-US" dirty="0"/>
              <a:t> </a:t>
            </a:r>
            <a:r>
              <a:rPr lang="en-US" i="1" dirty="0"/>
              <a:t>actually</a:t>
            </a:r>
            <a:r>
              <a:rPr lang="en-US" dirty="0"/>
              <a:t> work?</a:t>
            </a:r>
          </a:p>
        </p:txBody>
      </p:sp>
      <p:sp>
        <p:nvSpPr>
          <p:cNvPr id="28" name="TextBox 27">
            <a:extLst>
              <a:ext uri="{FF2B5EF4-FFF2-40B4-BE49-F238E27FC236}">
                <a16:creationId xmlns:a16="http://schemas.microsoft.com/office/drawing/2014/main" id="{FBB087A5-0A6F-D573-824C-3FFCDDF8A4C9}"/>
              </a:ext>
            </a:extLst>
          </p:cNvPr>
          <p:cNvSpPr txBox="1"/>
          <p:nvPr/>
        </p:nvSpPr>
        <p:spPr>
          <a:xfrm>
            <a:off x="530474" y="9329872"/>
            <a:ext cx="23323052" cy="378565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l">
              <a:buNone/>
            </a:pPr>
            <a:r>
              <a:rPr lang="en-US" sz="4800" b="0" dirty="0"/>
              <a:t>The network is split: density </a:t>
            </a:r>
            <a:r>
              <a:rPr lang="en-US" sz="4800" b="0" dirty="0">
                <a:effectLst/>
              </a:rPr>
              <a:t>σ</a:t>
            </a:r>
            <a:r>
              <a:rPr lang="en-US" sz="4800" b="0" dirty="0"/>
              <a:t> is strictly a function of position (</a:t>
            </a:r>
            <a:r>
              <a:rPr lang="en-US" sz="4800" b="0" dirty="0" err="1"/>
              <a:t>x,</a:t>
            </a:r>
            <a:r>
              <a:rPr lang="en-US" sz="4800" b="0" dirty="0" err="1">
                <a:effectLst/>
              </a:rPr>
              <a:t>y</a:t>
            </a:r>
            <a:r>
              <a:rPr lang="en-US" sz="4800" b="0" dirty="0" err="1"/>
              <a:t>,</a:t>
            </a:r>
            <a:r>
              <a:rPr lang="en-US" sz="4800" b="0" dirty="0" err="1">
                <a:effectLst/>
              </a:rPr>
              <a:t>z</a:t>
            </a:r>
            <a:r>
              <a:rPr lang="en-US" sz="4800" b="0" dirty="0"/>
              <a:t>), while color c is a function of position and viewing direction (</a:t>
            </a:r>
            <a:r>
              <a:rPr lang="en-US" sz="4800" b="0" dirty="0" err="1"/>
              <a:t>x,</a:t>
            </a:r>
            <a:r>
              <a:rPr lang="en-US" sz="4800" b="0" dirty="0" err="1">
                <a:effectLst/>
              </a:rPr>
              <a:t>y</a:t>
            </a:r>
            <a:r>
              <a:rPr lang="en-US" sz="4800" b="0" dirty="0" err="1"/>
              <a:t>,</a:t>
            </a:r>
            <a:r>
              <a:rPr lang="en-US" sz="4800" b="0" dirty="0" err="1">
                <a:effectLst/>
              </a:rPr>
              <a:t>z</a:t>
            </a:r>
            <a:r>
              <a:rPr lang="en-US" sz="4800" b="0" dirty="0" err="1"/>
              <a:t>,</a:t>
            </a:r>
            <a:r>
              <a:rPr lang="en-US" sz="4800" b="0" dirty="0" err="1">
                <a:effectLst/>
              </a:rPr>
              <a:t>θ</a:t>
            </a:r>
            <a:r>
              <a:rPr lang="en-US" sz="4800" b="0" dirty="0" err="1"/>
              <a:t>,ϕ</a:t>
            </a:r>
            <a:r>
              <a:rPr lang="en-US" sz="4800" b="0" dirty="0"/>
              <a:t>).</a:t>
            </a:r>
          </a:p>
          <a:p>
            <a:pPr algn="l">
              <a:buNone/>
            </a:pPr>
            <a:endParaRPr lang="en-US" sz="4800" b="0" dirty="0"/>
          </a:p>
          <a:p>
            <a:pPr algn="l">
              <a:buNone/>
            </a:pPr>
            <a:r>
              <a:rPr lang="en-US" sz="4800" b="0" dirty="0"/>
              <a:t>If the network tries the "billboard" cheat, placing opaque density right in front of Camera A, that density exists in global (</a:t>
            </a:r>
            <a:r>
              <a:rPr lang="en-US" sz="4800" b="0" dirty="0" err="1"/>
              <a:t>x,</a:t>
            </a:r>
            <a:r>
              <a:rPr lang="en-US" sz="4800" b="0" dirty="0" err="1">
                <a:effectLst/>
              </a:rPr>
              <a:t>y</a:t>
            </a:r>
            <a:r>
              <a:rPr lang="en-US" sz="4800" b="0" dirty="0" err="1"/>
              <a:t>,</a:t>
            </a:r>
            <a:r>
              <a:rPr lang="en-US" sz="4800" b="0" dirty="0" err="1">
                <a:effectLst/>
              </a:rPr>
              <a:t>z</a:t>
            </a:r>
            <a:r>
              <a:rPr lang="en-US" sz="4800" b="0" dirty="0"/>
              <a:t>) space.</a:t>
            </a:r>
          </a:p>
        </p:txBody>
      </p:sp>
      <p:pic>
        <p:nvPicPr>
          <p:cNvPr id="29" name="Picture 28">
            <a:extLst>
              <a:ext uri="{FF2B5EF4-FFF2-40B4-BE49-F238E27FC236}">
                <a16:creationId xmlns:a16="http://schemas.microsoft.com/office/drawing/2014/main" id="{1E9C3028-B614-1C8F-6FDC-B992A5184D98}"/>
              </a:ext>
            </a:extLst>
          </p:cNvPr>
          <p:cNvPicPr>
            <a:picLocks noChangeAspect="1"/>
          </p:cNvPicPr>
          <p:nvPr/>
        </p:nvPicPr>
        <p:blipFill>
          <a:blip r:embed="rId2"/>
          <a:stretch>
            <a:fillRect/>
          </a:stretch>
        </p:blipFill>
        <p:spPr>
          <a:xfrm>
            <a:off x="1591310" y="2244478"/>
            <a:ext cx="21103590" cy="6881606"/>
          </a:xfrm>
          <a:prstGeom prst="rect">
            <a:avLst/>
          </a:prstGeom>
        </p:spPr>
      </p:pic>
    </p:spTree>
    <p:extLst>
      <p:ext uri="{BB962C8B-B14F-4D97-AF65-F5344CB8AC3E}">
        <p14:creationId xmlns:p14="http://schemas.microsoft.com/office/powerpoint/2010/main" val="2182389090"/>
      </p:ext>
    </p:extLst>
  </p:cSld>
  <p:clrMapOvr>
    <a:masterClrMapping/>
  </p:clrMapOvr>
  <p:transition spd="med"/>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F7B63C-C853-4B75-4B83-5521D9A0CB0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4BE6D4-076A-6596-7B00-425D38DCC648}"/>
              </a:ext>
            </a:extLst>
          </p:cNvPr>
          <p:cNvSpPr>
            <a:spLocks noGrp="1"/>
          </p:cNvSpPr>
          <p:nvPr>
            <p:ph type="title"/>
          </p:nvPr>
        </p:nvSpPr>
        <p:spPr/>
        <p:txBody>
          <a:bodyPr/>
          <a:lstStyle/>
          <a:p>
            <a:r>
              <a:rPr lang="en-US" dirty="0"/>
              <a:t>Why does </a:t>
            </a:r>
            <a:r>
              <a:rPr lang="en-US" dirty="0" err="1"/>
              <a:t>NeRF</a:t>
            </a:r>
            <a:r>
              <a:rPr lang="en-US" dirty="0"/>
              <a:t> </a:t>
            </a:r>
            <a:r>
              <a:rPr lang="en-US" i="1" dirty="0"/>
              <a:t>actually</a:t>
            </a:r>
            <a:r>
              <a:rPr lang="en-US" dirty="0"/>
              <a:t> work?</a:t>
            </a:r>
          </a:p>
        </p:txBody>
      </p:sp>
      <p:sp>
        <p:nvSpPr>
          <p:cNvPr id="28" name="TextBox 27">
            <a:extLst>
              <a:ext uri="{FF2B5EF4-FFF2-40B4-BE49-F238E27FC236}">
                <a16:creationId xmlns:a16="http://schemas.microsoft.com/office/drawing/2014/main" id="{5E8F8A72-9F26-0B54-4F7A-B148EEF999CC}"/>
              </a:ext>
            </a:extLst>
          </p:cNvPr>
          <p:cNvSpPr txBox="1"/>
          <p:nvPr/>
        </p:nvSpPr>
        <p:spPr>
          <a:xfrm>
            <a:off x="530474" y="9329872"/>
            <a:ext cx="23323052" cy="378565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l"/>
            <a:r>
              <a:rPr lang="en-US" sz="4800" b="0" dirty="0"/>
              <a:t>Even with the view-independence bottleneck, the network </a:t>
            </a:r>
            <a:r>
              <a:rPr lang="en-US" sz="4800" b="0" i="1" dirty="0"/>
              <a:t>could</a:t>
            </a:r>
            <a:r>
              <a:rPr lang="en-US" sz="4800" b="0" dirty="0"/>
              <a:t> theoretically learn a chaotic, high-frequency cloud of density that somehow perfectly satisfies all views.</a:t>
            </a:r>
          </a:p>
          <a:p>
            <a:pPr algn="l"/>
            <a:endParaRPr lang="en-US" sz="4800" b="0" dirty="0"/>
          </a:p>
          <a:p>
            <a:pPr algn="l"/>
            <a:r>
              <a:rPr lang="en-US" sz="4800" b="0" dirty="0"/>
              <a:t>But neural networks prefer to learn low-frequency, smooth functions before high-frequency, complex ones.</a:t>
            </a:r>
          </a:p>
        </p:txBody>
      </p:sp>
      <p:pic>
        <p:nvPicPr>
          <p:cNvPr id="29" name="Picture 28">
            <a:extLst>
              <a:ext uri="{FF2B5EF4-FFF2-40B4-BE49-F238E27FC236}">
                <a16:creationId xmlns:a16="http://schemas.microsoft.com/office/drawing/2014/main" id="{E28EDC8E-3248-C178-0A00-291F2AEEFEAC}"/>
              </a:ext>
            </a:extLst>
          </p:cNvPr>
          <p:cNvPicPr>
            <a:picLocks noChangeAspect="1"/>
          </p:cNvPicPr>
          <p:nvPr/>
        </p:nvPicPr>
        <p:blipFill>
          <a:blip r:embed="rId2"/>
          <a:stretch>
            <a:fillRect/>
          </a:stretch>
        </p:blipFill>
        <p:spPr>
          <a:xfrm>
            <a:off x="1591310" y="2244478"/>
            <a:ext cx="21103590" cy="6881606"/>
          </a:xfrm>
          <a:prstGeom prst="rect">
            <a:avLst/>
          </a:prstGeom>
        </p:spPr>
      </p:pic>
    </p:spTree>
    <p:extLst>
      <p:ext uri="{BB962C8B-B14F-4D97-AF65-F5344CB8AC3E}">
        <p14:creationId xmlns:p14="http://schemas.microsoft.com/office/powerpoint/2010/main" val="3534451625"/>
      </p:ext>
    </p:extLst>
  </p:cSld>
  <p:clrMapOvr>
    <a:masterClrMapping/>
  </p:clrMapOvr>
  <p:transition spd="med"/>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958C56-1C05-8009-247F-C96A7CDD4E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4DC4999-524A-FD46-52B1-1AD366FE45B8}"/>
              </a:ext>
            </a:extLst>
          </p:cNvPr>
          <p:cNvSpPr>
            <a:spLocks noGrp="1"/>
          </p:cNvSpPr>
          <p:nvPr>
            <p:ph type="title"/>
          </p:nvPr>
        </p:nvSpPr>
        <p:spPr/>
        <p:txBody>
          <a:bodyPr/>
          <a:lstStyle/>
          <a:p>
            <a:r>
              <a:rPr lang="en-US" dirty="0"/>
              <a:t>Why does </a:t>
            </a:r>
            <a:r>
              <a:rPr lang="en-US" dirty="0" err="1"/>
              <a:t>NeRF</a:t>
            </a:r>
            <a:r>
              <a:rPr lang="en-US" dirty="0"/>
              <a:t> </a:t>
            </a:r>
            <a:r>
              <a:rPr lang="en-US" i="1" dirty="0"/>
              <a:t>actually</a:t>
            </a:r>
            <a:r>
              <a:rPr lang="en-US" dirty="0"/>
              <a:t> work?</a:t>
            </a:r>
          </a:p>
        </p:txBody>
      </p:sp>
      <p:pic>
        <p:nvPicPr>
          <p:cNvPr id="29" name="Picture 28">
            <a:extLst>
              <a:ext uri="{FF2B5EF4-FFF2-40B4-BE49-F238E27FC236}">
                <a16:creationId xmlns:a16="http://schemas.microsoft.com/office/drawing/2014/main" id="{1C9E9FCE-A173-EC42-7F69-435BA74F41CC}"/>
              </a:ext>
            </a:extLst>
          </p:cNvPr>
          <p:cNvPicPr>
            <a:picLocks noChangeAspect="1"/>
          </p:cNvPicPr>
          <p:nvPr/>
        </p:nvPicPr>
        <p:blipFill>
          <a:blip r:embed="rId3"/>
          <a:stretch>
            <a:fillRect/>
          </a:stretch>
        </p:blipFill>
        <p:spPr>
          <a:xfrm>
            <a:off x="3330281" y="2038738"/>
            <a:ext cx="17723437" cy="5779382"/>
          </a:xfrm>
          <a:prstGeom prst="rect">
            <a:avLst/>
          </a:prstGeom>
        </p:spPr>
      </p:pic>
      <p:sp>
        <p:nvSpPr>
          <p:cNvPr id="28" name="TextBox 27">
            <a:extLst>
              <a:ext uri="{FF2B5EF4-FFF2-40B4-BE49-F238E27FC236}">
                <a16:creationId xmlns:a16="http://schemas.microsoft.com/office/drawing/2014/main" id="{819B1A76-3893-2532-6B31-D2A910EBC6E2}"/>
              </a:ext>
            </a:extLst>
          </p:cNvPr>
          <p:cNvSpPr txBox="1"/>
          <p:nvPr/>
        </p:nvSpPr>
        <p:spPr>
          <a:xfrm>
            <a:off x="679064" y="8004393"/>
            <a:ext cx="23323052" cy="501675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l"/>
            <a:r>
              <a:rPr lang="en-US" sz="4000" b="0" dirty="0"/>
              <a:t>Why does it converge smoothly instead of getting stuck in local minima? With hard surface intersections (like traditional ray tracing), the gradients would be zero almost everywhere and infinite at the surface.</a:t>
            </a:r>
          </a:p>
          <a:p>
            <a:pPr algn="l"/>
            <a:r>
              <a:rPr lang="en-US" sz="4000" b="0" dirty="0"/>
              <a:t>Volume rendering is a soft, probabilistic formulation. Because light is smoothly absorbed along the ray, the gradient of the loss with respect to density flows back to </a:t>
            </a:r>
            <a:r>
              <a:rPr lang="en-US" sz="4000" b="0" i="1" dirty="0"/>
              <a:t>every</a:t>
            </a:r>
            <a:r>
              <a:rPr lang="en-US" sz="4000" b="0" dirty="0"/>
              <a:t> point sampled along that ray. If a pixel is red, the network pushes "redness" and "density" into the entire ray volume. Over thousands of iterations, these soft distributions of density intersect and constructively interfere at the true surface locations, while empty space is gradually suppressed.</a:t>
            </a:r>
          </a:p>
        </p:txBody>
      </p:sp>
    </p:spTree>
    <p:extLst>
      <p:ext uri="{BB962C8B-B14F-4D97-AF65-F5344CB8AC3E}">
        <p14:creationId xmlns:p14="http://schemas.microsoft.com/office/powerpoint/2010/main" val="1058453305"/>
      </p:ext>
    </p:extLst>
  </p:cSld>
  <p:clrMapOvr>
    <a:masterClrMapping/>
  </p:clrMapOvr>
  <p:transition spd="med"/>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stretch>
            <a:fillRect/>
          </a:stretch>
        </p:blipFill>
        <p:spPr>
          <a:xfrm>
            <a:off x="1778000" y="528328"/>
            <a:ext cx="21139745" cy="12659344"/>
          </a:xfrm>
          <a:prstGeom prst="rect">
            <a:avLst/>
          </a:prstGeom>
        </p:spPr>
      </p:pic>
    </p:spTree>
    <p:extLst>
      <p:ext uri="{BB962C8B-B14F-4D97-AF65-F5344CB8AC3E}">
        <p14:creationId xmlns:p14="http://schemas.microsoft.com/office/powerpoint/2010/main" val="1298044556"/>
      </p:ext>
    </p:extLst>
  </p:cSld>
  <p:clrMapOvr>
    <a:masterClrMapping/>
  </p:clrMapOvr>
  <p:transition spd="med"/>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4FD9EE-7AC2-0751-B7CE-BDDE211750E3}"/>
              </a:ext>
            </a:extLst>
          </p:cNvPr>
          <p:cNvSpPr>
            <a:spLocks noGrp="1"/>
          </p:cNvSpPr>
          <p:nvPr>
            <p:ph type="title"/>
          </p:nvPr>
        </p:nvSpPr>
        <p:spPr/>
        <p:txBody>
          <a:bodyPr/>
          <a:lstStyle/>
          <a:p>
            <a:r>
              <a:rPr lang="en-US" dirty="0" err="1"/>
              <a:t>NeRF</a:t>
            </a:r>
            <a:r>
              <a:rPr lang="en-US" dirty="0"/>
              <a:t> Limitations</a:t>
            </a:r>
          </a:p>
        </p:txBody>
      </p:sp>
      <p:sp>
        <p:nvSpPr>
          <p:cNvPr id="3" name="Text Placeholder 2">
            <a:extLst>
              <a:ext uri="{FF2B5EF4-FFF2-40B4-BE49-F238E27FC236}">
                <a16:creationId xmlns:a16="http://schemas.microsoft.com/office/drawing/2014/main" id="{F20F44B7-D1D2-3875-D4D7-61F2BC763332}"/>
              </a:ext>
            </a:extLst>
          </p:cNvPr>
          <p:cNvSpPr>
            <a:spLocks noGrp="1"/>
          </p:cNvSpPr>
          <p:nvPr>
            <p:ph type="body" idx="1"/>
          </p:nvPr>
        </p:nvSpPr>
        <p:spPr/>
        <p:txBody>
          <a:bodyPr/>
          <a:lstStyle/>
          <a:p>
            <a:r>
              <a:rPr lang="en-US" dirty="0"/>
              <a:t>Assumes a static scene</a:t>
            </a:r>
          </a:p>
          <a:p>
            <a:r>
              <a:rPr lang="en-US" dirty="0"/>
              <a:t>Doesn’t model scattering and thus isn’t relightable</a:t>
            </a:r>
          </a:p>
          <a:p>
            <a:r>
              <a:rPr lang="en-US" dirty="0"/>
              <a:t>Doesn’t naively work for large scenes. Needs bounds on the volume.</a:t>
            </a:r>
          </a:p>
          <a:p>
            <a:r>
              <a:rPr lang="en-US" dirty="0"/>
              <a:t>Degenerate solutions (e.g. floating blobs in front of the cameras)</a:t>
            </a:r>
          </a:p>
          <a:p>
            <a:r>
              <a:rPr lang="en-US" dirty="0"/>
              <a:t>Requires lots of calibrated input views</a:t>
            </a:r>
          </a:p>
          <a:p>
            <a:r>
              <a:rPr lang="en-US" dirty="0"/>
              <a:t>Runs pretty slowly because of all of the </a:t>
            </a:r>
            <a:r>
              <a:rPr lang="en-US" dirty="0" err="1"/>
              <a:t>samping</a:t>
            </a:r>
            <a:r>
              <a:rPr lang="en-US" dirty="0"/>
              <a:t> required for each ray</a:t>
            </a:r>
          </a:p>
          <a:p>
            <a:endParaRPr lang="en-US" dirty="0"/>
          </a:p>
        </p:txBody>
      </p:sp>
    </p:spTree>
    <p:extLst>
      <p:ext uri="{BB962C8B-B14F-4D97-AF65-F5344CB8AC3E}">
        <p14:creationId xmlns:p14="http://schemas.microsoft.com/office/powerpoint/2010/main" val="2290727074"/>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03B055-C78D-B883-6EB1-DCFEAE76C50B}"/>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69667922-0F60-4E02-0A4F-9156DA37E40F}"/>
              </a:ext>
            </a:extLst>
          </p:cNvPr>
          <p:cNvSpPr>
            <a:spLocks noGrp="1"/>
          </p:cNvSpPr>
          <p:nvPr>
            <p:ph type="body" idx="1"/>
          </p:nvPr>
        </p:nvSpPr>
        <p:spPr/>
        <p:txBody>
          <a:bodyPr/>
          <a:lstStyle/>
          <a:p>
            <a:endParaRPr lang="en-US"/>
          </a:p>
        </p:txBody>
      </p:sp>
      <p:pic>
        <p:nvPicPr>
          <p:cNvPr id="5" name="Picture 4">
            <a:extLst>
              <a:ext uri="{FF2B5EF4-FFF2-40B4-BE49-F238E27FC236}">
                <a16:creationId xmlns:a16="http://schemas.microsoft.com/office/drawing/2014/main" id="{81480F6C-18A8-8F30-AB4E-3F3CEEA02FE6}"/>
              </a:ext>
            </a:extLst>
          </p:cNvPr>
          <p:cNvPicPr>
            <a:picLocks noChangeAspect="1"/>
          </p:cNvPicPr>
          <p:nvPr/>
        </p:nvPicPr>
        <p:blipFill>
          <a:blip r:embed="rId2"/>
          <a:stretch>
            <a:fillRect/>
          </a:stretch>
        </p:blipFill>
        <p:spPr>
          <a:xfrm>
            <a:off x="893598" y="2688327"/>
            <a:ext cx="22072561" cy="8343470"/>
          </a:xfrm>
          <a:prstGeom prst="rect">
            <a:avLst/>
          </a:prstGeom>
        </p:spPr>
      </p:pic>
    </p:spTree>
    <p:extLst>
      <p:ext uri="{BB962C8B-B14F-4D97-AF65-F5344CB8AC3E}">
        <p14:creationId xmlns:p14="http://schemas.microsoft.com/office/powerpoint/2010/main" val="1705382313"/>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1730C8-4FCD-3E1F-E1C6-B19841885220}"/>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B2A19AA4-DC64-9731-5D6B-D549405DC169}"/>
              </a:ext>
            </a:extLst>
          </p:cNvPr>
          <p:cNvSpPr>
            <a:spLocks noGrp="1"/>
          </p:cNvSpPr>
          <p:nvPr>
            <p:ph type="body" idx="1"/>
          </p:nvPr>
        </p:nvSpPr>
        <p:spPr/>
        <p:txBody>
          <a:bodyPr/>
          <a:lstStyle/>
          <a:p>
            <a:endParaRPr lang="en-US"/>
          </a:p>
        </p:txBody>
      </p:sp>
      <p:pic>
        <p:nvPicPr>
          <p:cNvPr id="5" name="Picture 4">
            <a:extLst>
              <a:ext uri="{FF2B5EF4-FFF2-40B4-BE49-F238E27FC236}">
                <a16:creationId xmlns:a16="http://schemas.microsoft.com/office/drawing/2014/main" id="{489C80DF-5197-E933-6283-434E15744866}"/>
              </a:ext>
            </a:extLst>
          </p:cNvPr>
          <p:cNvPicPr>
            <a:picLocks noChangeAspect="1"/>
          </p:cNvPicPr>
          <p:nvPr/>
        </p:nvPicPr>
        <p:blipFill>
          <a:blip r:embed="rId2"/>
          <a:stretch>
            <a:fillRect/>
          </a:stretch>
        </p:blipFill>
        <p:spPr>
          <a:xfrm>
            <a:off x="2469547" y="0"/>
            <a:ext cx="19444906" cy="13716000"/>
          </a:xfrm>
          <a:prstGeom prst="rect">
            <a:avLst/>
          </a:prstGeom>
        </p:spPr>
      </p:pic>
    </p:spTree>
    <p:extLst>
      <p:ext uri="{BB962C8B-B14F-4D97-AF65-F5344CB8AC3E}">
        <p14:creationId xmlns:p14="http://schemas.microsoft.com/office/powerpoint/2010/main" val="2767167523"/>
      </p:ext>
    </p:extLst>
  </p:cSld>
  <p:clrMapOvr>
    <a:masterClrMapping/>
  </p:clrMapOvr>
  <p:transition spd="med"/>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D94E3D-89C7-CD04-8815-76F1D705F462}"/>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97EBCA0B-E42C-CF06-7422-B546D47C1CB8}"/>
              </a:ext>
            </a:extLst>
          </p:cNvPr>
          <p:cNvSpPr>
            <a:spLocks noGrp="1"/>
          </p:cNvSpPr>
          <p:nvPr>
            <p:ph type="body" idx="1"/>
          </p:nvPr>
        </p:nvSpPr>
        <p:spPr/>
        <p:txBody>
          <a:bodyPr/>
          <a:lstStyle/>
          <a:p>
            <a:endParaRPr lang="en-US"/>
          </a:p>
        </p:txBody>
      </p:sp>
      <p:pic>
        <p:nvPicPr>
          <p:cNvPr id="5" name="Picture 4">
            <a:extLst>
              <a:ext uri="{FF2B5EF4-FFF2-40B4-BE49-F238E27FC236}">
                <a16:creationId xmlns:a16="http://schemas.microsoft.com/office/drawing/2014/main" id="{8863547A-99BD-EBAA-7E23-D7F700C247EC}"/>
              </a:ext>
            </a:extLst>
          </p:cNvPr>
          <p:cNvPicPr>
            <a:picLocks noChangeAspect="1"/>
          </p:cNvPicPr>
          <p:nvPr/>
        </p:nvPicPr>
        <p:blipFill>
          <a:blip r:embed="rId2"/>
          <a:stretch>
            <a:fillRect/>
          </a:stretch>
        </p:blipFill>
        <p:spPr>
          <a:xfrm>
            <a:off x="3143108" y="0"/>
            <a:ext cx="18097785" cy="13716000"/>
          </a:xfrm>
          <a:prstGeom prst="rect">
            <a:avLst/>
          </a:prstGeom>
        </p:spPr>
      </p:pic>
    </p:spTree>
    <p:extLst>
      <p:ext uri="{BB962C8B-B14F-4D97-AF65-F5344CB8AC3E}">
        <p14:creationId xmlns:p14="http://schemas.microsoft.com/office/powerpoint/2010/main" val="3934895422"/>
      </p:ext>
    </p:extLst>
  </p:cSld>
  <p:clrMapOvr>
    <a:masterClrMapping/>
  </p:clrMapOvr>
  <p:transition spd="med"/>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BC3D66-0BD2-9713-CFD7-A70DD2245653}"/>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4F844219-4069-4350-0A29-C0BD78DDA06D}"/>
              </a:ext>
            </a:extLst>
          </p:cNvPr>
          <p:cNvSpPr>
            <a:spLocks noGrp="1"/>
          </p:cNvSpPr>
          <p:nvPr>
            <p:ph type="body" idx="1"/>
          </p:nvPr>
        </p:nvSpPr>
        <p:spPr/>
        <p:txBody>
          <a:bodyPr/>
          <a:lstStyle/>
          <a:p>
            <a:endParaRPr lang="en-US"/>
          </a:p>
        </p:txBody>
      </p:sp>
      <p:pic>
        <p:nvPicPr>
          <p:cNvPr id="5" name="Picture 4">
            <a:extLst>
              <a:ext uri="{FF2B5EF4-FFF2-40B4-BE49-F238E27FC236}">
                <a16:creationId xmlns:a16="http://schemas.microsoft.com/office/drawing/2014/main" id="{6E907C37-9FC3-CA64-CF5F-0CBD7BDD311B}"/>
              </a:ext>
            </a:extLst>
          </p:cNvPr>
          <p:cNvPicPr>
            <a:picLocks noChangeAspect="1"/>
          </p:cNvPicPr>
          <p:nvPr/>
        </p:nvPicPr>
        <p:blipFill>
          <a:blip r:embed="rId2"/>
          <a:stretch>
            <a:fillRect/>
          </a:stretch>
        </p:blipFill>
        <p:spPr>
          <a:xfrm>
            <a:off x="2217790" y="0"/>
            <a:ext cx="19948420" cy="13716000"/>
          </a:xfrm>
          <a:prstGeom prst="rect">
            <a:avLst/>
          </a:prstGeom>
        </p:spPr>
      </p:pic>
    </p:spTree>
    <p:extLst>
      <p:ext uri="{BB962C8B-B14F-4D97-AF65-F5344CB8AC3E}">
        <p14:creationId xmlns:p14="http://schemas.microsoft.com/office/powerpoint/2010/main" val="2613037064"/>
      </p:ext>
    </p:extLst>
  </p:cSld>
  <p:clrMapOvr>
    <a:masterClrMapping/>
  </p:clrMapOvr>
  <p:transition spd="med"/>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A29FFC-B1E0-AF30-80B7-BE53492CB5FD}"/>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B9D31259-12CA-8D6C-F55B-10B73268A14B}"/>
              </a:ext>
            </a:extLst>
          </p:cNvPr>
          <p:cNvSpPr>
            <a:spLocks noGrp="1"/>
          </p:cNvSpPr>
          <p:nvPr>
            <p:ph type="body" idx="1"/>
          </p:nvPr>
        </p:nvSpPr>
        <p:spPr/>
        <p:txBody>
          <a:bodyPr/>
          <a:lstStyle/>
          <a:p>
            <a:endParaRPr lang="en-US"/>
          </a:p>
        </p:txBody>
      </p:sp>
      <p:pic>
        <p:nvPicPr>
          <p:cNvPr id="7" name="Picture 6">
            <a:extLst>
              <a:ext uri="{FF2B5EF4-FFF2-40B4-BE49-F238E27FC236}">
                <a16:creationId xmlns:a16="http://schemas.microsoft.com/office/drawing/2014/main" id="{5FD1BA7B-B47E-5FCE-2CEA-8221CD61BB3D}"/>
              </a:ext>
            </a:extLst>
          </p:cNvPr>
          <p:cNvPicPr>
            <a:picLocks noChangeAspect="1"/>
          </p:cNvPicPr>
          <p:nvPr/>
        </p:nvPicPr>
        <p:blipFill>
          <a:blip r:embed="rId2"/>
          <a:stretch>
            <a:fillRect/>
          </a:stretch>
        </p:blipFill>
        <p:spPr>
          <a:xfrm>
            <a:off x="3259095" y="-123568"/>
            <a:ext cx="17597034" cy="13753071"/>
          </a:xfrm>
          <a:prstGeom prst="rect">
            <a:avLst/>
          </a:prstGeom>
        </p:spPr>
      </p:pic>
    </p:spTree>
    <p:extLst>
      <p:ext uri="{BB962C8B-B14F-4D97-AF65-F5344CB8AC3E}">
        <p14:creationId xmlns:p14="http://schemas.microsoft.com/office/powerpoint/2010/main" val="2337536802"/>
      </p:ext>
    </p:extLst>
  </p:cSld>
  <p:clrMapOvr>
    <a:masterClrMapping/>
  </p:clrMapOvr>
  <p:transition spd="med"/>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2F9897-03AA-5B5E-B4DE-2195D51FD30A}"/>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CB3E9389-2591-F49A-6F29-C3813316149D}"/>
              </a:ext>
            </a:extLst>
          </p:cNvPr>
          <p:cNvSpPr>
            <a:spLocks noGrp="1"/>
          </p:cNvSpPr>
          <p:nvPr>
            <p:ph type="body" idx="1"/>
          </p:nvPr>
        </p:nvSpPr>
        <p:spPr/>
        <p:txBody>
          <a:bodyPr/>
          <a:lstStyle/>
          <a:p>
            <a:endParaRPr lang="en-US"/>
          </a:p>
        </p:txBody>
      </p:sp>
      <p:pic>
        <p:nvPicPr>
          <p:cNvPr id="5" name="Picture 4">
            <a:extLst>
              <a:ext uri="{FF2B5EF4-FFF2-40B4-BE49-F238E27FC236}">
                <a16:creationId xmlns:a16="http://schemas.microsoft.com/office/drawing/2014/main" id="{9505ECAE-5CBC-D6AF-DB99-D6F5ED645AB1}"/>
              </a:ext>
            </a:extLst>
          </p:cNvPr>
          <p:cNvPicPr>
            <a:picLocks noChangeAspect="1"/>
          </p:cNvPicPr>
          <p:nvPr/>
        </p:nvPicPr>
        <p:blipFill>
          <a:blip r:embed="rId2"/>
          <a:stretch>
            <a:fillRect/>
          </a:stretch>
        </p:blipFill>
        <p:spPr>
          <a:xfrm>
            <a:off x="754910" y="160638"/>
            <a:ext cx="22696324" cy="13061092"/>
          </a:xfrm>
          <a:prstGeom prst="rect">
            <a:avLst/>
          </a:prstGeom>
        </p:spPr>
      </p:pic>
    </p:spTree>
    <p:extLst>
      <p:ext uri="{BB962C8B-B14F-4D97-AF65-F5344CB8AC3E}">
        <p14:creationId xmlns:p14="http://schemas.microsoft.com/office/powerpoint/2010/main" val="4236366466"/>
      </p:ext>
    </p:extLst>
  </p:cSld>
  <p:clrMapOvr>
    <a:masterClrMapping/>
  </p:clrMapOvr>
  <p:transition spd="med"/>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stretch>
            <a:fillRect/>
          </a:stretch>
        </p:blipFill>
        <p:spPr>
          <a:xfrm>
            <a:off x="274818" y="1524001"/>
            <a:ext cx="24109182" cy="10627474"/>
          </a:xfrm>
          <a:prstGeom prst="rect">
            <a:avLst/>
          </a:prstGeom>
        </p:spPr>
      </p:pic>
    </p:spTree>
    <p:extLst>
      <p:ext uri="{BB962C8B-B14F-4D97-AF65-F5344CB8AC3E}">
        <p14:creationId xmlns:p14="http://schemas.microsoft.com/office/powerpoint/2010/main" val="2497025278"/>
      </p:ext>
    </p:extLst>
  </p:cSld>
  <p:clrMapOvr>
    <a:masterClrMapping/>
  </p:clrMapOvr>
  <p:transition spd="med"/>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stretch>
            <a:fillRect/>
          </a:stretch>
        </p:blipFill>
        <p:spPr>
          <a:xfrm>
            <a:off x="0" y="4376059"/>
            <a:ext cx="24209829" cy="4934194"/>
          </a:xfrm>
          <a:prstGeom prst="rect">
            <a:avLst/>
          </a:prstGeom>
        </p:spPr>
      </p:pic>
    </p:spTree>
    <p:extLst>
      <p:ext uri="{BB962C8B-B14F-4D97-AF65-F5344CB8AC3E}">
        <p14:creationId xmlns:p14="http://schemas.microsoft.com/office/powerpoint/2010/main" val="516782290"/>
      </p:ext>
    </p:extLst>
  </p:cSld>
  <p:clrMapOvr>
    <a:masterClrMapping/>
  </p:clrMapOvr>
  <p:transition spd="med"/>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stretch>
            <a:fillRect/>
          </a:stretch>
        </p:blipFill>
        <p:spPr>
          <a:xfrm>
            <a:off x="1778000" y="0"/>
            <a:ext cx="20627277" cy="13520057"/>
          </a:xfrm>
          <a:prstGeom prst="rect">
            <a:avLst/>
          </a:prstGeom>
        </p:spPr>
      </p:pic>
    </p:spTree>
    <p:extLst>
      <p:ext uri="{BB962C8B-B14F-4D97-AF65-F5344CB8AC3E}">
        <p14:creationId xmlns:p14="http://schemas.microsoft.com/office/powerpoint/2010/main" val="3068146176"/>
      </p:ext>
    </p:extLst>
  </p:cSld>
  <p:clrMapOvr>
    <a:masterClrMapping/>
  </p:clrMapOvr>
  <p:transition spd="med"/>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stretch>
            <a:fillRect/>
          </a:stretch>
        </p:blipFill>
        <p:spPr>
          <a:xfrm>
            <a:off x="102421" y="5108193"/>
            <a:ext cx="24179158" cy="3499614"/>
          </a:xfrm>
          <a:prstGeom prst="rect">
            <a:avLst/>
          </a:prstGeom>
        </p:spPr>
      </p:pic>
    </p:spTree>
    <p:extLst>
      <p:ext uri="{BB962C8B-B14F-4D97-AF65-F5344CB8AC3E}">
        <p14:creationId xmlns:p14="http://schemas.microsoft.com/office/powerpoint/2010/main" val="366573348"/>
      </p:ext>
    </p:extLst>
  </p:cSld>
  <p:clrMapOvr>
    <a:masterClrMapping/>
  </p:clrMapOvr>
  <p:transition spd="med"/>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7735672" y="12764087"/>
            <a:ext cx="10306026" cy="553998"/>
          </a:xfrm>
          <a:prstGeom prst="rect">
            <a:avLst/>
          </a:prstGeom>
        </p:spPr>
        <p:txBody>
          <a:bodyPr wrap="none">
            <a:spAutoFit/>
          </a:bodyPr>
          <a:lstStyle/>
          <a:p>
            <a:r>
              <a:rPr lang="en-US" dirty="0">
                <a:hlinkClick r:id="rId2"/>
              </a:rPr>
              <a:t>https://youtu.be/T_kXY43VZnk?si=Ro2JF-gCz08W8vQH</a:t>
            </a:r>
            <a:endParaRPr lang="en-US" dirty="0"/>
          </a:p>
        </p:txBody>
      </p:sp>
      <p:pic>
        <p:nvPicPr>
          <p:cNvPr id="4" name="Picture 3"/>
          <p:cNvPicPr>
            <a:picLocks noChangeAspect="1"/>
          </p:cNvPicPr>
          <p:nvPr/>
        </p:nvPicPr>
        <p:blipFill>
          <a:blip r:embed="rId3"/>
          <a:stretch>
            <a:fillRect/>
          </a:stretch>
        </p:blipFill>
        <p:spPr>
          <a:xfrm>
            <a:off x="1850572" y="266161"/>
            <a:ext cx="20587776" cy="11751667"/>
          </a:xfrm>
          <a:prstGeom prst="rect">
            <a:avLst/>
          </a:prstGeom>
        </p:spPr>
      </p:pic>
    </p:spTree>
    <p:extLst>
      <p:ext uri="{BB962C8B-B14F-4D97-AF65-F5344CB8AC3E}">
        <p14:creationId xmlns:p14="http://schemas.microsoft.com/office/powerpoint/2010/main" val="1810061935"/>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p:txBody>
          <a:bodyPr/>
          <a:lstStyle/>
          <a:p>
            <a:endParaRPr lang="en-US"/>
          </a:p>
        </p:txBody>
      </p:sp>
      <p:pic>
        <p:nvPicPr>
          <p:cNvPr id="4" name="Picture 3"/>
          <p:cNvPicPr>
            <a:picLocks noChangeAspect="1"/>
          </p:cNvPicPr>
          <p:nvPr/>
        </p:nvPicPr>
        <p:blipFill>
          <a:blip r:embed="rId2"/>
          <a:stretch>
            <a:fillRect/>
          </a:stretch>
        </p:blipFill>
        <p:spPr>
          <a:xfrm>
            <a:off x="4494726" y="299122"/>
            <a:ext cx="15394548" cy="13117756"/>
          </a:xfrm>
          <a:prstGeom prst="rect">
            <a:avLst/>
          </a:prstGeom>
        </p:spPr>
      </p:pic>
    </p:spTree>
    <p:extLst>
      <p:ext uri="{BB962C8B-B14F-4D97-AF65-F5344CB8AC3E}">
        <p14:creationId xmlns:p14="http://schemas.microsoft.com/office/powerpoint/2010/main" val="26101891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p:txBody>
          <a:bodyPr/>
          <a:lstStyle/>
          <a:p>
            <a:endParaRPr lang="en-US"/>
          </a:p>
        </p:txBody>
      </p:sp>
      <p:pic>
        <p:nvPicPr>
          <p:cNvPr id="4" name="Picture 3"/>
          <p:cNvPicPr>
            <a:picLocks noChangeAspect="1"/>
          </p:cNvPicPr>
          <p:nvPr/>
        </p:nvPicPr>
        <p:blipFill>
          <a:blip r:embed="rId2"/>
          <a:stretch>
            <a:fillRect/>
          </a:stretch>
        </p:blipFill>
        <p:spPr>
          <a:xfrm>
            <a:off x="3145649" y="329184"/>
            <a:ext cx="18692135" cy="13386816"/>
          </a:xfrm>
          <a:prstGeom prst="rect">
            <a:avLst/>
          </a:prstGeom>
        </p:spPr>
      </p:pic>
    </p:spTree>
    <p:extLst>
      <p:ext uri="{BB962C8B-B14F-4D97-AF65-F5344CB8AC3E}">
        <p14:creationId xmlns:p14="http://schemas.microsoft.com/office/powerpoint/2010/main" val="28243541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56506" y="440715"/>
            <a:ext cx="28661661" cy="2364221"/>
          </a:xfrm>
          <a:prstGeom prst="rect">
            <a:avLst/>
          </a:prstGeom>
        </p:spPr>
        <p:txBody>
          <a:bodyPr vert="horz" wrap="square" lIns="0" tIns="1001315" rIns="0" bIns="0" rtlCol="0">
            <a:spAutoFit/>
          </a:bodyPr>
          <a:lstStyle/>
          <a:p>
            <a:pPr marL="1391621">
              <a:spcBef>
                <a:spcPts val="127"/>
              </a:spcBef>
            </a:pPr>
            <a:r>
              <a:rPr sz="8793" spc="-79" dirty="0"/>
              <a:t>Capturing</a:t>
            </a:r>
            <a:r>
              <a:rPr sz="8793" spc="-437" dirty="0"/>
              <a:t> </a:t>
            </a:r>
            <a:r>
              <a:rPr sz="8793" spc="-321" dirty="0"/>
              <a:t>Reality</a:t>
            </a:r>
            <a:endParaRPr sz="8793"/>
          </a:p>
        </p:txBody>
      </p:sp>
      <p:grpSp>
        <p:nvGrpSpPr>
          <p:cNvPr id="3" name="object 3"/>
          <p:cNvGrpSpPr/>
          <p:nvPr/>
        </p:nvGrpSpPr>
        <p:grpSpPr>
          <a:xfrm>
            <a:off x="1677135" y="2950579"/>
            <a:ext cx="22560163" cy="9764467"/>
            <a:chOff x="1382154" y="2432861"/>
            <a:chExt cx="18601690" cy="8051165"/>
          </a:xfrm>
        </p:grpSpPr>
        <p:pic>
          <p:nvPicPr>
            <p:cNvPr id="4" name="object 4"/>
            <p:cNvPicPr/>
            <p:nvPr/>
          </p:nvPicPr>
          <p:blipFill>
            <a:blip r:embed="rId2" cstate="print"/>
            <a:stretch>
              <a:fillRect/>
            </a:stretch>
          </p:blipFill>
          <p:spPr>
            <a:xfrm>
              <a:off x="3022306" y="3030346"/>
              <a:ext cx="9919708" cy="5951825"/>
            </a:xfrm>
            <a:prstGeom prst="rect">
              <a:avLst/>
            </a:prstGeom>
          </p:spPr>
        </p:pic>
        <p:pic>
          <p:nvPicPr>
            <p:cNvPr id="5" name="object 5"/>
            <p:cNvPicPr/>
            <p:nvPr/>
          </p:nvPicPr>
          <p:blipFill>
            <a:blip r:embed="rId3" cstate="print"/>
            <a:stretch>
              <a:fillRect/>
            </a:stretch>
          </p:blipFill>
          <p:spPr>
            <a:xfrm>
              <a:off x="10720814" y="3215766"/>
              <a:ext cx="8376708" cy="5580981"/>
            </a:xfrm>
            <a:prstGeom prst="rect">
              <a:avLst/>
            </a:prstGeom>
          </p:spPr>
        </p:pic>
        <p:pic>
          <p:nvPicPr>
            <p:cNvPr id="6" name="object 6"/>
            <p:cNvPicPr/>
            <p:nvPr/>
          </p:nvPicPr>
          <p:blipFill>
            <a:blip r:embed="rId4" cstate="print"/>
            <a:stretch>
              <a:fillRect/>
            </a:stretch>
          </p:blipFill>
          <p:spPr>
            <a:xfrm>
              <a:off x="1382154" y="2432861"/>
              <a:ext cx="18601077" cy="8050647"/>
            </a:xfrm>
            <a:prstGeom prst="rect">
              <a:avLst/>
            </a:prstGeom>
          </p:spPr>
        </p:pic>
      </p:grpSp>
      <p:sp>
        <p:nvSpPr>
          <p:cNvPr id="7" name="object 7"/>
          <p:cNvSpPr txBox="1"/>
          <p:nvPr/>
        </p:nvSpPr>
        <p:spPr>
          <a:xfrm>
            <a:off x="5759840" y="12946002"/>
            <a:ext cx="12865007" cy="568485"/>
          </a:xfrm>
          <a:prstGeom prst="rect">
            <a:avLst/>
          </a:prstGeom>
        </p:spPr>
        <p:txBody>
          <a:bodyPr vert="horz" wrap="square" lIns="0" tIns="17712" rIns="0" bIns="0" rtlCol="0">
            <a:spAutoFit/>
          </a:bodyPr>
          <a:lstStyle/>
          <a:p>
            <a:pPr marL="15403" defTabSz="1108984" hangingPunct="1">
              <a:spcBef>
                <a:spcPts val="138"/>
              </a:spcBef>
            </a:pPr>
            <a:r>
              <a:rPr sz="3578" b="0" dirty="0">
                <a:solidFill>
                  <a:sysClr val="windowText" lastClr="000000"/>
                </a:solidFill>
                <a:latin typeface="Arial"/>
                <a:cs typeface="Arial"/>
              </a:rPr>
              <a:t>Earliest</a:t>
            </a:r>
            <a:r>
              <a:rPr sz="3578" b="0" spc="-6" dirty="0">
                <a:solidFill>
                  <a:sysClr val="windowText" lastClr="000000"/>
                </a:solidFill>
                <a:latin typeface="Arial"/>
                <a:cs typeface="Arial"/>
              </a:rPr>
              <a:t> </a:t>
            </a:r>
            <a:r>
              <a:rPr sz="3578" b="0" dirty="0">
                <a:solidFill>
                  <a:sysClr val="windowText" lastClr="000000"/>
                </a:solidFill>
                <a:latin typeface="Arial"/>
                <a:cs typeface="Arial"/>
              </a:rPr>
              <a:t>cave painting (45,500 years</a:t>
            </a:r>
            <a:r>
              <a:rPr sz="3578" b="0" spc="-6" dirty="0">
                <a:solidFill>
                  <a:sysClr val="windowText" lastClr="000000"/>
                </a:solidFill>
                <a:latin typeface="Arial"/>
                <a:cs typeface="Arial"/>
              </a:rPr>
              <a:t> </a:t>
            </a:r>
            <a:r>
              <a:rPr sz="3578" b="0" dirty="0">
                <a:solidFill>
                  <a:sysClr val="windowText" lastClr="000000"/>
                </a:solidFill>
                <a:latin typeface="Arial"/>
                <a:cs typeface="Arial"/>
              </a:rPr>
              <a:t>old)</a:t>
            </a:r>
            <a:r>
              <a:rPr sz="3578" b="0" spc="-6" dirty="0">
                <a:solidFill>
                  <a:sysClr val="windowText" lastClr="000000"/>
                </a:solidFill>
                <a:latin typeface="Arial"/>
                <a:cs typeface="Arial"/>
              </a:rPr>
              <a:t> </a:t>
            </a:r>
            <a:r>
              <a:rPr sz="3578" b="0" dirty="0">
                <a:solidFill>
                  <a:sysClr val="windowText" lastClr="000000"/>
                </a:solidFill>
                <a:latin typeface="Arial"/>
                <a:cs typeface="Arial"/>
              </a:rPr>
              <a:t>in</a:t>
            </a:r>
            <a:r>
              <a:rPr sz="3578" b="0" spc="6" dirty="0">
                <a:solidFill>
                  <a:sysClr val="windowText" lastClr="000000"/>
                </a:solidFill>
                <a:latin typeface="Arial"/>
                <a:cs typeface="Arial"/>
              </a:rPr>
              <a:t> </a:t>
            </a:r>
            <a:r>
              <a:rPr sz="3578" b="0" dirty="0">
                <a:solidFill>
                  <a:sysClr val="windowText" lastClr="000000"/>
                </a:solidFill>
                <a:latin typeface="Arial"/>
                <a:cs typeface="Arial"/>
              </a:rPr>
              <a:t>Sulawesi,</a:t>
            </a:r>
            <a:r>
              <a:rPr sz="3578" b="0" spc="-12" dirty="0">
                <a:solidFill>
                  <a:sysClr val="windowText" lastClr="000000"/>
                </a:solidFill>
                <a:latin typeface="Arial"/>
                <a:cs typeface="Arial"/>
              </a:rPr>
              <a:t> Indonesia</a:t>
            </a:r>
            <a:endParaRPr sz="3578" b="0">
              <a:solidFill>
                <a:sysClr val="windowText" lastClr="000000"/>
              </a:solidFill>
              <a:latin typeface="Arial"/>
              <a:cs typeface="Arial"/>
            </a:endParaRPr>
          </a:p>
        </p:txBody>
      </p:sp>
    </p:spTree>
    <p:extLst>
      <p:ext uri="{BB962C8B-B14F-4D97-AF65-F5344CB8AC3E}">
        <p14:creationId xmlns:p14="http://schemas.microsoft.com/office/powerpoint/2010/main" val="8187360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p:txBody>
          <a:bodyPr/>
          <a:lstStyle/>
          <a:p>
            <a:endParaRPr lang="en-US"/>
          </a:p>
        </p:txBody>
      </p:sp>
      <p:pic>
        <p:nvPicPr>
          <p:cNvPr id="4" name="Picture 3"/>
          <p:cNvPicPr>
            <a:picLocks noChangeAspect="1"/>
          </p:cNvPicPr>
          <p:nvPr/>
        </p:nvPicPr>
        <p:blipFill>
          <a:blip r:embed="rId2"/>
          <a:stretch>
            <a:fillRect/>
          </a:stretch>
        </p:blipFill>
        <p:spPr>
          <a:xfrm>
            <a:off x="3877057" y="363385"/>
            <a:ext cx="17294082" cy="12670805"/>
          </a:xfrm>
          <a:prstGeom prst="rect">
            <a:avLst/>
          </a:prstGeom>
        </p:spPr>
      </p:pic>
    </p:spTree>
    <p:extLst>
      <p:ext uri="{BB962C8B-B14F-4D97-AF65-F5344CB8AC3E}">
        <p14:creationId xmlns:p14="http://schemas.microsoft.com/office/powerpoint/2010/main" val="25645979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B7D499-28CD-C32B-D0C1-85CE6B3FCCA5}"/>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BF357BBA-7C96-3580-B704-2E221737B13D}"/>
              </a:ext>
            </a:extLst>
          </p:cNvPr>
          <p:cNvSpPr txBox="1"/>
          <p:nvPr/>
        </p:nvSpPr>
        <p:spPr>
          <a:xfrm>
            <a:off x="1192000" y="1338814"/>
            <a:ext cx="22930595" cy="1135412"/>
          </a:xfrm>
          <a:prstGeom prst="rect">
            <a:avLst/>
          </a:prstGeom>
        </p:spPr>
        <p:txBody>
          <a:bodyPr vert="horz" wrap="square" lIns="0" tIns="15403" rIns="0" bIns="0" rtlCol="0">
            <a:spAutoFit/>
          </a:bodyPr>
          <a:lstStyle/>
          <a:p>
            <a:pPr marL="15403" defTabSz="1108984" hangingPunct="1">
              <a:spcBef>
                <a:spcPts val="121"/>
              </a:spcBef>
            </a:pPr>
            <a:r>
              <a:rPr sz="7277" b="0" spc="97" dirty="0">
                <a:solidFill>
                  <a:sysClr val="windowText" lastClr="000000"/>
                </a:solidFill>
                <a:latin typeface="Arial"/>
                <a:cs typeface="Arial"/>
              </a:rPr>
              <a:t>Representing</a:t>
            </a:r>
            <a:r>
              <a:rPr sz="7277" b="0" dirty="0">
                <a:solidFill>
                  <a:sysClr val="windowText" lastClr="000000"/>
                </a:solidFill>
                <a:latin typeface="Arial"/>
                <a:cs typeface="Arial"/>
              </a:rPr>
              <a:t> a 3D </a:t>
            </a:r>
            <a:r>
              <a:rPr sz="7277" b="0" spc="115" dirty="0">
                <a:solidFill>
                  <a:sysClr val="windowText" lastClr="000000"/>
                </a:solidFill>
                <a:latin typeface="Arial"/>
                <a:cs typeface="Arial"/>
              </a:rPr>
              <a:t>scene</a:t>
            </a:r>
            <a:r>
              <a:rPr sz="7277" b="0" dirty="0">
                <a:solidFill>
                  <a:sysClr val="windowText" lastClr="000000"/>
                </a:solidFill>
                <a:latin typeface="Arial"/>
                <a:cs typeface="Arial"/>
              </a:rPr>
              <a:t> as a </a:t>
            </a:r>
            <a:r>
              <a:rPr sz="7277" b="0" spc="206" dirty="0">
                <a:solidFill>
                  <a:sysClr val="windowText" lastClr="000000"/>
                </a:solidFill>
                <a:latin typeface="Arial"/>
                <a:cs typeface="Arial"/>
              </a:rPr>
              <a:t>continuous</a:t>
            </a:r>
            <a:r>
              <a:rPr sz="7277" b="0" dirty="0">
                <a:solidFill>
                  <a:sysClr val="windowText" lastClr="000000"/>
                </a:solidFill>
                <a:latin typeface="Arial"/>
                <a:cs typeface="Arial"/>
              </a:rPr>
              <a:t> 5D </a:t>
            </a:r>
            <a:r>
              <a:rPr sz="7277" b="0" spc="206" dirty="0">
                <a:solidFill>
                  <a:sysClr val="windowText" lastClr="000000"/>
                </a:solidFill>
                <a:latin typeface="Arial"/>
                <a:cs typeface="Arial"/>
              </a:rPr>
              <a:t>function</a:t>
            </a:r>
            <a:endParaRPr sz="7277" b="0">
              <a:solidFill>
                <a:sysClr val="windowText" lastClr="000000"/>
              </a:solidFill>
              <a:latin typeface="Arial"/>
              <a:cs typeface="Arial"/>
            </a:endParaRPr>
          </a:p>
        </p:txBody>
      </p:sp>
      <p:sp>
        <p:nvSpPr>
          <p:cNvPr id="3" name="object 3">
            <a:extLst>
              <a:ext uri="{FF2B5EF4-FFF2-40B4-BE49-F238E27FC236}">
                <a16:creationId xmlns:a16="http://schemas.microsoft.com/office/drawing/2014/main" id="{47B0132B-8763-3949-59E6-82950148409E}"/>
              </a:ext>
            </a:extLst>
          </p:cNvPr>
          <p:cNvSpPr txBox="1"/>
          <p:nvPr/>
        </p:nvSpPr>
        <p:spPr>
          <a:xfrm>
            <a:off x="11131440" y="9132442"/>
            <a:ext cx="3052022" cy="1861434"/>
          </a:xfrm>
          <a:prstGeom prst="rect">
            <a:avLst/>
          </a:prstGeom>
        </p:spPr>
        <p:txBody>
          <a:bodyPr vert="horz" wrap="square" lIns="0" tIns="14632" rIns="0" bIns="0" rtlCol="0">
            <a:spAutoFit/>
          </a:bodyPr>
          <a:lstStyle/>
          <a:p>
            <a:pPr defTabSz="1108984" hangingPunct="1">
              <a:lnSpc>
                <a:spcPts val="4803"/>
              </a:lnSpc>
              <a:spcBef>
                <a:spcPts val="115"/>
              </a:spcBef>
            </a:pPr>
            <a:r>
              <a:rPr sz="4002" b="0" spc="-30" dirty="0">
                <a:solidFill>
                  <a:sysClr val="windowText" lastClr="000000"/>
                </a:solidFill>
                <a:latin typeface="Arial"/>
                <a:cs typeface="Arial"/>
              </a:rPr>
              <a:t>MLP</a:t>
            </a:r>
            <a:endParaRPr sz="4002" b="0">
              <a:solidFill>
                <a:sysClr val="windowText" lastClr="000000"/>
              </a:solidFill>
              <a:latin typeface="Arial"/>
              <a:cs typeface="Arial"/>
            </a:endParaRPr>
          </a:p>
          <a:p>
            <a:pPr defTabSz="1108984" hangingPunct="1">
              <a:lnSpc>
                <a:spcPts val="4803"/>
              </a:lnSpc>
            </a:pPr>
            <a:r>
              <a:rPr sz="4002" b="0" dirty="0">
                <a:solidFill>
                  <a:sysClr val="windowText" lastClr="000000"/>
                </a:solidFill>
                <a:latin typeface="Arial"/>
                <a:cs typeface="Arial"/>
              </a:rPr>
              <a:t>9</a:t>
            </a:r>
            <a:r>
              <a:rPr sz="4002" b="0" spc="-24" dirty="0">
                <a:solidFill>
                  <a:sysClr val="windowText" lastClr="000000"/>
                </a:solidFill>
                <a:latin typeface="Arial"/>
                <a:cs typeface="Arial"/>
              </a:rPr>
              <a:t> </a:t>
            </a:r>
            <a:r>
              <a:rPr sz="4002" b="0" spc="-12" dirty="0">
                <a:solidFill>
                  <a:sysClr val="windowText" lastClr="000000"/>
                </a:solidFill>
                <a:latin typeface="Arial"/>
                <a:cs typeface="Arial"/>
              </a:rPr>
              <a:t>layers,</a:t>
            </a:r>
            <a:endParaRPr sz="4002" b="0">
              <a:solidFill>
                <a:sysClr val="windowText" lastClr="000000"/>
              </a:solidFill>
              <a:latin typeface="Arial"/>
              <a:cs typeface="Arial"/>
            </a:endParaRPr>
          </a:p>
          <a:p>
            <a:pPr defTabSz="1108984" hangingPunct="1">
              <a:lnSpc>
                <a:spcPts val="4803"/>
              </a:lnSpc>
            </a:pPr>
            <a:r>
              <a:rPr sz="4002" b="0" dirty="0">
                <a:solidFill>
                  <a:sysClr val="windowText" lastClr="000000"/>
                </a:solidFill>
                <a:latin typeface="Arial"/>
                <a:cs typeface="Arial"/>
              </a:rPr>
              <a:t>256</a:t>
            </a:r>
            <a:r>
              <a:rPr sz="4002" b="0" spc="-73" dirty="0">
                <a:solidFill>
                  <a:sysClr val="windowText" lastClr="000000"/>
                </a:solidFill>
                <a:latin typeface="Arial"/>
                <a:cs typeface="Arial"/>
              </a:rPr>
              <a:t> </a:t>
            </a:r>
            <a:r>
              <a:rPr sz="4002" b="0" spc="-12" dirty="0">
                <a:solidFill>
                  <a:sysClr val="windowText" lastClr="000000"/>
                </a:solidFill>
                <a:latin typeface="Arial"/>
                <a:cs typeface="Arial"/>
              </a:rPr>
              <a:t>channels</a:t>
            </a:r>
            <a:endParaRPr sz="4002" b="0">
              <a:solidFill>
                <a:sysClr val="windowText" lastClr="000000"/>
              </a:solidFill>
              <a:latin typeface="Arial"/>
              <a:cs typeface="Arial"/>
            </a:endParaRPr>
          </a:p>
        </p:txBody>
      </p:sp>
      <p:grpSp>
        <p:nvGrpSpPr>
          <p:cNvPr id="4" name="object 4">
            <a:extLst>
              <a:ext uri="{FF2B5EF4-FFF2-40B4-BE49-F238E27FC236}">
                <a16:creationId xmlns:a16="http://schemas.microsoft.com/office/drawing/2014/main" id="{3C8DDBED-39B0-927E-A9F1-5DFA5EDF5CF9}"/>
              </a:ext>
            </a:extLst>
          </p:cNvPr>
          <p:cNvGrpSpPr/>
          <p:nvPr/>
        </p:nvGrpSpPr>
        <p:grpSpPr>
          <a:xfrm>
            <a:off x="14121502" y="5451209"/>
            <a:ext cx="1795941" cy="625345"/>
            <a:chOff x="11642996" y="4494724"/>
            <a:chExt cx="1480820" cy="515620"/>
          </a:xfrm>
        </p:grpSpPr>
        <p:sp>
          <p:nvSpPr>
            <p:cNvPr id="5" name="object 5">
              <a:extLst>
                <a:ext uri="{FF2B5EF4-FFF2-40B4-BE49-F238E27FC236}">
                  <a16:creationId xmlns:a16="http://schemas.microsoft.com/office/drawing/2014/main" id="{6421F50C-E4F3-8C28-1382-D6F127D6ACB5}"/>
                </a:ext>
              </a:extLst>
            </p:cNvPr>
            <p:cNvSpPr/>
            <p:nvPr/>
          </p:nvSpPr>
          <p:spPr>
            <a:xfrm>
              <a:off x="11642996" y="4752308"/>
              <a:ext cx="1033780" cy="0"/>
            </a:xfrm>
            <a:custGeom>
              <a:avLst/>
              <a:gdLst/>
              <a:ahLst/>
              <a:cxnLst/>
              <a:rect l="l" t="t" r="r" b="b"/>
              <a:pathLst>
                <a:path w="1033779">
                  <a:moveTo>
                    <a:pt x="0" y="0"/>
                  </a:moveTo>
                  <a:lnTo>
                    <a:pt x="965639" y="0"/>
                  </a:lnTo>
                  <a:lnTo>
                    <a:pt x="1033700" y="0"/>
                  </a:lnTo>
                </a:path>
              </a:pathLst>
            </a:custGeom>
            <a:ln w="136121">
              <a:solidFill>
                <a:srgbClr val="000000"/>
              </a:solidFill>
            </a:ln>
          </p:spPr>
          <p:txBody>
            <a:bodyPr wrap="square" lIns="0" tIns="0" rIns="0" bIns="0" rtlCol="0"/>
            <a:lstStyle/>
            <a:p>
              <a:pPr defTabSz="1108984" hangingPunct="1"/>
              <a:endParaRPr sz="2183" b="0">
                <a:solidFill>
                  <a:sysClr val="windowText" lastClr="000000"/>
                </a:solidFill>
              </a:endParaRPr>
            </a:p>
          </p:txBody>
        </p:sp>
        <p:sp>
          <p:nvSpPr>
            <p:cNvPr id="6" name="object 6">
              <a:extLst>
                <a:ext uri="{FF2B5EF4-FFF2-40B4-BE49-F238E27FC236}">
                  <a16:creationId xmlns:a16="http://schemas.microsoft.com/office/drawing/2014/main" id="{33BF1FFE-7673-52BD-F8B5-A245A998C167}"/>
                </a:ext>
              </a:extLst>
            </p:cNvPr>
            <p:cNvSpPr/>
            <p:nvPr/>
          </p:nvSpPr>
          <p:spPr>
            <a:xfrm>
              <a:off x="12608642" y="4494724"/>
              <a:ext cx="515620" cy="515620"/>
            </a:xfrm>
            <a:custGeom>
              <a:avLst/>
              <a:gdLst/>
              <a:ahLst/>
              <a:cxnLst/>
              <a:rect l="l" t="t" r="r" b="b"/>
              <a:pathLst>
                <a:path w="515619" h="515620">
                  <a:moveTo>
                    <a:pt x="0" y="0"/>
                  </a:moveTo>
                  <a:lnTo>
                    <a:pt x="0" y="515167"/>
                  </a:lnTo>
                  <a:lnTo>
                    <a:pt x="515167" y="257583"/>
                  </a:lnTo>
                  <a:lnTo>
                    <a:pt x="0" y="0"/>
                  </a:lnTo>
                  <a:close/>
                </a:path>
              </a:pathLst>
            </a:custGeom>
            <a:solidFill>
              <a:srgbClr val="000000"/>
            </a:solidFill>
          </p:spPr>
          <p:txBody>
            <a:bodyPr wrap="square" lIns="0" tIns="0" rIns="0" bIns="0" rtlCol="0"/>
            <a:lstStyle/>
            <a:p>
              <a:pPr defTabSz="1108984" hangingPunct="1"/>
              <a:endParaRPr sz="2183" b="0">
                <a:solidFill>
                  <a:sysClr val="windowText" lastClr="000000"/>
                </a:solidFill>
              </a:endParaRPr>
            </a:p>
          </p:txBody>
        </p:sp>
      </p:grpSp>
      <p:grpSp>
        <p:nvGrpSpPr>
          <p:cNvPr id="7" name="object 7">
            <a:extLst>
              <a:ext uri="{FF2B5EF4-FFF2-40B4-BE49-F238E27FC236}">
                <a16:creationId xmlns:a16="http://schemas.microsoft.com/office/drawing/2014/main" id="{F8278295-7A34-90F0-A76D-CFECDD8F54EB}"/>
              </a:ext>
            </a:extLst>
          </p:cNvPr>
          <p:cNvGrpSpPr/>
          <p:nvPr/>
        </p:nvGrpSpPr>
        <p:grpSpPr>
          <a:xfrm>
            <a:off x="9296579" y="5451209"/>
            <a:ext cx="1795941" cy="625345"/>
            <a:chOff x="7664668" y="4494724"/>
            <a:chExt cx="1480820" cy="515620"/>
          </a:xfrm>
        </p:grpSpPr>
        <p:sp>
          <p:nvSpPr>
            <p:cNvPr id="8" name="object 8">
              <a:extLst>
                <a:ext uri="{FF2B5EF4-FFF2-40B4-BE49-F238E27FC236}">
                  <a16:creationId xmlns:a16="http://schemas.microsoft.com/office/drawing/2014/main" id="{5F7A935E-384D-FB5A-2CB6-AC2A5BB9055B}"/>
                </a:ext>
              </a:extLst>
            </p:cNvPr>
            <p:cNvSpPr/>
            <p:nvPr/>
          </p:nvSpPr>
          <p:spPr>
            <a:xfrm>
              <a:off x="7664668" y="4752308"/>
              <a:ext cx="1033780" cy="0"/>
            </a:xfrm>
            <a:custGeom>
              <a:avLst/>
              <a:gdLst/>
              <a:ahLst/>
              <a:cxnLst/>
              <a:rect l="l" t="t" r="r" b="b"/>
              <a:pathLst>
                <a:path w="1033779">
                  <a:moveTo>
                    <a:pt x="0" y="0"/>
                  </a:moveTo>
                  <a:lnTo>
                    <a:pt x="965639" y="0"/>
                  </a:lnTo>
                  <a:lnTo>
                    <a:pt x="1033700" y="0"/>
                  </a:lnTo>
                </a:path>
              </a:pathLst>
            </a:custGeom>
            <a:ln w="136121">
              <a:solidFill>
                <a:srgbClr val="000000"/>
              </a:solidFill>
            </a:ln>
          </p:spPr>
          <p:txBody>
            <a:bodyPr wrap="square" lIns="0" tIns="0" rIns="0" bIns="0" rtlCol="0"/>
            <a:lstStyle/>
            <a:p>
              <a:pPr defTabSz="1108984" hangingPunct="1"/>
              <a:endParaRPr sz="2183" b="0">
                <a:solidFill>
                  <a:sysClr val="windowText" lastClr="000000"/>
                </a:solidFill>
              </a:endParaRPr>
            </a:p>
          </p:txBody>
        </p:sp>
        <p:sp>
          <p:nvSpPr>
            <p:cNvPr id="9" name="object 9">
              <a:extLst>
                <a:ext uri="{FF2B5EF4-FFF2-40B4-BE49-F238E27FC236}">
                  <a16:creationId xmlns:a16="http://schemas.microsoft.com/office/drawing/2014/main" id="{F0926C16-4E90-A514-B703-2876EF024F83}"/>
                </a:ext>
              </a:extLst>
            </p:cNvPr>
            <p:cNvSpPr/>
            <p:nvPr/>
          </p:nvSpPr>
          <p:spPr>
            <a:xfrm>
              <a:off x="8630308" y="4494724"/>
              <a:ext cx="515620" cy="515620"/>
            </a:xfrm>
            <a:custGeom>
              <a:avLst/>
              <a:gdLst/>
              <a:ahLst/>
              <a:cxnLst/>
              <a:rect l="l" t="t" r="r" b="b"/>
              <a:pathLst>
                <a:path w="515620" h="515620">
                  <a:moveTo>
                    <a:pt x="0" y="0"/>
                  </a:moveTo>
                  <a:lnTo>
                    <a:pt x="0" y="515167"/>
                  </a:lnTo>
                  <a:lnTo>
                    <a:pt x="515167" y="257583"/>
                  </a:lnTo>
                  <a:lnTo>
                    <a:pt x="0" y="0"/>
                  </a:lnTo>
                  <a:close/>
                </a:path>
              </a:pathLst>
            </a:custGeom>
            <a:solidFill>
              <a:srgbClr val="000000"/>
            </a:solidFill>
          </p:spPr>
          <p:txBody>
            <a:bodyPr wrap="square" lIns="0" tIns="0" rIns="0" bIns="0" rtlCol="0"/>
            <a:lstStyle/>
            <a:p>
              <a:pPr defTabSz="1108984" hangingPunct="1"/>
              <a:endParaRPr sz="2183" b="0">
                <a:solidFill>
                  <a:sysClr val="windowText" lastClr="000000"/>
                </a:solidFill>
              </a:endParaRPr>
            </a:p>
          </p:txBody>
        </p:sp>
      </p:grpSp>
      <p:sp>
        <p:nvSpPr>
          <p:cNvPr id="10" name="object 10">
            <a:extLst>
              <a:ext uri="{FF2B5EF4-FFF2-40B4-BE49-F238E27FC236}">
                <a16:creationId xmlns:a16="http://schemas.microsoft.com/office/drawing/2014/main" id="{CB9EFE81-4E46-7BB4-E34E-D27EC86524BF}"/>
              </a:ext>
            </a:extLst>
          </p:cNvPr>
          <p:cNvSpPr txBox="1">
            <a:spLocks noGrp="1"/>
          </p:cNvSpPr>
          <p:nvPr>
            <p:ph type="title"/>
          </p:nvPr>
        </p:nvSpPr>
        <p:spPr>
          <a:xfrm>
            <a:off x="3047506" y="4780533"/>
            <a:ext cx="6020870" cy="1554555"/>
          </a:xfrm>
          <a:prstGeom prst="rect">
            <a:avLst/>
          </a:prstGeom>
        </p:spPr>
        <p:txBody>
          <a:bodyPr vert="horz" wrap="square" lIns="0" tIns="14632" rIns="0" bIns="0" rtlCol="0">
            <a:spAutoFit/>
          </a:bodyPr>
          <a:lstStyle/>
          <a:p>
            <a:pPr marL="15403">
              <a:spcBef>
                <a:spcPts val="115"/>
              </a:spcBef>
            </a:pPr>
            <a:r>
              <a:rPr sz="10006" spc="-42" dirty="0">
                <a:latin typeface="Times New Roman"/>
                <a:cs typeface="Times New Roman"/>
              </a:rPr>
              <a:t>(</a:t>
            </a:r>
            <a:r>
              <a:rPr sz="10006" i="1" spc="-42" dirty="0">
                <a:latin typeface="Times New Roman"/>
                <a:cs typeface="Times New Roman"/>
              </a:rPr>
              <a:t>x</a:t>
            </a:r>
            <a:r>
              <a:rPr sz="10006" spc="-42" dirty="0">
                <a:latin typeface="Times New Roman"/>
                <a:cs typeface="Times New Roman"/>
              </a:rPr>
              <a:t>,</a:t>
            </a:r>
            <a:r>
              <a:rPr sz="10006" spc="-825" dirty="0">
                <a:latin typeface="Times New Roman"/>
                <a:cs typeface="Times New Roman"/>
              </a:rPr>
              <a:t> </a:t>
            </a:r>
            <a:r>
              <a:rPr sz="10006" i="1" spc="-42" dirty="0">
                <a:latin typeface="Times New Roman"/>
                <a:cs typeface="Times New Roman"/>
              </a:rPr>
              <a:t>y</a:t>
            </a:r>
            <a:r>
              <a:rPr sz="10006" spc="-42" dirty="0">
                <a:latin typeface="Times New Roman"/>
                <a:cs typeface="Times New Roman"/>
              </a:rPr>
              <a:t>,</a:t>
            </a:r>
            <a:r>
              <a:rPr sz="10006" spc="-819" dirty="0">
                <a:latin typeface="Times New Roman"/>
                <a:cs typeface="Times New Roman"/>
              </a:rPr>
              <a:t> </a:t>
            </a:r>
            <a:r>
              <a:rPr sz="10006" i="1" spc="-42" dirty="0">
                <a:latin typeface="Times New Roman"/>
                <a:cs typeface="Times New Roman"/>
              </a:rPr>
              <a:t>z</a:t>
            </a:r>
            <a:r>
              <a:rPr sz="10006" spc="-42" dirty="0">
                <a:latin typeface="Times New Roman"/>
                <a:cs typeface="Times New Roman"/>
              </a:rPr>
              <a:t>,</a:t>
            </a:r>
            <a:r>
              <a:rPr sz="10006" spc="-825" dirty="0">
                <a:latin typeface="Times New Roman"/>
                <a:cs typeface="Times New Roman"/>
              </a:rPr>
              <a:t> </a:t>
            </a:r>
            <a:r>
              <a:rPr sz="10006" i="1" spc="-340" dirty="0"/>
              <a:t>θ</a:t>
            </a:r>
            <a:r>
              <a:rPr sz="10006" spc="-340" dirty="0">
                <a:latin typeface="Times New Roman"/>
                <a:cs typeface="Times New Roman"/>
              </a:rPr>
              <a:t>,</a:t>
            </a:r>
            <a:r>
              <a:rPr sz="10006" spc="-819" dirty="0">
                <a:latin typeface="Times New Roman"/>
                <a:cs typeface="Times New Roman"/>
              </a:rPr>
              <a:t> </a:t>
            </a:r>
            <a:r>
              <a:rPr sz="10006" i="1" spc="285" dirty="0"/>
              <a:t>ϕ</a:t>
            </a:r>
            <a:r>
              <a:rPr sz="10006" spc="285" dirty="0">
                <a:latin typeface="Times New Roman"/>
                <a:cs typeface="Times New Roman"/>
              </a:rPr>
              <a:t>)</a:t>
            </a:r>
            <a:endParaRPr sz="10006">
              <a:latin typeface="Times New Roman"/>
              <a:cs typeface="Times New Roman"/>
            </a:endParaRPr>
          </a:p>
        </p:txBody>
      </p:sp>
      <p:sp>
        <p:nvSpPr>
          <p:cNvPr id="11" name="object 11">
            <a:extLst>
              <a:ext uri="{FF2B5EF4-FFF2-40B4-BE49-F238E27FC236}">
                <a16:creationId xmlns:a16="http://schemas.microsoft.com/office/drawing/2014/main" id="{9FF4E77D-7A6C-FFE1-8E14-80C061538C81}"/>
              </a:ext>
            </a:extLst>
          </p:cNvPr>
          <p:cNvSpPr txBox="1"/>
          <p:nvPr/>
        </p:nvSpPr>
        <p:spPr>
          <a:xfrm>
            <a:off x="16150326" y="4803394"/>
            <a:ext cx="4860285" cy="1554555"/>
          </a:xfrm>
          <a:prstGeom prst="rect">
            <a:avLst/>
          </a:prstGeom>
        </p:spPr>
        <p:txBody>
          <a:bodyPr vert="horz" wrap="square" lIns="0" tIns="14632" rIns="0" bIns="0" rtlCol="0">
            <a:spAutoFit/>
          </a:bodyPr>
          <a:lstStyle/>
          <a:p>
            <a:pPr marL="15403" defTabSz="1108984" hangingPunct="1">
              <a:spcBef>
                <a:spcPts val="115"/>
              </a:spcBef>
            </a:pPr>
            <a:r>
              <a:rPr sz="10006" b="0" spc="-42" dirty="0">
                <a:solidFill>
                  <a:sysClr val="windowText" lastClr="000000"/>
                </a:solidFill>
                <a:latin typeface="Times New Roman"/>
                <a:cs typeface="Times New Roman"/>
              </a:rPr>
              <a:t>(</a:t>
            </a:r>
            <a:r>
              <a:rPr sz="10006" b="0" i="1" spc="-42" dirty="0">
                <a:solidFill>
                  <a:sysClr val="windowText" lastClr="000000"/>
                </a:solidFill>
                <a:latin typeface="Times New Roman"/>
                <a:cs typeface="Times New Roman"/>
              </a:rPr>
              <a:t>r</a:t>
            </a:r>
            <a:r>
              <a:rPr sz="10006" b="0" spc="-42" dirty="0">
                <a:solidFill>
                  <a:sysClr val="windowText" lastClr="000000"/>
                </a:solidFill>
                <a:latin typeface="Times New Roman"/>
                <a:cs typeface="Times New Roman"/>
              </a:rPr>
              <a:t>,</a:t>
            </a:r>
            <a:r>
              <a:rPr sz="10006" b="0" spc="-813" dirty="0">
                <a:solidFill>
                  <a:sysClr val="windowText" lastClr="000000"/>
                </a:solidFill>
                <a:latin typeface="Times New Roman"/>
                <a:cs typeface="Times New Roman"/>
              </a:rPr>
              <a:t> </a:t>
            </a:r>
            <a:r>
              <a:rPr sz="10006" b="0" i="1" spc="-49" dirty="0">
                <a:solidFill>
                  <a:sysClr val="windowText" lastClr="000000"/>
                </a:solidFill>
                <a:latin typeface="Times New Roman"/>
                <a:cs typeface="Times New Roman"/>
              </a:rPr>
              <a:t>g</a:t>
            </a:r>
            <a:r>
              <a:rPr sz="10006" b="0" spc="-49" dirty="0">
                <a:solidFill>
                  <a:sysClr val="windowText" lastClr="000000"/>
                </a:solidFill>
                <a:latin typeface="Times New Roman"/>
                <a:cs typeface="Times New Roman"/>
              </a:rPr>
              <a:t>,</a:t>
            </a:r>
            <a:r>
              <a:rPr sz="10006" b="0" spc="-813" dirty="0">
                <a:solidFill>
                  <a:sysClr val="windowText" lastClr="000000"/>
                </a:solidFill>
                <a:latin typeface="Times New Roman"/>
                <a:cs typeface="Times New Roman"/>
              </a:rPr>
              <a:t> </a:t>
            </a:r>
            <a:r>
              <a:rPr sz="10006" b="0" i="1" spc="-49" dirty="0">
                <a:solidFill>
                  <a:sysClr val="windowText" lastClr="000000"/>
                </a:solidFill>
                <a:latin typeface="Times New Roman"/>
                <a:cs typeface="Times New Roman"/>
              </a:rPr>
              <a:t>b</a:t>
            </a:r>
            <a:r>
              <a:rPr sz="10006" b="0" spc="-49" dirty="0">
                <a:solidFill>
                  <a:sysClr val="windowText" lastClr="000000"/>
                </a:solidFill>
                <a:latin typeface="Times New Roman"/>
                <a:cs typeface="Times New Roman"/>
              </a:rPr>
              <a:t>,</a:t>
            </a:r>
            <a:r>
              <a:rPr sz="10006" b="0" spc="-813" dirty="0">
                <a:solidFill>
                  <a:sysClr val="windowText" lastClr="000000"/>
                </a:solidFill>
                <a:latin typeface="Times New Roman"/>
                <a:cs typeface="Times New Roman"/>
              </a:rPr>
              <a:t> </a:t>
            </a:r>
            <a:r>
              <a:rPr sz="10006" b="0" i="1" spc="-594" dirty="0">
                <a:solidFill>
                  <a:sysClr val="windowText" lastClr="000000"/>
                </a:solidFill>
                <a:latin typeface="Arial"/>
                <a:cs typeface="Arial"/>
              </a:rPr>
              <a:t>σ</a:t>
            </a:r>
            <a:r>
              <a:rPr sz="10006" b="0" spc="-594" dirty="0">
                <a:solidFill>
                  <a:sysClr val="windowText" lastClr="000000"/>
                </a:solidFill>
                <a:latin typeface="Times New Roman"/>
                <a:cs typeface="Times New Roman"/>
              </a:rPr>
              <a:t>)</a:t>
            </a:r>
            <a:endParaRPr sz="10006" b="0">
              <a:solidFill>
                <a:sysClr val="windowText" lastClr="000000"/>
              </a:solidFill>
              <a:latin typeface="Times New Roman"/>
              <a:cs typeface="Times New Roman"/>
            </a:endParaRPr>
          </a:p>
        </p:txBody>
      </p:sp>
      <p:sp>
        <p:nvSpPr>
          <p:cNvPr id="12" name="object 12">
            <a:extLst>
              <a:ext uri="{FF2B5EF4-FFF2-40B4-BE49-F238E27FC236}">
                <a16:creationId xmlns:a16="http://schemas.microsoft.com/office/drawing/2014/main" id="{67103DE2-260D-6875-A905-EAA8E9246857}"/>
              </a:ext>
            </a:extLst>
          </p:cNvPr>
          <p:cNvSpPr txBox="1"/>
          <p:nvPr/>
        </p:nvSpPr>
        <p:spPr>
          <a:xfrm>
            <a:off x="11961057" y="7212325"/>
            <a:ext cx="807095" cy="1554555"/>
          </a:xfrm>
          <a:prstGeom prst="rect">
            <a:avLst/>
          </a:prstGeom>
        </p:spPr>
        <p:txBody>
          <a:bodyPr vert="horz" wrap="square" lIns="0" tIns="14632" rIns="0" bIns="0" rtlCol="0">
            <a:spAutoFit/>
          </a:bodyPr>
          <a:lstStyle/>
          <a:p>
            <a:pPr marL="15403" defTabSz="1108984" hangingPunct="1">
              <a:spcBef>
                <a:spcPts val="115"/>
              </a:spcBef>
            </a:pPr>
            <a:r>
              <a:rPr sz="10006" b="0" i="1" spc="-61" dirty="0">
                <a:solidFill>
                  <a:sysClr val="windowText" lastClr="000000"/>
                </a:solidFill>
                <a:latin typeface="Times New Roman"/>
                <a:cs typeface="Times New Roman"/>
              </a:rPr>
              <a:t>F</a:t>
            </a:r>
            <a:endParaRPr sz="10006" b="0">
              <a:solidFill>
                <a:sysClr val="windowText" lastClr="000000"/>
              </a:solidFill>
              <a:latin typeface="Times New Roman"/>
              <a:cs typeface="Times New Roman"/>
            </a:endParaRPr>
          </a:p>
        </p:txBody>
      </p:sp>
      <p:sp>
        <p:nvSpPr>
          <p:cNvPr id="13" name="object 13">
            <a:extLst>
              <a:ext uri="{FF2B5EF4-FFF2-40B4-BE49-F238E27FC236}">
                <a16:creationId xmlns:a16="http://schemas.microsoft.com/office/drawing/2014/main" id="{1E24D0F3-CD20-F35F-3F17-35CE778539BB}"/>
              </a:ext>
            </a:extLst>
          </p:cNvPr>
          <p:cNvSpPr txBox="1"/>
          <p:nvPr/>
        </p:nvSpPr>
        <p:spPr>
          <a:xfrm>
            <a:off x="12692353" y="7898078"/>
            <a:ext cx="702358" cy="1107391"/>
          </a:xfrm>
          <a:prstGeom prst="rect">
            <a:avLst/>
          </a:prstGeom>
        </p:spPr>
        <p:txBody>
          <a:bodyPr vert="horz" wrap="square" lIns="0" tIns="15403" rIns="0" bIns="0" rtlCol="0">
            <a:spAutoFit/>
          </a:bodyPr>
          <a:lstStyle/>
          <a:p>
            <a:pPr marL="15403" defTabSz="1108984" hangingPunct="1">
              <a:spcBef>
                <a:spcPts val="121"/>
              </a:spcBef>
            </a:pPr>
            <a:r>
              <a:rPr sz="7095" b="0" spc="-61" dirty="0">
                <a:solidFill>
                  <a:sysClr val="windowText" lastClr="000000"/>
                </a:solidFill>
                <a:latin typeface="Arial"/>
                <a:cs typeface="Arial"/>
              </a:rPr>
              <a:t>Ω</a:t>
            </a:r>
            <a:endParaRPr sz="7095" b="0">
              <a:solidFill>
                <a:sysClr val="windowText" lastClr="000000"/>
              </a:solidFill>
              <a:latin typeface="Arial"/>
              <a:cs typeface="Arial"/>
            </a:endParaRPr>
          </a:p>
        </p:txBody>
      </p:sp>
      <p:sp>
        <p:nvSpPr>
          <p:cNvPr id="14" name="object 14">
            <a:extLst>
              <a:ext uri="{FF2B5EF4-FFF2-40B4-BE49-F238E27FC236}">
                <a16:creationId xmlns:a16="http://schemas.microsoft.com/office/drawing/2014/main" id="{265C4F2A-EF64-F1FF-5319-83D461809681}"/>
              </a:ext>
            </a:extLst>
          </p:cNvPr>
          <p:cNvSpPr txBox="1"/>
          <p:nvPr/>
        </p:nvSpPr>
        <p:spPr>
          <a:xfrm>
            <a:off x="4119904" y="7283233"/>
            <a:ext cx="1468636" cy="989835"/>
          </a:xfrm>
          <a:prstGeom prst="rect">
            <a:avLst/>
          </a:prstGeom>
        </p:spPr>
        <p:txBody>
          <a:bodyPr vert="horz" wrap="square" lIns="0" tIns="19253" rIns="0" bIns="0" rtlCol="0">
            <a:spAutoFit/>
          </a:bodyPr>
          <a:lstStyle/>
          <a:p>
            <a:pPr marL="15403" marR="6161" indent="93956" defTabSz="1108984" hangingPunct="1">
              <a:lnSpc>
                <a:spcPct val="100400"/>
              </a:lnSpc>
              <a:spcBef>
                <a:spcPts val="152"/>
              </a:spcBef>
            </a:pPr>
            <a:r>
              <a:rPr sz="3153" b="0" spc="-12" dirty="0">
                <a:solidFill>
                  <a:sysClr val="windowText" lastClr="000000"/>
                </a:solidFill>
                <a:latin typeface="Arial"/>
                <a:cs typeface="Arial"/>
              </a:rPr>
              <a:t>Spatial location</a:t>
            </a:r>
            <a:endParaRPr sz="3153" b="0">
              <a:solidFill>
                <a:sysClr val="windowText" lastClr="000000"/>
              </a:solidFill>
              <a:latin typeface="Arial"/>
              <a:cs typeface="Arial"/>
            </a:endParaRPr>
          </a:p>
        </p:txBody>
      </p:sp>
      <p:sp>
        <p:nvSpPr>
          <p:cNvPr id="15" name="object 15">
            <a:extLst>
              <a:ext uri="{FF2B5EF4-FFF2-40B4-BE49-F238E27FC236}">
                <a16:creationId xmlns:a16="http://schemas.microsoft.com/office/drawing/2014/main" id="{161B67E5-6CAF-8E54-99D4-4A745A9162F7}"/>
              </a:ext>
            </a:extLst>
          </p:cNvPr>
          <p:cNvSpPr txBox="1"/>
          <p:nvPr/>
        </p:nvSpPr>
        <p:spPr>
          <a:xfrm>
            <a:off x="6891306" y="7283233"/>
            <a:ext cx="1604179" cy="989835"/>
          </a:xfrm>
          <a:prstGeom prst="rect">
            <a:avLst/>
          </a:prstGeom>
        </p:spPr>
        <p:txBody>
          <a:bodyPr vert="horz" wrap="square" lIns="0" tIns="19253" rIns="0" bIns="0" rtlCol="0">
            <a:spAutoFit/>
          </a:bodyPr>
          <a:lstStyle/>
          <a:p>
            <a:pPr marL="15403" marR="6161" indent="82404" defTabSz="1108984" hangingPunct="1">
              <a:lnSpc>
                <a:spcPct val="100400"/>
              </a:lnSpc>
              <a:spcBef>
                <a:spcPts val="152"/>
              </a:spcBef>
            </a:pPr>
            <a:r>
              <a:rPr sz="3153" b="0" spc="-12" dirty="0">
                <a:solidFill>
                  <a:sysClr val="windowText" lastClr="000000"/>
                </a:solidFill>
                <a:latin typeface="Arial"/>
                <a:cs typeface="Arial"/>
              </a:rPr>
              <a:t>Viewing direction</a:t>
            </a:r>
            <a:endParaRPr sz="3153" b="0">
              <a:solidFill>
                <a:sysClr val="windowText" lastClr="000000"/>
              </a:solidFill>
              <a:latin typeface="Arial"/>
              <a:cs typeface="Arial"/>
            </a:endParaRPr>
          </a:p>
        </p:txBody>
      </p:sp>
      <p:sp>
        <p:nvSpPr>
          <p:cNvPr id="16" name="object 16">
            <a:extLst>
              <a:ext uri="{FF2B5EF4-FFF2-40B4-BE49-F238E27FC236}">
                <a16:creationId xmlns:a16="http://schemas.microsoft.com/office/drawing/2014/main" id="{C479FE3D-C0A1-84E1-35B9-80459E70EF22}"/>
              </a:ext>
            </a:extLst>
          </p:cNvPr>
          <p:cNvSpPr txBox="1"/>
          <p:nvPr/>
        </p:nvSpPr>
        <p:spPr>
          <a:xfrm>
            <a:off x="17300523" y="7283233"/>
            <a:ext cx="1289196" cy="989835"/>
          </a:xfrm>
          <a:prstGeom prst="rect">
            <a:avLst/>
          </a:prstGeom>
        </p:spPr>
        <p:txBody>
          <a:bodyPr vert="horz" wrap="square" lIns="0" tIns="19253" rIns="0" bIns="0" rtlCol="0">
            <a:spAutoFit/>
          </a:bodyPr>
          <a:lstStyle/>
          <a:p>
            <a:pPr marL="188681" marR="6161" indent="-174049" defTabSz="1108984" hangingPunct="1">
              <a:lnSpc>
                <a:spcPct val="100400"/>
              </a:lnSpc>
              <a:spcBef>
                <a:spcPts val="152"/>
              </a:spcBef>
            </a:pPr>
            <a:r>
              <a:rPr sz="3153" b="0" spc="49" dirty="0">
                <a:solidFill>
                  <a:sysClr val="windowText" lastClr="000000"/>
                </a:solidFill>
                <a:latin typeface="Arial"/>
                <a:cs typeface="Arial"/>
              </a:rPr>
              <a:t>Output </a:t>
            </a:r>
            <a:r>
              <a:rPr sz="3153" b="0" spc="-12" dirty="0">
                <a:solidFill>
                  <a:sysClr val="windowText" lastClr="000000"/>
                </a:solidFill>
                <a:latin typeface="Arial"/>
                <a:cs typeface="Arial"/>
              </a:rPr>
              <a:t>color</a:t>
            </a:r>
            <a:endParaRPr sz="3153" b="0">
              <a:solidFill>
                <a:sysClr val="windowText" lastClr="000000"/>
              </a:solidFill>
              <a:latin typeface="Arial"/>
              <a:cs typeface="Arial"/>
            </a:endParaRPr>
          </a:p>
        </p:txBody>
      </p:sp>
      <p:sp>
        <p:nvSpPr>
          <p:cNvPr id="17" name="object 17">
            <a:extLst>
              <a:ext uri="{FF2B5EF4-FFF2-40B4-BE49-F238E27FC236}">
                <a16:creationId xmlns:a16="http://schemas.microsoft.com/office/drawing/2014/main" id="{EF2FA433-E2B7-95AF-3807-FFE6A3C389CD}"/>
              </a:ext>
            </a:extLst>
          </p:cNvPr>
          <p:cNvSpPr txBox="1"/>
          <p:nvPr/>
        </p:nvSpPr>
        <p:spPr>
          <a:xfrm>
            <a:off x="19594654" y="7283233"/>
            <a:ext cx="1340795" cy="989835"/>
          </a:xfrm>
          <a:prstGeom prst="rect">
            <a:avLst/>
          </a:prstGeom>
        </p:spPr>
        <p:txBody>
          <a:bodyPr vert="horz" wrap="square" lIns="0" tIns="19253" rIns="0" bIns="0" rtlCol="0">
            <a:spAutoFit/>
          </a:bodyPr>
          <a:lstStyle/>
          <a:p>
            <a:pPr marL="15403" marR="6161" indent="25414" defTabSz="1108984" hangingPunct="1">
              <a:lnSpc>
                <a:spcPct val="100400"/>
              </a:lnSpc>
              <a:spcBef>
                <a:spcPts val="152"/>
              </a:spcBef>
            </a:pPr>
            <a:r>
              <a:rPr sz="3153" b="0" spc="49" dirty="0">
                <a:solidFill>
                  <a:sysClr val="windowText" lastClr="000000"/>
                </a:solidFill>
                <a:latin typeface="Arial"/>
                <a:cs typeface="Arial"/>
              </a:rPr>
              <a:t>Output </a:t>
            </a:r>
            <a:r>
              <a:rPr sz="3153" b="0" spc="-12" dirty="0">
                <a:solidFill>
                  <a:sysClr val="windowText" lastClr="000000"/>
                </a:solidFill>
                <a:latin typeface="Arial"/>
                <a:cs typeface="Arial"/>
              </a:rPr>
              <a:t>density</a:t>
            </a:r>
            <a:endParaRPr sz="3153" b="0">
              <a:solidFill>
                <a:sysClr val="windowText" lastClr="000000"/>
              </a:solidFill>
              <a:latin typeface="Arial"/>
              <a:cs typeface="Arial"/>
            </a:endParaRPr>
          </a:p>
        </p:txBody>
      </p:sp>
      <p:sp>
        <p:nvSpPr>
          <p:cNvPr id="18" name="object 18">
            <a:extLst>
              <a:ext uri="{FF2B5EF4-FFF2-40B4-BE49-F238E27FC236}">
                <a16:creationId xmlns:a16="http://schemas.microsoft.com/office/drawing/2014/main" id="{A4A63814-9DBC-C4F5-D9BA-8E03C8BF8935}"/>
              </a:ext>
            </a:extLst>
          </p:cNvPr>
          <p:cNvSpPr txBox="1"/>
          <p:nvPr/>
        </p:nvSpPr>
        <p:spPr>
          <a:xfrm>
            <a:off x="19624946" y="6448655"/>
            <a:ext cx="1166986" cy="586067"/>
          </a:xfrm>
          <a:prstGeom prst="rect">
            <a:avLst/>
          </a:prstGeom>
        </p:spPr>
        <p:txBody>
          <a:bodyPr vert="vert270" wrap="square" lIns="0" tIns="0" rIns="0" bIns="0" rtlCol="0">
            <a:spAutoFit/>
          </a:bodyPr>
          <a:lstStyle/>
          <a:p>
            <a:pPr marL="15403" defTabSz="1108984" hangingPunct="1">
              <a:lnSpc>
                <a:spcPts val="9126"/>
              </a:lnSpc>
            </a:pPr>
            <a:r>
              <a:rPr sz="9096" b="0" spc="-61" dirty="0">
                <a:solidFill>
                  <a:sysClr val="windowText" lastClr="000000"/>
                </a:solidFill>
                <a:latin typeface="Times New Roman"/>
                <a:cs typeface="Times New Roman"/>
              </a:rPr>
              <a:t>{</a:t>
            </a:r>
            <a:endParaRPr sz="9096" b="0">
              <a:solidFill>
                <a:sysClr val="windowText" lastClr="000000"/>
              </a:solidFill>
              <a:latin typeface="Times New Roman"/>
              <a:cs typeface="Times New Roman"/>
            </a:endParaRPr>
          </a:p>
        </p:txBody>
      </p:sp>
      <p:sp>
        <p:nvSpPr>
          <p:cNvPr id="19" name="object 19">
            <a:extLst>
              <a:ext uri="{FF2B5EF4-FFF2-40B4-BE49-F238E27FC236}">
                <a16:creationId xmlns:a16="http://schemas.microsoft.com/office/drawing/2014/main" id="{32F58A79-9954-FACD-9AB2-0A64F1D27DC0}"/>
              </a:ext>
            </a:extLst>
          </p:cNvPr>
          <p:cNvSpPr/>
          <p:nvPr/>
        </p:nvSpPr>
        <p:spPr>
          <a:xfrm>
            <a:off x="11396114" y="4079496"/>
            <a:ext cx="604551" cy="3413212"/>
          </a:xfrm>
          <a:custGeom>
            <a:avLst/>
            <a:gdLst/>
            <a:ahLst/>
            <a:cxnLst/>
            <a:rect l="l" t="t" r="r" b="b"/>
            <a:pathLst>
              <a:path w="498475" h="2814320">
                <a:moveTo>
                  <a:pt x="257926" y="0"/>
                </a:moveTo>
                <a:lnTo>
                  <a:pt x="240097" y="0"/>
                </a:lnTo>
                <a:lnTo>
                  <a:pt x="192319" y="183"/>
                </a:lnTo>
                <a:lnTo>
                  <a:pt x="153788" y="1470"/>
                </a:lnTo>
                <a:lnTo>
                  <a:pt x="99184" y="11766"/>
                </a:lnTo>
                <a:lnTo>
                  <a:pt x="45784" y="45785"/>
                </a:lnTo>
                <a:lnTo>
                  <a:pt x="11766" y="99184"/>
                </a:lnTo>
                <a:lnTo>
                  <a:pt x="1470" y="153788"/>
                </a:lnTo>
                <a:lnTo>
                  <a:pt x="183" y="192319"/>
                </a:lnTo>
                <a:lnTo>
                  <a:pt x="0" y="240097"/>
                </a:lnTo>
                <a:lnTo>
                  <a:pt x="0" y="2574029"/>
                </a:lnTo>
                <a:lnTo>
                  <a:pt x="183" y="2621807"/>
                </a:lnTo>
                <a:lnTo>
                  <a:pt x="1470" y="2660338"/>
                </a:lnTo>
                <a:lnTo>
                  <a:pt x="11766" y="2714942"/>
                </a:lnTo>
                <a:lnTo>
                  <a:pt x="45784" y="2768341"/>
                </a:lnTo>
                <a:lnTo>
                  <a:pt x="99184" y="2802360"/>
                </a:lnTo>
                <a:lnTo>
                  <a:pt x="153788" y="2812656"/>
                </a:lnTo>
                <a:lnTo>
                  <a:pt x="192319" y="2813943"/>
                </a:lnTo>
                <a:lnTo>
                  <a:pt x="240097" y="2814126"/>
                </a:lnTo>
                <a:lnTo>
                  <a:pt x="257926" y="2814126"/>
                </a:lnTo>
                <a:lnTo>
                  <a:pt x="305704" y="2813943"/>
                </a:lnTo>
                <a:lnTo>
                  <a:pt x="344235" y="2812656"/>
                </a:lnTo>
                <a:lnTo>
                  <a:pt x="398839" y="2802360"/>
                </a:lnTo>
                <a:lnTo>
                  <a:pt x="452238" y="2768341"/>
                </a:lnTo>
                <a:lnTo>
                  <a:pt x="486257" y="2714942"/>
                </a:lnTo>
                <a:lnTo>
                  <a:pt x="496552" y="2660338"/>
                </a:lnTo>
                <a:lnTo>
                  <a:pt x="497839" y="2621807"/>
                </a:lnTo>
                <a:lnTo>
                  <a:pt x="498023" y="2574029"/>
                </a:lnTo>
                <a:lnTo>
                  <a:pt x="498023" y="240097"/>
                </a:lnTo>
                <a:lnTo>
                  <a:pt x="497839" y="192319"/>
                </a:lnTo>
                <a:lnTo>
                  <a:pt x="496552" y="153788"/>
                </a:lnTo>
                <a:lnTo>
                  <a:pt x="486257" y="99184"/>
                </a:lnTo>
                <a:lnTo>
                  <a:pt x="452238" y="45785"/>
                </a:lnTo>
                <a:lnTo>
                  <a:pt x="398839" y="11766"/>
                </a:lnTo>
                <a:lnTo>
                  <a:pt x="344235" y="1470"/>
                </a:lnTo>
                <a:lnTo>
                  <a:pt x="305704" y="183"/>
                </a:lnTo>
                <a:lnTo>
                  <a:pt x="257926" y="0"/>
                </a:lnTo>
                <a:close/>
              </a:path>
            </a:pathLst>
          </a:custGeom>
          <a:solidFill>
            <a:srgbClr val="7EB0CD"/>
          </a:solidFill>
        </p:spPr>
        <p:txBody>
          <a:bodyPr wrap="square" lIns="0" tIns="0" rIns="0" bIns="0" rtlCol="0"/>
          <a:lstStyle/>
          <a:p>
            <a:pPr defTabSz="1108984" hangingPunct="1"/>
            <a:endParaRPr sz="2183" b="0">
              <a:solidFill>
                <a:sysClr val="windowText" lastClr="000000"/>
              </a:solidFill>
            </a:endParaRPr>
          </a:p>
        </p:txBody>
      </p:sp>
      <p:sp>
        <p:nvSpPr>
          <p:cNvPr id="20" name="object 20">
            <a:extLst>
              <a:ext uri="{FF2B5EF4-FFF2-40B4-BE49-F238E27FC236}">
                <a16:creationId xmlns:a16="http://schemas.microsoft.com/office/drawing/2014/main" id="{4CFD8F0E-054F-3621-B900-ED5C560AD5FD}"/>
              </a:ext>
            </a:extLst>
          </p:cNvPr>
          <p:cNvSpPr/>
          <p:nvPr/>
        </p:nvSpPr>
        <p:spPr>
          <a:xfrm>
            <a:off x="12257450" y="4057119"/>
            <a:ext cx="604551" cy="3413212"/>
          </a:xfrm>
          <a:custGeom>
            <a:avLst/>
            <a:gdLst/>
            <a:ahLst/>
            <a:cxnLst/>
            <a:rect l="l" t="t" r="r" b="b"/>
            <a:pathLst>
              <a:path w="498475" h="2814320">
                <a:moveTo>
                  <a:pt x="257926" y="0"/>
                </a:moveTo>
                <a:lnTo>
                  <a:pt x="240096" y="0"/>
                </a:lnTo>
                <a:lnTo>
                  <a:pt x="192318" y="183"/>
                </a:lnTo>
                <a:lnTo>
                  <a:pt x="153787" y="1470"/>
                </a:lnTo>
                <a:lnTo>
                  <a:pt x="99184" y="11766"/>
                </a:lnTo>
                <a:lnTo>
                  <a:pt x="45784" y="45785"/>
                </a:lnTo>
                <a:lnTo>
                  <a:pt x="11765" y="99184"/>
                </a:lnTo>
                <a:lnTo>
                  <a:pt x="1470" y="153788"/>
                </a:lnTo>
                <a:lnTo>
                  <a:pt x="183" y="192319"/>
                </a:lnTo>
                <a:lnTo>
                  <a:pt x="0" y="240097"/>
                </a:lnTo>
                <a:lnTo>
                  <a:pt x="0" y="2574029"/>
                </a:lnTo>
                <a:lnTo>
                  <a:pt x="183" y="2621807"/>
                </a:lnTo>
                <a:lnTo>
                  <a:pt x="1470" y="2660338"/>
                </a:lnTo>
                <a:lnTo>
                  <a:pt x="11765" y="2714942"/>
                </a:lnTo>
                <a:lnTo>
                  <a:pt x="45784" y="2768341"/>
                </a:lnTo>
                <a:lnTo>
                  <a:pt x="99184" y="2802360"/>
                </a:lnTo>
                <a:lnTo>
                  <a:pt x="153787" y="2812656"/>
                </a:lnTo>
                <a:lnTo>
                  <a:pt x="192318" y="2813943"/>
                </a:lnTo>
                <a:lnTo>
                  <a:pt x="240096" y="2814126"/>
                </a:lnTo>
                <a:lnTo>
                  <a:pt x="257926" y="2814126"/>
                </a:lnTo>
                <a:lnTo>
                  <a:pt x="305704" y="2813943"/>
                </a:lnTo>
                <a:lnTo>
                  <a:pt x="344236" y="2812656"/>
                </a:lnTo>
                <a:lnTo>
                  <a:pt x="398837" y="2802360"/>
                </a:lnTo>
                <a:lnTo>
                  <a:pt x="452238" y="2768341"/>
                </a:lnTo>
                <a:lnTo>
                  <a:pt x="486258" y="2714942"/>
                </a:lnTo>
                <a:lnTo>
                  <a:pt x="496556" y="2660338"/>
                </a:lnTo>
                <a:lnTo>
                  <a:pt x="497843" y="2621807"/>
                </a:lnTo>
                <a:lnTo>
                  <a:pt x="498027" y="2574029"/>
                </a:lnTo>
                <a:lnTo>
                  <a:pt x="498027" y="240097"/>
                </a:lnTo>
                <a:lnTo>
                  <a:pt x="497843" y="192319"/>
                </a:lnTo>
                <a:lnTo>
                  <a:pt x="496556" y="153788"/>
                </a:lnTo>
                <a:lnTo>
                  <a:pt x="486258" y="99184"/>
                </a:lnTo>
                <a:lnTo>
                  <a:pt x="452238" y="45785"/>
                </a:lnTo>
                <a:lnTo>
                  <a:pt x="398837" y="11766"/>
                </a:lnTo>
                <a:lnTo>
                  <a:pt x="344236" y="1470"/>
                </a:lnTo>
                <a:lnTo>
                  <a:pt x="305704" y="183"/>
                </a:lnTo>
                <a:lnTo>
                  <a:pt x="257926" y="0"/>
                </a:lnTo>
                <a:close/>
              </a:path>
            </a:pathLst>
          </a:custGeom>
          <a:solidFill>
            <a:srgbClr val="7EB0CD"/>
          </a:solidFill>
        </p:spPr>
        <p:txBody>
          <a:bodyPr wrap="square" lIns="0" tIns="0" rIns="0" bIns="0" rtlCol="0"/>
          <a:lstStyle/>
          <a:p>
            <a:pPr defTabSz="1108984" hangingPunct="1"/>
            <a:endParaRPr sz="2183" b="0">
              <a:solidFill>
                <a:sysClr val="windowText" lastClr="000000"/>
              </a:solidFill>
            </a:endParaRPr>
          </a:p>
        </p:txBody>
      </p:sp>
      <p:sp>
        <p:nvSpPr>
          <p:cNvPr id="21" name="object 21">
            <a:extLst>
              <a:ext uri="{FF2B5EF4-FFF2-40B4-BE49-F238E27FC236}">
                <a16:creationId xmlns:a16="http://schemas.microsoft.com/office/drawing/2014/main" id="{0CE7D2BF-A5A4-0215-0757-BAC5AA8DCAB1}"/>
              </a:ext>
            </a:extLst>
          </p:cNvPr>
          <p:cNvSpPr/>
          <p:nvPr/>
        </p:nvSpPr>
        <p:spPr>
          <a:xfrm>
            <a:off x="13118780" y="4057119"/>
            <a:ext cx="604551" cy="3413212"/>
          </a:xfrm>
          <a:custGeom>
            <a:avLst/>
            <a:gdLst/>
            <a:ahLst/>
            <a:cxnLst/>
            <a:rect l="l" t="t" r="r" b="b"/>
            <a:pathLst>
              <a:path w="498475" h="2814320">
                <a:moveTo>
                  <a:pt x="257929" y="0"/>
                </a:moveTo>
                <a:lnTo>
                  <a:pt x="240097" y="0"/>
                </a:lnTo>
                <a:lnTo>
                  <a:pt x="192322" y="183"/>
                </a:lnTo>
                <a:lnTo>
                  <a:pt x="153792" y="1470"/>
                </a:lnTo>
                <a:lnTo>
                  <a:pt x="99190" y="11766"/>
                </a:lnTo>
                <a:lnTo>
                  <a:pt x="45789" y="45784"/>
                </a:lnTo>
                <a:lnTo>
                  <a:pt x="11769" y="99184"/>
                </a:lnTo>
                <a:lnTo>
                  <a:pt x="1471" y="153788"/>
                </a:lnTo>
                <a:lnTo>
                  <a:pt x="183" y="192319"/>
                </a:lnTo>
                <a:lnTo>
                  <a:pt x="0" y="240097"/>
                </a:lnTo>
                <a:lnTo>
                  <a:pt x="0" y="2574029"/>
                </a:lnTo>
                <a:lnTo>
                  <a:pt x="183" y="2621807"/>
                </a:lnTo>
                <a:lnTo>
                  <a:pt x="1471" y="2660338"/>
                </a:lnTo>
                <a:lnTo>
                  <a:pt x="11769" y="2714942"/>
                </a:lnTo>
                <a:lnTo>
                  <a:pt x="45789" y="2768341"/>
                </a:lnTo>
                <a:lnTo>
                  <a:pt x="99190" y="2802360"/>
                </a:lnTo>
                <a:lnTo>
                  <a:pt x="153792" y="2812656"/>
                </a:lnTo>
                <a:lnTo>
                  <a:pt x="192322" y="2813943"/>
                </a:lnTo>
                <a:lnTo>
                  <a:pt x="240097" y="2814126"/>
                </a:lnTo>
                <a:lnTo>
                  <a:pt x="257929" y="2814126"/>
                </a:lnTo>
                <a:lnTo>
                  <a:pt x="305708" y="2813943"/>
                </a:lnTo>
                <a:lnTo>
                  <a:pt x="344239" y="2812656"/>
                </a:lnTo>
                <a:lnTo>
                  <a:pt x="398846" y="2802360"/>
                </a:lnTo>
                <a:lnTo>
                  <a:pt x="452242" y="2768341"/>
                </a:lnTo>
                <a:lnTo>
                  <a:pt x="486257" y="2714942"/>
                </a:lnTo>
                <a:lnTo>
                  <a:pt x="496555" y="2660338"/>
                </a:lnTo>
                <a:lnTo>
                  <a:pt x="497842" y="2621807"/>
                </a:lnTo>
                <a:lnTo>
                  <a:pt x="498026" y="2574029"/>
                </a:lnTo>
                <a:lnTo>
                  <a:pt x="498026" y="240097"/>
                </a:lnTo>
                <a:lnTo>
                  <a:pt x="497842" y="192319"/>
                </a:lnTo>
                <a:lnTo>
                  <a:pt x="496555" y="153788"/>
                </a:lnTo>
                <a:lnTo>
                  <a:pt x="486257" y="99184"/>
                </a:lnTo>
                <a:lnTo>
                  <a:pt x="452242" y="45784"/>
                </a:lnTo>
                <a:lnTo>
                  <a:pt x="398846" y="11766"/>
                </a:lnTo>
                <a:lnTo>
                  <a:pt x="344239" y="1470"/>
                </a:lnTo>
                <a:lnTo>
                  <a:pt x="305708" y="183"/>
                </a:lnTo>
                <a:lnTo>
                  <a:pt x="257929" y="0"/>
                </a:lnTo>
                <a:close/>
              </a:path>
            </a:pathLst>
          </a:custGeom>
          <a:solidFill>
            <a:srgbClr val="7EB0CD"/>
          </a:solidFill>
        </p:spPr>
        <p:txBody>
          <a:bodyPr wrap="square" lIns="0" tIns="0" rIns="0" bIns="0" rtlCol="0"/>
          <a:lstStyle/>
          <a:p>
            <a:pPr defTabSz="1108984" hangingPunct="1"/>
            <a:endParaRPr sz="2183" b="0">
              <a:solidFill>
                <a:sysClr val="windowText" lastClr="000000"/>
              </a:solidFill>
            </a:endParaRPr>
          </a:p>
        </p:txBody>
      </p:sp>
      <p:sp>
        <p:nvSpPr>
          <p:cNvPr id="22" name="object 22">
            <a:extLst>
              <a:ext uri="{FF2B5EF4-FFF2-40B4-BE49-F238E27FC236}">
                <a16:creationId xmlns:a16="http://schemas.microsoft.com/office/drawing/2014/main" id="{809375AA-1228-EB80-3466-579EC7DFF5DF}"/>
              </a:ext>
            </a:extLst>
          </p:cNvPr>
          <p:cNvSpPr txBox="1"/>
          <p:nvPr/>
        </p:nvSpPr>
        <p:spPr>
          <a:xfrm>
            <a:off x="2662125" y="11612882"/>
            <a:ext cx="19991012" cy="1307166"/>
          </a:xfrm>
          <a:prstGeom prst="rect">
            <a:avLst/>
          </a:prstGeom>
        </p:spPr>
        <p:txBody>
          <a:bodyPr vert="horz" wrap="square" lIns="0" tIns="19253" rIns="0" bIns="0" rtlCol="0">
            <a:spAutoFit/>
          </a:bodyPr>
          <a:lstStyle/>
          <a:p>
            <a:pPr marL="15403" defTabSz="1108984" hangingPunct="1">
              <a:spcBef>
                <a:spcPts val="152"/>
              </a:spcBef>
            </a:pPr>
            <a:r>
              <a:rPr sz="8368" b="0" spc="146" dirty="0">
                <a:solidFill>
                  <a:sysClr val="windowText" lastClr="000000"/>
                </a:solidFill>
                <a:latin typeface="Arial"/>
                <a:cs typeface="Arial"/>
              </a:rPr>
              <a:t>What</a:t>
            </a:r>
            <a:r>
              <a:rPr sz="8368" b="0" spc="18" dirty="0">
                <a:solidFill>
                  <a:sysClr val="windowText" lastClr="000000"/>
                </a:solidFill>
                <a:latin typeface="Arial"/>
                <a:cs typeface="Arial"/>
              </a:rPr>
              <a:t> </a:t>
            </a:r>
            <a:r>
              <a:rPr sz="8368" b="0" spc="267" dirty="0">
                <a:solidFill>
                  <a:sysClr val="windowText" lastClr="000000"/>
                </a:solidFill>
                <a:latin typeface="Arial"/>
                <a:cs typeface="Arial"/>
              </a:rPr>
              <a:t>kind</a:t>
            </a:r>
            <a:r>
              <a:rPr sz="8368" b="0" spc="24" dirty="0">
                <a:solidFill>
                  <a:sysClr val="windowText" lastClr="000000"/>
                </a:solidFill>
                <a:latin typeface="Arial"/>
                <a:cs typeface="Arial"/>
              </a:rPr>
              <a:t> </a:t>
            </a:r>
            <a:r>
              <a:rPr sz="8368" b="0" spc="308" dirty="0">
                <a:solidFill>
                  <a:sysClr val="windowText" lastClr="000000"/>
                </a:solidFill>
                <a:latin typeface="Arial"/>
                <a:cs typeface="Arial"/>
              </a:rPr>
              <a:t>of</a:t>
            </a:r>
            <a:r>
              <a:rPr sz="8368" b="0" spc="18" dirty="0">
                <a:solidFill>
                  <a:sysClr val="windowText" lastClr="000000"/>
                </a:solidFill>
                <a:latin typeface="Arial"/>
                <a:cs typeface="Arial"/>
              </a:rPr>
              <a:t> </a:t>
            </a:r>
            <a:r>
              <a:rPr sz="8368" b="0" dirty="0">
                <a:solidFill>
                  <a:sysClr val="windowText" lastClr="000000"/>
                </a:solidFill>
                <a:latin typeface="Arial"/>
                <a:cs typeface="Arial"/>
              </a:rPr>
              <a:t>a</a:t>
            </a:r>
            <a:r>
              <a:rPr sz="8368" b="0" spc="24" dirty="0">
                <a:solidFill>
                  <a:sysClr val="windowText" lastClr="000000"/>
                </a:solidFill>
                <a:latin typeface="Arial"/>
                <a:cs typeface="Arial"/>
              </a:rPr>
              <a:t> </a:t>
            </a:r>
            <a:r>
              <a:rPr sz="8368" b="0" dirty="0">
                <a:solidFill>
                  <a:sysClr val="windowText" lastClr="000000"/>
                </a:solidFill>
                <a:latin typeface="Arial"/>
                <a:cs typeface="Arial"/>
              </a:rPr>
              <a:t>3D</a:t>
            </a:r>
            <a:r>
              <a:rPr sz="8368" b="0" spc="24" dirty="0">
                <a:solidFill>
                  <a:sysClr val="windowText" lastClr="000000"/>
                </a:solidFill>
                <a:latin typeface="Arial"/>
                <a:cs typeface="Arial"/>
              </a:rPr>
              <a:t> </a:t>
            </a:r>
            <a:r>
              <a:rPr sz="8368" b="0" spc="164" dirty="0">
                <a:solidFill>
                  <a:sysClr val="windowText" lastClr="000000"/>
                </a:solidFill>
                <a:latin typeface="Arial"/>
                <a:cs typeface="Arial"/>
              </a:rPr>
              <a:t>representation</a:t>
            </a:r>
            <a:r>
              <a:rPr sz="8368" b="0" spc="18" dirty="0">
                <a:solidFill>
                  <a:sysClr val="windowText" lastClr="000000"/>
                </a:solidFill>
                <a:latin typeface="Arial"/>
                <a:cs typeface="Arial"/>
              </a:rPr>
              <a:t> </a:t>
            </a:r>
            <a:r>
              <a:rPr sz="8368" b="0" spc="146" dirty="0">
                <a:solidFill>
                  <a:sysClr val="windowText" lastClr="000000"/>
                </a:solidFill>
                <a:latin typeface="Arial"/>
                <a:cs typeface="Arial"/>
              </a:rPr>
              <a:t>is</a:t>
            </a:r>
            <a:r>
              <a:rPr sz="8368" b="0" spc="24" dirty="0">
                <a:solidFill>
                  <a:sysClr val="windowText" lastClr="000000"/>
                </a:solidFill>
                <a:latin typeface="Arial"/>
                <a:cs typeface="Arial"/>
              </a:rPr>
              <a:t> </a:t>
            </a:r>
            <a:r>
              <a:rPr sz="8368" b="0" spc="164" dirty="0">
                <a:solidFill>
                  <a:sysClr val="windowText" lastClr="000000"/>
                </a:solidFill>
                <a:latin typeface="Arial"/>
                <a:cs typeface="Arial"/>
              </a:rPr>
              <a:t>this?</a:t>
            </a:r>
            <a:endParaRPr sz="8368" b="0">
              <a:solidFill>
                <a:sysClr val="windowText" lastClr="000000"/>
              </a:solidFill>
              <a:latin typeface="Arial"/>
              <a:cs typeface="Arial"/>
            </a:endParaRPr>
          </a:p>
        </p:txBody>
      </p:sp>
    </p:spTree>
    <p:extLst>
      <p:ext uri="{BB962C8B-B14F-4D97-AF65-F5344CB8AC3E}">
        <p14:creationId xmlns:p14="http://schemas.microsoft.com/office/powerpoint/2010/main" val="26945000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13576203" y="1409602"/>
            <a:ext cx="9359379" cy="9359379"/>
            <a:chOff x="11193376" y="1162268"/>
            <a:chExt cx="7717155" cy="7717155"/>
          </a:xfrm>
        </p:grpSpPr>
        <p:pic>
          <p:nvPicPr>
            <p:cNvPr id="3" name="object 3"/>
            <p:cNvPicPr/>
            <p:nvPr/>
          </p:nvPicPr>
          <p:blipFill>
            <a:blip r:embed="rId2" cstate="print"/>
            <a:stretch>
              <a:fillRect/>
            </a:stretch>
          </p:blipFill>
          <p:spPr>
            <a:xfrm>
              <a:off x="11891596" y="2658064"/>
              <a:ext cx="5248142" cy="5245099"/>
            </a:xfrm>
            <a:prstGeom prst="rect">
              <a:avLst/>
            </a:prstGeom>
          </p:spPr>
        </p:pic>
        <p:pic>
          <p:nvPicPr>
            <p:cNvPr id="4" name="object 4"/>
            <p:cNvPicPr/>
            <p:nvPr/>
          </p:nvPicPr>
          <p:blipFill>
            <a:blip r:embed="rId3" cstate="print"/>
            <a:stretch>
              <a:fillRect/>
            </a:stretch>
          </p:blipFill>
          <p:spPr>
            <a:xfrm>
              <a:off x="11193376" y="1162268"/>
              <a:ext cx="7717042" cy="7717042"/>
            </a:xfrm>
            <a:prstGeom prst="rect">
              <a:avLst/>
            </a:prstGeom>
          </p:spPr>
        </p:pic>
      </p:grpSp>
      <p:sp>
        <p:nvSpPr>
          <p:cNvPr id="5" name="object 5"/>
          <p:cNvSpPr txBox="1">
            <a:spLocks noGrp="1"/>
          </p:cNvSpPr>
          <p:nvPr>
            <p:ph type="title"/>
          </p:nvPr>
        </p:nvSpPr>
        <p:spPr>
          <a:xfrm>
            <a:off x="456506" y="440715"/>
            <a:ext cx="28661661" cy="1976835"/>
          </a:xfrm>
          <a:prstGeom prst="rect">
            <a:avLst/>
          </a:prstGeom>
        </p:spPr>
        <p:txBody>
          <a:bodyPr vert="horz" wrap="square" lIns="0" tIns="257250" rIns="0" bIns="0" rtlCol="0">
            <a:spAutoFit/>
          </a:bodyPr>
          <a:lstStyle/>
          <a:p>
            <a:pPr marL="6782517">
              <a:spcBef>
                <a:spcPts val="164"/>
              </a:spcBef>
            </a:pPr>
            <a:r>
              <a:rPr spc="308" dirty="0"/>
              <a:t>It</a:t>
            </a:r>
            <a:r>
              <a:rPr spc="12" dirty="0"/>
              <a:t> </a:t>
            </a:r>
            <a:r>
              <a:rPr spc="200" dirty="0"/>
              <a:t>is</a:t>
            </a:r>
            <a:r>
              <a:rPr spc="12" dirty="0"/>
              <a:t> </a:t>
            </a:r>
            <a:r>
              <a:rPr spc="412" dirty="0"/>
              <a:t>not</a:t>
            </a:r>
            <a:r>
              <a:rPr spc="12" dirty="0"/>
              <a:t> </a:t>
            </a:r>
            <a:r>
              <a:rPr dirty="0"/>
              <a:t>a</a:t>
            </a:r>
            <a:r>
              <a:rPr spc="12" dirty="0"/>
              <a:t> </a:t>
            </a:r>
            <a:r>
              <a:rPr spc="243" dirty="0"/>
              <a:t>Mesh</a:t>
            </a:r>
          </a:p>
        </p:txBody>
      </p:sp>
      <p:grpSp>
        <p:nvGrpSpPr>
          <p:cNvPr id="6" name="object 6"/>
          <p:cNvGrpSpPr/>
          <p:nvPr/>
        </p:nvGrpSpPr>
        <p:grpSpPr>
          <a:xfrm>
            <a:off x="2993240" y="2305797"/>
            <a:ext cx="8691676" cy="7550346"/>
            <a:chOff x="2467331" y="1901215"/>
            <a:chExt cx="7166609" cy="6225540"/>
          </a:xfrm>
        </p:grpSpPr>
        <p:pic>
          <p:nvPicPr>
            <p:cNvPr id="7" name="object 7"/>
            <p:cNvPicPr/>
            <p:nvPr/>
          </p:nvPicPr>
          <p:blipFill>
            <a:blip r:embed="rId4" cstate="print"/>
            <a:stretch>
              <a:fillRect/>
            </a:stretch>
          </p:blipFill>
          <p:spPr>
            <a:xfrm>
              <a:off x="3094636" y="2729081"/>
              <a:ext cx="5151024" cy="5397500"/>
            </a:xfrm>
            <a:prstGeom prst="rect">
              <a:avLst/>
            </a:prstGeom>
          </p:spPr>
        </p:pic>
        <p:sp>
          <p:nvSpPr>
            <p:cNvPr id="8" name="object 8"/>
            <p:cNvSpPr/>
            <p:nvPr/>
          </p:nvSpPr>
          <p:spPr>
            <a:xfrm>
              <a:off x="2467331" y="6360138"/>
              <a:ext cx="1047115" cy="1431290"/>
            </a:xfrm>
            <a:custGeom>
              <a:avLst/>
              <a:gdLst/>
              <a:ahLst/>
              <a:cxnLst/>
              <a:rect l="l" t="t" r="r" b="b"/>
              <a:pathLst>
                <a:path w="1047114" h="1431290">
                  <a:moveTo>
                    <a:pt x="806991" y="0"/>
                  </a:moveTo>
                  <a:lnTo>
                    <a:pt x="240096" y="0"/>
                  </a:lnTo>
                  <a:lnTo>
                    <a:pt x="192318" y="183"/>
                  </a:lnTo>
                  <a:lnTo>
                    <a:pt x="153787" y="1470"/>
                  </a:lnTo>
                  <a:lnTo>
                    <a:pt x="99184" y="11765"/>
                  </a:lnTo>
                  <a:lnTo>
                    <a:pt x="45784" y="45784"/>
                  </a:lnTo>
                  <a:lnTo>
                    <a:pt x="11765" y="99184"/>
                  </a:lnTo>
                  <a:lnTo>
                    <a:pt x="1470" y="153787"/>
                  </a:lnTo>
                  <a:lnTo>
                    <a:pt x="183" y="192318"/>
                  </a:lnTo>
                  <a:lnTo>
                    <a:pt x="0" y="240096"/>
                  </a:lnTo>
                  <a:lnTo>
                    <a:pt x="0" y="1191059"/>
                  </a:lnTo>
                  <a:lnTo>
                    <a:pt x="183" y="1238837"/>
                  </a:lnTo>
                  <a:lnTo>
                    <a:pt x="1470" y="1277368"/>
                  </a:lnTo>
                  <a:lnTo>
                    <a:pt x="11765" y="1331972"/>
                  </a:lnTo>
                  <a:lnTo>
                    <a:pt x="45784" y="1385371"/>
                  </a:lnTo>
                  <a:lnTo>
                    <a:pt x="99184" y="1419390"/>
                  </a:lnTo>
                  <a:lnTo>
                    <a:pt x="153787" y="1429685"/>
                  </a:lnTo>
                  <a:lnTo>
                    <a:pt x="192318" y="1430972"/>
                  </a:lnTo>
                  <a:lnTo>
                    <a:pt x="240096" y="1431156"/>
                  </a:lnTo>
                  <a:lnTo>
                    <a:pt x="806991" y="1431156"/>
                  </a:lnTo>
                  <a:lnTo>
                    <a:pt x="854769" y="1430972"/>
                  </a:lnTo>
                  <a:lnTo>
                    <a:pt x="893299" y="1429685"/>
                  </a:lnTo>
                  <a:lnTo>
                    <a:pt x="947903" y="1419390"/>
                  </a:lnTo>
                  <a:lnTo>
                    <a:pt x="1001303" y="1385371"/>
                  </a:lnTo>
                  <a:lnTo>
                    <a:pt x="1035322" y="1331972"/>
                  </a:lnTo>
                  <a:lnTo>
                    <a:pt x="1045617" y="1277368"/>
                  </a:lnTo>
                  <a:lnTo>
                    <a:pt x="1046904" y="1238837"/>
                  </a:lnTo>
                  <a:lnTo>
                    <a:pt x="1047088" y="1191059"/>
                  </a:lnTo>
                  <a:lnTo>
                    <a:pt x="1047088" y="240096"/>
                  </a:lnTo>
                  <a:lnTo>
                    <a:pt x="1046904" y="192318"/>
                  </a:lnTo>
                  <a:lnTo>
                    <a:pt x="1045617" y="153787"/>
                  </a:lnTo>
                  <a:lnTo>
                    <a:pt x="1035322" y="99184"/>
                  </a:lnTo>
                  <a:lnTo>
                    <a:pt x="1001303" y="45784"/>
                  </a:lnTo>
                  <a:lnTo>
                    <a:pt x="947903" y="11765"/>
                  </a:lnTo>
                  <a:lnTo>
                    <a:pt x="893299" y="1470"/>
                  </a:lnTo>
                  <a:lnTo>
                    <a:pt x="854769" y="183"/>
                  </a:lnTo>
                  <a:lnTo>
                    <a:pt x="806991" y="0"/>
                  </a:lnTo>
                  <a:close/>
                </a:path>
              </a:pathLst>
            </a:custGeom>
            <a:solidFill>
              <a:srgbClr val="FFFFFF"/>
            </a:solidFill>
          </p:spPr>
          <p:txBody>
            <a:bodyPr wrap="square" lIns="0" tIns="0" rIns="0" bIns="0" rtlCol="0"/>
            <a:lstStyle/>
            <a:p>
              <a:pPr defTabSz="1108984" hangingPunct="1"/>
              <a:endParaRPr sz="2183" b="0">
                <a:solidFill>
                  <a:sysClr val="windowText" lastClr="000000"/>
                </a:solidFill>
              </a:endParaRPr>
            </a:p>
          </p:txBody>
        </p:sp>
        <p:pic>
          <p:nvPicPr>
            <p:cNvPr id="9" name="object 9"/>
            <p:cNvPicPr/>
            <p:nvPr/>
          </p:nvPicPr>
          <p:blipFill>
            <a:blip r:embed="rId5" cstate="print"/>
            <a:stretch>
              <a:fillRect/>
            </a:stretch>
          </p:blipFill>
          <p:spPr>
            <a:xfrm>
              <a:off x="6951819" y="1901215"/>
              <a:ext cx="2681676" cy="2991386"/>
            </a:xfrm>
            <a:prstGeom prst="rect">
              <a:avLst/>
            </a:prstGeom>
          </p:spPr>
        </p:pic>
      </p:grpSp>
      <p:sp>
        <p:nvSpPr>
          <p:cNvPr id="10" name="object 10"/>
          <p:cNvSpPr txBox="1"/>
          <p:nvPr/>
        </p:nvSpPr>
        <p:spPr>
          <a:xfrm>
            <a:off x="9473594" y="5876571"/>
            <a:ext cx="3843715" cy="1246522"/>
          </a:xfrm>
          <a:prstGeom prst="rect">
            <a:avLst/>
          </a:prstGeom>
        </p:spPr>
        <p:txBody>
          <a:bodyPr vert="horz" wrap="square" lIns="0" tIns="14632" rIns="0" bIns="0" rtlCol="0">
            <a:spAutoFit/>
          </a:bodyPr>
          <a:lstStyle/>
          <a:p>
            <a:pPr marL="1286114" marR="6161" indent="-1271481" defTabSz="1108984" hangingPunct="1">
              <a:spcBef>
                <a:spcPts val="115"/>
              </a:spcBef>
            </a:pPr>
            <a:r>
              <a:rPr sz="4002" b="0" dirty="0">
                <a:solidFill>
                  <a:sysClr val="windowText" lastClr="000000"/>
                </a:solidFill>
                <a:latin typeface="Arial"/>
                <a:cs typeface="Arial"/>
              </a:rPr>
              <a:t>Not</a:t>
            </a:r>
            <a:r>
              <a:rPr sz="4002" b="0" spc="-61" dirty="0">
                <a:solidFill>
                  <a:sysClr val="windowText" lastClr="000000"/>
                </a:solidFill>
                <a:latin typeface="Arial"/>
                <a:cs typeface="Arial"/>
              </a:rPr>
              <a:t> </a:t>
            </a:r>
            <a:r>
              <a:rPr sz="4002" b="0" dirty="0">
                <a:solidFill>
                  <a:sysClr val="windowText" lastClr="000000"/>
                </a:solidFill>
                <a:latin typeface="Arial"/>
                <a:cs typeface="Arial"/>
              </a:rPr>
              <a:t>a</a:t>
            </a:r>
            <a:r>
              <a:rPr sz="4002" b="0" spc="-55" dirty="0">
                <a:solidFill>
                  <a:sysClr val="windowText" lastClr="000000"/>
                </a:solidFill>
                <a:latin typeface="Arial"/>
                <a:cs typeface="Arial"/>
              </a:rPr>
              <a:t> </a:t>
            </a:r>
            <a:r>
              <a:rPr sz="4002" b="0" dirty="0">
                <a:solidFill>
                  <a:sysClr val="windowText" lastClr="000000"/>
                </a:solidFill>
                <a:latin typeface="Arial"/>
                <a:cs typeface="Arial"/>
              </a:rPr>
              <a:t>point</a:t>
            </a:r>
            <a:r>
              <a:rPr sz="4002" b="0" spc="-55" dirty="0">
                <a:solidFill>
                  <a:sysClr val="windowText" lastClr="000000"/>
                </a:solidFill>
                <a:latin typeface="Arial"/>
                <a:cs typeface="Arial"/>
              </a:rPr>
              <a:t> </a:t>
            </a:r>
            <a:r>
              <a:rPr sz="4002" b="0" spc="-12" dirty="0">
                <a:solidFill>
                  <a:sysClr val="windowText" lastClr="000000"/>
                </a:solidFill>
                <a:latin typeface="Arial"/>
                <a:cs typeface="Arial"/>
              </a:rPr>
              <a:t>cloud either</a:t>
            </a:r>
            <a:endParaRPr sz="4002" b="0">
              <a:solidFill>
                <a:sysClr val="windowText" lastClr="000000"/>
              </a:solidFill>
              <a:latin typeface="Arial"/>
              <a:cs typeface="Arial"/>
            </a:endParaRPr>
          </a:p>
        </p:txBody>
      </p:sp>
      <p:pic>
        <p:nvPicPr>
          <p:cNvPr id="11" name="object 11"/>
          <p:cNvPicPr/>
          <p:nvPr/>
        </p:nvPicPr>
        <p:blipFill>
          <a:blip r:embed="rId6" cstate="print"/>
          <a:stretch>
            <a:fillRect/>
          </a:stretch>
        </p:blipFill>
        <p:spPr>
          <a:xfrm>
            <a:off x="18329301" y="2489454"/>
            <a:ext cx="5714598" cy="1904865"/>
          </a:xfrm>
          <a:prstGeom prst="rect">
            <a:avLst/>
          </a:prstGeom>
        </p:spPr>
      </p:pic>
      <p:sp>
        <p:nvSpPr>
          <p:cNvPr id="12" name="object 12"/>
          <p:cNvSpPr txBox="1"/>
          <p:nvPr/>
        </p:nvSpPr>
        <p:spPr>
          <a:xfrm>
            <a:off x="2565138" y="9702753"/>
            <a:ext cx="18895118" cy="2941162"/>
          </a:xfrm>
          <a:prstGeom prst="rect">
            <a:avLst/>
          </a:prstGeom>
        </p:spPr>
        <p:txBody>
          <a:bodyPr vert="horz" wrap="square" lIns="0" tIns="430502" rIns="0" bIns="0" rtlCol="0">
            <a:spAutoFit/>
          </a:bodyPr>
          <a:lstStyle/>
          <a:p>
            <a:pPr marL="358880" defTabSz="1108984" hangingPunct="1">
              <a:spcBef>
                <a:spcPts val="3390"/>
              </a:spcBef>
            </a:pPr>
            <a:r>
              <a:rPr sz="8368" b="0" spc="230" dirty="0">
                <a:solidFill>
                  <a:sysClr val="windowText" lastClr="000000"/>
                </a:solidFill>
                <a:latin typeface="Arial"/>
                <a:cs typeface="Arial"/>
              </a:rPr>
              <a:t>It</a:t>
            </a:r>
            <a:r>
              <a:rPr sz="8368" b="0" spc="12" dirty="0">
                <a:solidFill>
                  <a:sysClr val="windowText" lastClr="000000"/>
                </a:solidFill>
                <a:latin typeface="Arial"/>
                <a:cs typeface="Arial"/>
              </a:rPr>
              <a:t> </a:t>
            </a:r>
            <a:r>
              <a:rPr sz="8368" b="0" spc="146" dirty="0">
                <a:solidFill>
                  <a:sysClr val="windowText" lastClr="000000"/>
                </a:solidFill>
                <a:latin typeface="Arial"/>
                <a:cs typeface="Arial"/>
              </a:rPr>
              <a:t>is</a:t>
            </a:r>
            <a:r>
              <a:rPr sz="8368" b="0" spc="12" dirty="0">
                <a:solidFill>
                  <a:sysClr val="windowText" lastClr="000000"/>
                </a:solidFill>
                <a:latin typeface="Arial"/>
                <a:cs typeface="Arial"/>
              </a:rPr>
              <a:t> </a:t>
            </a:r>
            <a:r>
              <a:rPr sz="8368" b="0" spc="212" dirty="0">
                <a:solidFill>
                  <a:sysClr val="windowText" lastClr="000000"/>
                </a:solidFill>
                <a:latin typeface="Arial"/>
                <a:cs typeface="Arial"/>
              </a:rPr>
              <a:t>volumetric</a:t>
            </a:r>
            <a:endParaRPr sz="8368" b="0">
              <a:solidFill>
                <a:sysClr val="windowText" lastClr="000000"/>
              </a:solidFill>
              <a:latin typeface="Arial"/>
              <a:cs typeface="Arial"/>
            </a:endParaRPr>
          </a:p>
          <a:p>
            <a:pPr marL="15403" defTabSz="1108984" hangingPunct="1">
              <a:spcBef>
                <a:spcPts val="2316"/>
              </a:spcBef>
              <a:tabLst>
                <a:tab pos="1200630" algn="l"/>
                <a:tab pos="5166789" algn="l"/>
                <a:tab pos="7714372" algn="l"/>
                <a:tab pos="9846086" algn="l"/>
                <a:tab pos="10720952" algn="l"/>
                <a:tab pos="12710963" algn="l"/>
                <a:tab pos="16804193" algn="l"/>
              </a:tabLst>
            </a:pPr>
            <a:r>
              <a:rPr sz="6003" b="0" spc="-24" dirty="0">
                <a:solidFill>
                  <a:sysClr val="windowText" lastClr="000000"/>
                </a:solidFill>
                <a:latin typeface="Arial"/>
                <a:cs typeface="Arial"/>
              </a:rPr>
              <a:t>It’s</a:t>
            </a:r>
            <a:r>
              <a:rPr sz="6003" b="0" dirty="0">
                <a:solidFill>
                  <a:sysClr val="windowText" lastClr="000000"/>
                </a:solidFill>
                <a:latin typeface="Arial"/>
                <a:cs typeface="Arial"/>
              </a:rPr>
              <a:t>	</a:t>
            </a:r>
            <a:r>
              <a:rPr sz="6003" b="0" i="1" spc="-12" dirty="0">
                <a:solidFill>
                  <a:sysClr val="windowText" lastClr="000000"/>
                </a:solidFill>
                <a:latin typeface="Arial"/>
                <a:cs typeface="Arial"/>
              </a:rPr>
              <a:t>continuous</a:t>
            </a:r>
            <a:r>
              <a:rPr sz="6003" b="0" i="1" dirty="0">
                <a:solidFill>
                  <a:sysClr val="windowText" lastClr="000000"/>
                </a:solidFill>
                <a:latin typeface="Arial"/>
                <a:cs typeface="Arial"/>
              </a:rPr>
              <a:t>	</a:t>
            </a:r>
            <a:r>
              <a:rPr sz="6003" b="0" spc="-12" dirty="0">
                <a:solidFill>
                  <a:sysClr val="windowText" lastClr="000000"/>
                </a:solidFill>
                <a:latin typeface="Arial"/>
                <a:cs typeface="Arial"/>
              </a:rPr>
              <a:t>voxels</a:t>
            </a:r>
            <a:r>
              <a:rPr sz="6003" b="0" dirty="0">
                <a:solidFill>
                  <a:sysClr val="windowText" lastClr="000000"/>
                </a:solidFill>
                <a:latin typeface="Arial"/>
                <a:cs typeface="Arial"/>
              </a:rPr>
              <a:t>	</a:t>
            </a:r>
            <a:r>
              <a:rPr sz="6003" b="0" spc="-24" dirty="0">
                <a:solidFill>
                  <a:sysClr val="windowText" lastClr="000000"/>
                </a:solidFill>
                <a:latin typeface="Arial"/>
                <a:cs typeface="Arial"/>
              </a:rPr>
              <a:t>made</a:t>
            </a:r>
            <a:r>
              <a:rPr sz="6003" b="0" dirty="0">
                <a:solidFill>
                  <a:sysClr val="windowText" lastClr="000000"/>
                </a:solidFill>
                <a:latin typeface="Arial"/>
                <a:cs typeface="Arial"/>
              </a:rPr>
              <a:t>	</a:t>
            </a:r>
            <a:r>
              <a:rPr sz="6003" b="0" spc="67" dirty="0">
                <a:solidFill>
                  <a:sysClr val="windowText" lastClr="000000"/>
                </a:solidFill>
                <a:latin typeface="Arial"/>
                <a:cs typeface="Arial"/>
              </a:rPr>
              <a:t>of</a:t>
            </a:r>
            <a:r>
              <a:rPr sz="6003" b="0" dirty="0">
                <a:solidFill>
                  <a:sysClr val="windowText" lastClr="000000"/>
                </a:solidFill>
                <a:latin typeface="Arial"/>
                <a:cs typeface="Arial"/>
              </a:rPr>
              <a:t>	</a:t>
            </a:r>
            <a:r>
              <a:rPr sz="6003" b="0" spc="-12" dirty="0">
                <a:solidFill>
                  <a:sysClr val="windowText" lastClr="000000"/>
                </a:solidFill>
                <a:latin typeface="Arial"/>
                <a:cs typeface="Arial"/>
              </a:rPr>
              <a:t>shiny</a:t>
            </a:r>
            <a:r>
              <a:rPr sz="6003" b="0" dirty="0">
                <a:solidFill>
                  <a:sysClr val="windowText" lastClr="000000"/>
                </a:solidFill>
                <a:latin typeface="Arial"/>
                <a:cs typeface="Arial"/>
              </a:rPr>
              <a:t>	</a:t>
            </a:r>
            <a:r>
              <a:rPr sz="6003" b="0" spc="-12" dirty="0">
                <a:solidFill>
                  <a:sysClr val="windowText" lastClr="000000"/>
                </a:solidFill>
                <a:latin typeface="Arial"/>
                <a:cs typeface="Arial"/>
              </a:rPr>
              <a:t>transparent</a:t>
            </a:r>
            <a:r>
              <a:rPr sz="6003" b="0" dirty="0">
                <a:solidFill>
                  <a:sysClr val="windowText" lastClr="000000"/>
                </a:solidFill>
                <a:latin typeface="Arial"/>
                <a:cs typeface="Arial"/>
              </a:rPr>
              <a:t>	</a:t>
            </a:r>
            <a:r>
              <a:rPr sz="6003" b="0" spc="49" dirty="0">
                <a:solidFill>
                  <a:sysClr val="windowText" lastClr="000000"/>
                </a:solidFill>
                <a:latin typeface="Arial"/>
                <a:cs typeface="Arial"/>
              </a:rPr>
              <a:t>cubes</a:t>
            </a:r>
            <a:endParaRPr sz="6003" b="0">
              <a:solidFill>
                <a:sysClr val="windowText" lastClr="000000"/>
              </a:solidFill>
              <a:latin typeface="Arial"/>
              <a:cs typeface="Arial"/>
            </a:endParaRPr>
          </a:p>
        </p:txBody>
      </p:sp>
    </p:spTree>
    <p:extLst>
      <p:ext uri="{BB962C8B-B14F-4D97-AF65-F5344CB8AC3E}">
        <p14:creationId xmlns:p14="http://schemas.microsoft.com/office/powerpoint/2010/main" val="26270503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56506" y="440715"/>
            <a:ext cx="28661661" cy="2203456"/>
          </a:xfrm>
          <a:prstGeom prst="rect">
            <a:avLst/>
          </a:prstGeom>
        </p:spPr>
        <p:txBody>
          <a:bodyPr vert="horz" wrap="square" lIns="0" tIns="906875" rIns="0" bIns="0" rtlCol="0">
            <a:spAutoFit/>
          </a:bodyPr>
          <a:lstStyle/>
          <a:p>
            <a:pPr marL="1618039">
              <a:spcBef>
                <a:spcPts val="152"/>
              </a:spcBef>
            </a:pPr>
            <a:r>
              <a:rPr sz="8368" spc="146" dirty="0"/>
              <a:t>What</a:t>
            </a:r>
            <a:r>
              <a:rPr sz="8368" spc="18" dirty="0"/>
              <a:t> </a:t>
            </a:r>
            <a:r>
              <a:rPr sz="8368" spc="146" dirty="0"/>
              <a:t>is</a:t>
            </a:r>
            <a:r>
              <a:rPr sz="8368" spc="18" dirty="0"/>
              <a:t> </a:t>
            </a:r>
            <a:r>
              <a:rPr sz="8368" spc="188" dirty="0"/>
              <a:t>the</a:t>
            </a:r>
            <a:r>
              <a:rPr sz="8368" spc="18" dirty="0"/>
              <a:t> </a:t>
            </a:r>
            <a:r>
              <a:rPr sz="8368" spc="224" dirty="0"/>
              <a:t>problem</a:t>
            </a:r>
            <a:r>
              <a:rPr sz="8368" spc="18" dirty="0"/>
              <a:t> </a:t>
            </a:r>
            <a:r>
              <a:rPr sz="8368" spc="278" dirty="0"/>
              <a:t>that</a:t>
            </a:r>
            <a:r>
              <a:rPr sz="8368" spc="18" dirty="0"/>
              <a:t> </a:t>
            </a:r>
            <a:r>
              <a:rPr sz="8368" spc="146" dirty="0"/>
              <a:t>is</a:t>
            </a:r>
            <a:r>
              <a:rPr sz="8368" spc="18" dirty="0"/>
              <a:t> </a:t>
            </a:r>
            <a:r>
              <a:rPr sz="8368" spc="200" dirty="0"/>
              <a:t>being</a:t>
            </a:r>
            <a:r>
              <a:rPr sz="8368" spc="18" dirty="0"/>
              <a:t> </a:t>
            </a:r>
            <a:r>
              <a:rPr sz="8368" spc="152" dirty="0"/>
              <a:t>solved?</a:t>
            </a:r>
            <a:endParaRPr sz="8368"/>
          </a:p>
        </p:txBody>
      </p:sp>
      <p:pic>
        <p:nvPicPr>
          <p:cNvPr id="3" name="object 3"/>
          <p:cNvPicPr/>
          <p:nvPr/>
        </p:nvPicPr>
        <p:blipFill>
          <a:blip r:embed="rId2" cstate="print"/>
          <a:stretch>
            <a:fillRect/>
          </a:stretch>
        </p:blipFill>
        <p:spPr>
          <a:xfrm>
            <a:off x="3548179" y="3394201"/>
            <a:ext cx="17520496" cy="10003358"/>
          </a:xfrm>
          <a:prstGeom prst="rect">
            <a:avLst/>
          </a:prstGeom>
        </p:spPr>
      </p:pic>
    </p:spTree>
    <p:extLst>
      <p:ext uri="{BB962C8B-B14F-4D97-AF65-F5344CB8AC3E}">
        <p14:creationId xmlns:p14="http://schemas.microsoft.com/office/powerpoint/2010/main" val="12479909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56506" y="440715"/>
            <a:ext cx="28661661" cy="1824458"/>
          </a:xfrm>
          <a:prstGeom prst="rect">
            <a:avLst/>
          </a:prstGeom>
        </p:spPr>
        <p:txBody>
          <a:bodyPr vert="horz" wrap="square" lIns="0" tIns="106346" rIns="0" bIns="0" rtlCol="0">
            <a:spAutoFit/>
          </a:bodyPr>
          <a:lstStyle/>
          <a:p>
            <a:pPr marL="5636567">
              <a:spcBef>
                <a:spcPts val="164"/>
              </a:spcBef>
            </a:pPr>
            <a:r>
              <a:rPr spc="303" dirty="0"/>
              <a:t>Plenoptic</a:t>
            </a:r>
            <a:r>
              <a:rPr spc="36" dirty="0"/>
              <a:t> </a:t>
            </a:r>
            <a:r>
              <a:rPr spc="255" dirty="0"/>
              <a:t>Function</a:t>
            </a:r>
          </a:p>
        </p:txBody>
      </p:sp>
      <p:sp>
        <p:nvSpPr>
          <p:cNvPr id="3" name="object 3"/>
          <p:cNvSpPr txBox="1"/>
          <p:nvPr/>
        </p:nvSpPr>
        <p:spPr>
          <a:xfrm>
            <a:off x="4208087" y="9011945"/>
            <a:ext cx="16633249" cy="2470319"/>
          </a:xfrm>
          <a:prstGeom prst="rect">
            <a:avLst/>
          </a:prstGeom>
        </p:spPr>
        <p:txBody>
          <a:bodyPr vert="horz" wrap="square" lIns="0" tIns="14632" rIns="0" bIns="0" rtlCol="0">
            <a:spAutoFit/>
          </a:bodyPr>
          <a:lstStyle/>
          <a:p>
            <a:pPr marL="15403" marR="6161" defTabSz="1108984" hangingPunct="1">
              <a:lnSpc>
                <a:spcPct val="143400"/>
              </a:lnSpc>
              <a:spcBef>
                <a:spcPts val="115"/>
              </a:spcBef>
            </a:pPr>
            <a:r>
              <a:rPr sz="5579" b="0" dirty="0">
                <a:solidFill>
                  <a:sysClr val="windowText" lastClr="000000"/>
                </a:solidFill>
                <a:latin typeface="Arial"/>
                <a:cs typeface="Arial"/>
              </a:rPr>
              <a:t>Q:</a:t>
            </a:r>
            <a:r>
              <a:rPr sz="5579" b="0" spc="-18" dirty="0">
                <a:solidFill>
                  <a:sysClr val="windowText" lastClr="000000"/>
                </a:solidFill>
                <a:latin typeface="Arial"/>
                <a:cs typeface="Arial"/>
              </a:rPr>
              <a:t> </a:t>
            </a:r>
            <a:r>
              <a:rPr sz="5579" b="0" dirty="0">
                <a:solidFill>
                  <a:sysClr val="windowText" lastClr="000000"/>
                </a:solidFill>
                <a:latin typeface="Arial"/>
                <a:cs typeface="Arial"/>
              </a:rPr>
              <a:t>What</a:t>
            </a:r>
            <a:r>
              <a:rPr sz="5579" b="0" spc="-6" dirty="0">
                <a:solidFill>
                  <a:sysClr val="windowText" lastClr="000000"/>
                </a:solidFill>
                <a:latin typeface="Arial"/>
                <a:cs typeface="Arial"/>
              </a:rPr>
              <a:t> </a:t>
            </a:r>
            <a:r>
              <a:rPr sz="5579" b="0" dirty="0">
                <a:solidFill>
                  <a:sysClr val="windowText" lastClr="000000"/>
                </a:solidFill>
                <a:latin typeface="Arial"/>
                <a:cs typeface="Arial"/>
              </a:rPr>
              <a:t>is the</a:t>
            </a:r>
            <a:r>
              <a:rPr sz="5579" b="0" spc="-6" dirty="0">
                <a:solidFill>
                  <a:sysClr val="windowText" lastClr="000000"/>
                </a:solidFill>
                <a:latin typeface="Arial"/>
                <a:cs typeface="Arial"/>
              </a:rPr>
              <a:t> </a:t>
            </a:r>
            <a:r>
              <a:rPr sz="5579" b="0" dirty="0">
                <a:solidFill>
                  <a:sysClr val="windowText" lastClr="000000"/>
                </a:solidFill>
                <a:latin typeface="Arial"/>
                <a:cs typeface="Arial"/>
              </a:rPr>
              <a:t>set</a:t>
            </a:r>
            <a:r>
              <a:rPr sz="5579" b="0" spc="-6" dirty="0">
                <a:solidFill>
                  <a:sysClr val="windowText" lastClr="000000"/>
                </a:solidFill>
                <a:latin typeface="Arial"/>
                <a:cs typeface="Arial"/>
              </a:rPr>
              <a:t> </a:t>
            </a:r>
            <a:r>
              <a:rPr sz="5579" b="0" dirty="0">
                <a:solidFill>
                  <a:sysClr val="windowText" lastClr="000000"/>
                </a:solidFill>
                <a:latin typeface="Arial"/>
                <a:cs typeface="Arial"/>
              </a:rPr>
              <a:t>of all</a:t>
            </a:r>
            <a:r>
              <a:rPr sz="5579" b="0" spc="-6" dirty="0">
                <a:solidFill>
                  <a:sysClr val="windowText" lastClr="000000"/>
                </a:solidFill>
                <a:latin typeface="Arial"/>
                <a:cs typeface="Arial"/>
              </a:rPr>
              <a:t> </a:t>
            </a:r>
            <a:r>
              <a:rPr sz="5579" b="0" dirty="0">
                <a:solidFill>
                  <a:sysClr val="windowText" lastClr="000000"/>
                </a:solidFill>
                <a:latin typeface="Arial"/>
                <a:cs typeface="Arial"/>
              </a:rPr>
              <a:t>things</a:t>
            </a:r>
            <a:r>
              <a:rPr sz="5579" b="0" spc="-6" dirty="0">
                <a:solidFill>
                  <a:sysClr val="windowText" lastClr="000000"/>
                </a:solidFill>
                <a:latin typeface="Arial"/>
                <a:cs typeface="Arial"/>
              </a:rPr>
              <a:t> </a:t>
            </a:r>
            <a:r>
              <a:rPr sz="5579" b="0" dirty="0">
                <a:solidFill>
                  <a:sysClr val="windowText" lastClr="000000"/>
                </a:solidFill>
                <a:latin typeface="Arial"/>
                <a:cs typeface="Arial"/>
              </a:rPr>
              <a:t>that we</a:t>
            </a:r>
            <a:r>
              <a:rPr sz="5579" b="0" spc="-6" dirty="0">
                <a:solidFill>
                  <a:sysClr val="windowText" lastClr="000000"/>
                </a:solidFill>
                <a:latin typeface="Arial"/>
                <a:cs typeface="Arial"/>
              </a:rPr>
              <a:t> </a:t>
            </a:r>
            <a:r>
              <a:rPr sz="5579" b="0" dirty="0">
                <a:solidFill>
                  <a:sysClr val="windowText" lastClr="000000"/>
                </a:solidFill>
                <a:latin typeface="Arial"/>
                <a:cs typeface="Arial"/>
              </a:rPr>
              <a:t>can</a:t>
            </a:r>
            <a:r>
              <a:rPr sz="5579" b="0" spc="-6" dirty="0">
                <a:solidFill>
                  <a:sysClr val="windowText" lastClr="000000"/>
                </a:solidFill>
                <a:latin typeface="Arial"/>
                <a:cs typeface="Arial"/>
              </a:rPr>
              <a:t> </a:t>
            </a:r>
            <a:r>
              <a:rPr sz="5579" b="0" dirty="0">
                <a:solidFill>
                  <a:sysClr val="windowText" lastClr="000000"/>
                </a:solidFill>
                <a:latin typeface="Arial"/>
                <a:cs typeface="Arial"/>
              </a:rPr>
              <a:t>ever </a:t>
            </a:r>
            <a:r>
              <a:rPr sz="5579" b="0" spc="-24" dirty="0">
                <a:solidFill>
                  <a:sysClr val="windowText" lastClr="000000"/>
                </a:solidFill>
                <a:latin typeface="Arial"/>
                <a:cs typeface="Arial"/>
              </a:rPr>
              <a:t>see? </a:t>
            </a:r>
            <a:r>
              <a:rPr sz="5579" b="0" dirty="0">
                <a:solidFill>
                  <a:sysClr val="windowText" lastClr="000000"/>
                </a:solidFill>
                <a:latin typeface="Arial"/>
                <a:cs typeface="Arial"/>
              </a:rPr>
              <a:t>A:</a:t>
            </a:r>
            <a:r>
              <a:rPr sz="5579" b="0" spc="-109" dirty="0">
                <a:solidFill>
                  <a:sysClr val="windowText" lastClr="000000"/>
                </a:solidFill>
                <a:latin typeface="Arial"/>
                <a:cs typeface="Arial"/>
              </a:rPr>
              <a:t> </a:t>
            </a:r>
            <a:r>
              <a:rPr sz="5579" b="0" dirty="0">
                <a:solidFill>
                  <a:sysClr val="windowText" lastClr="000000"/>
                </a:solidFill>
                <a:latin typeface="Arial"/>
                <a:cs typeface="Arial"/>
              </a:rPr>
              <a:t>The</a:t>
            </a:r>
            <a:r>
              <a:rPr sz="5579" b="0" spc="-6" dirty="0">
                <a:solidFill>
                  <a:sysClr val="windowText" lastClr="000000"/>
                </a:solidFill>
                <a:latin typeface="Arial"/>
                <a:cs typeface="Arial"/>
              </a:rPr>
              <a:t> </a:t>
            </a:r>
            <a:r>
              <a:rPr sz="5579" b="0" dirty="0">
                <a:solidFill>
                  <a:sysClr val="windowText" lastClr="000000"/>
                </a:solidFill>
                <a:latin typeface="Arial"/>
                <a:cs typeface="Arial"/>
              </a:rPr>
              <a:t>Plenoptic</a:t>
            </a:r>
            <a:r>
              <a:rPr sz="5579" b="0" spc="-12" dirty="0">
                <a:solidFill>
                  <a:sysClr val="windowText" lastClr="000000"/>
                </a:solidFill>
                <a:latin typeface="Arial"/>
                <a:cs typeface="Arial"/>
              </a:rPr>
              <a:t> </a:t>
            </a:r>
            <a:r>
              <a:rPr sz="5579" b="0" dirty="0">
                <a:solidFill>
                  <a:sysClr val="windowText" lastClr="000000"/>
                </a:solidFill>
                <a:latin typeface="Arial"/>
                <a:cs typeface="Arial"/>
              </a:rPr>
              <a:t>Function</a:t>
            </a:r>
            <a:r>
              <a:rPr sz="5579" b="0" spc="-6" dirty="0">
                <a:solidFill>
                  <a:sysClr val="windowText" lastClr="000000"/>
                </a:solidFill>
                <a:latin typeface="Arial"/>
                <a:cs typeface="Arial"/>
              </a:rPr>
              <a:t> </a:t>
            </a:r>
            <a:r>
              <a:rPr sz="5579" b="0" dirty="0">
                <a:solidFill>
                  <a:sysClr val="windowText" lastClr="000000"/>
                </a:solidFill>
                <a:latin typeface="Arial"/>
                <a:cs typeface="Arial"/>
              </a:rPr>
              <a:t>(Adelson</a:t>
            </a:r>
            <a:r>
              <a:rPr sz="5579" b="0" spc="-12" dirty="0">
                <a:solidFill>
                  <a:sysClr val="windowText" lastClr="000000"/>
                </a:solidFill>
                <a:latin typeface="Arial"/>
                <a:cs typeface="Arial"/>
              </a:rPr>
              <a:t> </a:t>
            </a:r>
            <a:r>
              <a:rPr sz="5579" b="0" dirty="0">
                <a:solidFill>
                  <a:sysClr val="windowText" lastClr="000000"/>
                </a:solidFill>
                <a:latin typeface="Arial"/>
                <a:cs typeface="Arial"/>
              </a:rPr>
              <a:t>&amp;</a:t>
            </a:r>
            <a:r>
              <a:rPr sz="5579" b="0" spc="-6" dirty="0">
                <a:solidFill>
                  <a:sysClr val="windowText" lastClr="000000"/>
                </a:solidFill>
                <a:latin typeface="Arial"/>
                <a:cs typeface="Arial"/>
              </a:rPr>
              <a:t> </a:t>
            </a:r>
            <a:r>
              <a:rPr sz="5579" b="0" dirty="0">
                <a:solidFill>
                  <a:sysClr val="windowText" lastClr="000000"/>
                </a:solidFill>
                <a:latin typeface="Arial"/>
                <a:cs typeface="Arial"/>
              </a:rPr>
              <a:t>Bergen</a:t>
            </a:r>
            <a:r>
              <a:rPr sz="5579" b="0" spc="-6" dirty="0">
                <a:solidFill>
                  <a:sysClr val="windowText" lastClr="000000"/>
                </a:solidFill>
                <a:latin typeface="Arial"/>
                <a:cs typeface="Arial"/>
              </a:rPr>
              <a:t> </a:t>
            </a:r>
            <a:r>
              <a:rPr sz="5579" b="0" spc="-24" dirty="0">
                <a:solidFill>
                  <a:sysClr val="windowText" lastClr="000000"/>
                </a:solidFill>
                <a:latin typeface="Arial"/>
                <a:cs typeface="Arial"/>
              </a:rPr>
              <a:t>‘91)</a:t>
            </a:r>
            <a:endParaRPr sz="5579" b="0">
              <a:solidFill>
                <a:sysClr val="windowText" lastClr="000000"/>
              </a:solidFill>
              <a:latin typeface="Arial"/>
              <a:cs typeface="Arial"/>
            </a:endParaRPr>
          </a:p>
        </p:txBody>
      </p:sp>
      <p:sp>
        <p:nvSpPr>
          <p:cNvPr id="4" name="object 4"/>
          <p:cNvSpPr txBox="1"/>
          <p:nvPr/>
        </p:nvSpPr>
        <p:spPr>
          <a:xfrm>
            <a:off x="21677791" y="12569201"/>
            <a:ext cx="2538346" cy="989835"/>
          </a:xfrm>
          <a:prstGeom prst="rect">
            <a:avLst/>
          </a:prstGeom>
        </p:spPr>
        <p:txBody>
          <a:bodyPr vert="horz" wrap="square" lIns="0" tIns="19253" rIns="0" bIns="0" rtlCol="0">
            <a:spAutoFit/>
          </a:bodyPr>
          <a:lstStyle/>
          <a:p>
            <a:pPr marL="15403" marR="6161" indent="383524" defTabSz="1108984" hangingPunct="1">
              <a:lnSpc>
                <a:spcPct val="100400"/>
              </a:lnSpc>
              <a:spcBef>
                <a:spcPts val="152"/>
              </a:spcBef>
            </a:pPr>
            <a:r>
              <a:rPr sz="3153" b="0" dirty="0">
                <a:solidFill>
                  <a:sysClr val="windowText" lastClr="000000"/>
                </a:solidFill>
                <a:latin typeface="Arial"/>
                <a:cs typeface="Arial"/>
              </a:rPr>
              <a:t>Slide</a:t>
            </a:r>
            <a:r>
              <a:rPr sz="3153" b="0" spc="73" dirty="0">
                <a:solidFill>
                  <a:sysClr val="windowText" lastClr="000000"/>
                </a:solidFill>
                <a:latin typeface="Arial"/>
                <a:cs typeface="Arial"/>
              </a:rPr>
              <a:t> </a:t>
            </a:r>
            <a:r>
              <a:rPr sz="3153" b="0" spc="-12" dirty="0">
                <a:solidFill>
                  <a:sysClr val="windowText" lastClr="000000"/>
                </a:solidFill>
                <a:latin typeface="Arial"/>
                <a:cs typeface="Arial"/>
              </a:rPr>
              <a:t>credit: </a:t>
            </a:r>
            <a:r>
              <a:rPr sz="3153" b="0" dirty="0">
                <a:solidFill>
                  <a:sysClr val="windowText" lastClr="000000"/>
                </a:solidFill>
                <a:latin typeface="Arial"/>
                <a:cs typeface="Arial"/>
              </a:rPr>
              <a:t>Alyosha</a:t>
            </a:r>
            <a:r>
              <a:rPr sz="3153" b="0" spc="103" dirty="0">
                <a:solidFill>
                  <a:sysClr val="windowText" lastClr="000000"/>
                </a:solidFill>
                <a:latin typeface="Arial"/>
                <a:cs typeface="Arial"/>
              </a:rPr>
              <a:t> </a:t>
            </a:r>
            <a:r>
              <a:rPr sz="3153" b="0" spc="-24" dirty="0">
                <a:solidFill>
                  <a:sysClr val="windowText" lastClr="000000"/>
                </a:solidFill>
                <a:latin typeface="Arial"/>
                <a:cs typeface="Arial"/>
              </a:rPr>
              <a:t>Efros</a:t>
            </a:r>
            <a:endParaRPr sz="3153" b="0">
              <a:solidFill>
                <a:sysClr val="windowText" lastClr="000000"/>
              </a:solidFill>
              <a:latin typeface="Arial"/>
              <a:cs typeface="Arial"/>
            </a:endParaRPr>
          </a:p>
        </p:txBody>
      </p:sp>
      <p:pic>
        <p:nvPicPr>
          <p:cNvPr id="5" name="object 5"/>
          <p:cNvPicPr/>
          <p:nvPr/>
        </p:nvPicPr>
        <p:blipFill>
          <a:blip r:embed="rId2" cstate="print"/>
          <a:stretch>
            <a:fillRect/>
          </a:stretch>
        </p:blipFill>
        <p:spPr>
          <a:xfrm>
            <a:off x="4040623" y="2356084"/>
            <a:ext cx="15811609" cy="6470347"/>
          </a:xfrm>
          <a:prstGeom prst="rect">
            <a:avLst/>
          </a:prstGeom>
        </p:spPr>
      </p:pic>
      <p:sp>
        <p:nvSpPr>
          <p:cNvPr id="6" name="object 6"/>
          <p:cNvSpPr txBox="1"/>
          <p:nvPr/>
        </p:nvSpPr>
        <p:spPr>
          <a:xfrm>
            <a:off x="16430596" y="8803148"/>
            <a:ext cx="3791346" cy="383387"/>
          </a:xfrm>
          <a:prstGeom prst="rect">
            <a:avLst/>
          </a:prstGeom>
        </p:spPr>
        <p:txBody>
          <a:bodyPr vert="horz" wrap="square" lIns="0" tIns="19253" rIns="0" bIns="0" rtlCol="0">
            <a:spAutoFit/>
          </a:bodyPr>
          <a:lstStyle/>
          <a:p>
            <a:pPr marL="15403" defTabSz="1108984" hangingPunct="1">
              <a:spcBef>
                <a:spcPts val="152"/>
              </a:spcBef>
            </a:pPr>
            <a:r>
              <a:rPr sz="2365" b="0" dirty="0">
                <a:solidFill>
                  <a:sysClr val="windowText" lastClr="000000"/>
                </a:solidFill>
                <a:latin typeface="Arial"/>
                <a:cs typeface="Arial"/>
              </a:rPr>
              <a:t>Figure</a:t>
            </a:r>
            <a:r>
              <a:rPr sz="2365" b="0" spc="55" dirty="0">
                <a:solidFill>
                  <a:sysClr val="windowText" lastClr="000000"/>
                </a:solidFill>
                <a:latin typeface="Arial"/>
                <a:cs typeface="Arial"/>
              </a:rPr>
              <a:t> </a:t>
            </a:r>
            <a:r>
              <a:rPr sz="2365" b="0" dirty="0">
                <a:solidFill>
                  <a:sysClr val="windowText" lastClr="000000"/>
                </a:solidFill>
                <a:latin typeface="Arial"/>
                <a:cs typeface="Arial"/>
              </a:rPr>
              <a:t>by</a:t>
            </a:r>
            <a:r>
              <a:rPr sz="2365" b="0" spc="61" dirty="0">
                <a:solidFill>
                  <a:sysClr val="windowText" lastClr="000000"/>
                </a:solidFill>
                <a:latin typeface="Arial"/>
                <a:cs typeface="Arial"/>
              </a:rPr>
              <a:t> </a:t>
            </a:r>
            <a:r>
              <a:rPr sz="2365" b="0" dirty="0">
                <a:solidFill>
                  <a:sysClr val="windowText" lastClr="000000"/>
                </a:solidFill>
                <a:latin typeface="Arial"/>
                <a:cs typeface="Arial"/>
              </a:rPr>
              <a:t>Leonard</a:t>
            </a:r>
            <a:r>
              <a:rPr sz="2365" b="0" spc="55" dirty="0">
                <a:solidFill>
                  <a:sysClr val="windowText" lastClr="000000"/>
                </a:solidFill>
                <a:latin typeface="Arial"/>
                <a:cs typeface="Arial"/>
              </a:rPr>
              <a:t> </a:t>
            </a:r>
            <a:r>
              <a:rPr sz="2365" b="0" spc="-12" dirty="0">
                <a:solidFill>
                  <a:sysClr val="windowText" lastClr="000000"/>
                </a:solidFill>
                <a:latin typeface="Arial"/>
                <a:cs typeface="Arial"/>
              </a:rPr>
              <a:t>McMillan</a:t>
            </a:r>
            <a:endParaRPr sz="2365" b="0">
              <a:solidFill>
                <a:sysClr val="windowText" lastClr="000000"/>
              </a:solidFill>
              <a:latin typeface="Arial"/>
              <a:cs typeface="Arial"/>
            </a:endParaRPr>
          </a:p>
        </p:txBody>
      </p:sp>
      <p:sp>
        <p:nvSpPr>
          <p:cNvPr id="7" name="object 7"/>
          <p:cNvSpPr txBox="1"/>
          <p:nvPr/>
        </p:nvSpPr>
        <p:spPr>
          <a:xfrm>
            <a:off x="5882193" y="11956527"/>
            <a:ext cx="11991681" cy="1499364"/>
          </a:xfrm>
          <a:prstGeom prst="rect">
            <a:avLst/>
          </a:prstGeom>
        </p:spPr>
        <p:txBody>
          <a:bodyPr vert="horz" wrap="square" lIns="0" tIns="10012" rIns="0" bIns="0" rtlCol="0">
            <a:spAutoFit/>
          </a:bodyPr>
          <a:lstStyle/>
          <a:p>
            <a:pPr marL="15403" marR="6161" defTabSz="1108984" hangingPunct="1">
              <a:lnSpc>
                <a:spcPct val="100899"/>
              </a:lnSpc>
              <a:spcBef>
                <a:spcPts val="79"/>
              </a:spcBef>
            </a:pPr>
            <a:r>
              <a:rPr sz="4791" b="0" dirty="0">
                <a:solidFill>
                  <a:sysClr val="windowText" lastClr="000000"/>
                </a:solidFill>
                <a:latin typeface="Arial"/>
                <a:cs typeface="Arial"/>
              </a:rPr>
              <a:t>Let’s</a:t>
            </a:r>
            <a:r>
              <a:rPr sz="4791" b="0" spc="-24" dirty="0">
                <a:solidFill>
                  <a:sysClr val="windowText" lastClr="000000"/>
                </a:solidFill>
                <a:latin typeface="Arial"/>
                <a:cs typeface="Arial"/>
              </a:rPr>
              <a:t> </a:t>
            </a:r>
            <a:r>
              <a:rPr sz="4791" b="0" dirty="0">
                <a:solidFill>
                  <a:sysClr val="windowText" lastClr="000000"/>
                </a:solidFill>
                <a:latin typeface="Arial"/>
                <a:cs typeface="Arial"/>
              </a:rPr>
              <a:t>start</a:t>
            </a:r>
            <a:r>
              <a:rPr sz="4791" b="0" spc="-24" dirty="0">
                <a:solidFill>
                  <a:sysClr val="windowText" lastClr="000000"/>
                </a:solidFill>
                <a:latin typeface="Arial"/>
                <a:cs typeface="Arial"/>
              </a:rPr>
              <a:t> </a:t>
            </a:r>
            <a:r>
              <a:rPr sz="4791" b="0" dirty="0">
                <a:solidFill>
                  <a:sysClr val="windowText" lastClr="000000"/>
                </a:solidFill>
                <a:latin typeface="Arial"/>
                <a:cs typeface="Arial"/>
              </a:rPr>
              <a:t>with</a:t>
            </a:r>
            <a:r>
              <a:rPr sz="4791" b="0" spc="-24" dirty="0">
                <a:solidFill>
                  <a:sysClr val="windowText" lastClr="000000"/>
                </a:solidFill>
                <a:latin typeface="Arial"/>
                <a:cs typeface="Arial"/>
              </a:rPr>
              <a:t> </a:t>
            </a:r>
            <a:r>
              <a:rPr sz="4791" b="0" dirty="0">
                <a:solidFill>
                  <a:sysClr val="windowText" lastClr="000000"/>
                </a:solidFill>
                <a:latin typeface="Arial"/>
                <a:cs typeface="Arial"/>
              </a:rPr>
              <a:t>a</a:t>
            </a:r>
            <a:r>
              <a:rPr sz="4791" b="0" spc="-24" dirty="0">
                <a:solidFill>
                  <a:sysClr val="windowText" lastClr="000000"/>
                </a:solidFill>
                <a:latin typeface="Arial"/>
                <a:cs typeface="Arial"/>
              </a:rPr>
              <a:t> </a:t>
            </a:r>
            <a:r>
              <a:rPr sz="4791" b="0" dirty="0">
                <a:solidFill>
                  <a:sysClr val="windowText" lastClr="000000"/>
                </a:solidFill>
                <a:latin typeface="Arial"/>
                <a:cs typeface="Arial"/>
              </a:rPr>
              <a:t>stationary</a:t>
            </a:r>
            <a:r>
              <a:rPr sz="4791" b="0" spc="-24" dirty="0">
                <a:solidFill>
                  <a:sysClr val="windowText" lastClr="000000"/>
                </a:solidFill>
                <a:latin typeface="Arial"/>
                <a:cs typeface="Arial"/>
              </a:rPr>
              <a:t> </a:t>
            </a:r>
            <a:r>
              <a:rPr sz="4791" b="0" dirty="0">
                <a:solidFill>
                  <a:sysClr val="windowText" lastClr="000000"/>
                </a:solidFill>
                <a:latin typeface="Arial"/>
                <a:cs typeface="Arial"/>
              </a:rPr>
              <a:t>person</a:t>
            </a:r>
            <a:r>
              <a:rPr sz="4791" b="0" spc="-24" dirty="0">
                <a:solidFill>
                  <a:sysClr val="windowText" lastClr="000000"/>
                </a:solidFill>
                <a:latin typeface="Arial"/>
                <a:cs typeface="Arial"/>
              </a:rPr>
              <a:t> </a:t>
            </a:r>
            <a:r>
              <a:rPr sz="4791" b="0" dirty="0">
                <a:solidFill>
                  <a:sysClr val="windowText" lastClr="000000"/>
                </a:solidFill>
                <a:latin typeface="Arial"/>
                <a:cs typeface="Arial"/>
              </a:rPr>
              <a:t>and</a:t>
            </a:r>
            <a:r>
              <a:rPr sz="4791" b="0" spc="-18" dirty="0">
                <a:solidFill>
                  <a:sysClr val="windowText" lastClr="000000"/>
                </a:solidFill>
                <a:latin typeface="Arial"/>
                <a:cs typeface="Arial"/>
              </a:rPr>
              <a:t> </a:t>
            </a:r>
            <a:r>
              <a:rPr sz="4791" b="0" dirty="0">
                <a:solidFill>
                  <a:sysClr val="windowText" lastClr="000000"/>
                </a:solidFill>
                <a:latin typeface="Arial"/>
                <a:cs typeface="Arial"/>
              </a:rPr>
              <a:t>try</a:t>
            </a:r>
            <a:r>
              <a:rPr sz="4791" b="0" spc="-24" dirty="0">
                <a:solidFill>
                  <a:sysClr val="windowText" lastClr="000000"/>
                </a:solidFill>
                <a:latin typeface="Arial"/>
                <a:cs typeface="Arial"/>
              </a:rPr>
              <a:t> </a:t>
            </a:r>
            <a:r>
              <a:rPr sz="4791" b="0" spc="-30" dirty="0">
                <a:solidFill>
                  <a:sysClr val="windowText" lastClr="000000"/>
                </a:solidFill>
                <a:latin typeface="Arial"/>
                <a:cs typeface="Arial"/>
              </a:rPr>
              <a:t>to </a:t>
            </a:r>
            <a:r>
              <a:rPr sz="4791" b="0" dirty="0">
                <a:solidFill>
                  <a:sysClr val="windowText" lastClr="000000"/>
                </a:solidFill>
                <a:latin typeface="Arial"/>
                <a:cs typeface="Arial"/>
              </a:rPr>
              <a:t>parameterize</a:t>
            </a:r>
            <a:r>
              <a:rPr sz="4791" b="0" spc="-24" dirty="0">
                <a:solidFill>
                  <a:sysClr val="windowText" lastClr="000000"/>
                </a:solidFill>
                <a:latin typeface="Arial"/>
                <a:cs typeface="Arial"/>
              </a:rPr>
              <a:t> </a:t>
            </a:r>
            <a:r>
              <a:rPr sz="4791" b="0" u="sng" dirty="0">
                <a:solidFill>
                  <a:sysClr val="windowText" lastClr="000000"/>
                </a:solidFill>
                <a:uFill>
                  <a:solidFill>
                    <a:srgbClr val="000000"/>
                  </a:solidFill>
                </a:uFill>
                <a:latin typeface="Arial"/>
                <a:cs typeface="Arial"/>
              </a:rPr>
              <a:t>everything</a:t>
            </a:r>
            <a:r>
              <a:rPr sz="4791" b="0" spc="-24" dirty="0">
                <a:solidFill>
                  <a:sysClr val="windowText" lastClr="000000"/>
                </a:solidFill>
                <a:latin typeface="Arial"/>
                <a:cs typeface="Arial"/>
              </a:rPr>
              <a:t> </a:t>
            </a:r>
            <a:r>
              <a:rPr sz="4791" b="0" dirty="0">
                <a:solidFill>
                  <a:sysClr val="windowText" lastClr="000000"/>
                </a:solidFill>
                <a:latin typeface="Arial"/>
                <a:cs typeface="Arial"/>
              </a:rPr>
              <a:t>that</a:t>
            </a:r>
            <a:r>
              <a:rPr sz="4791" b="0" spc="-24" dirty="0">
                <a:solidFill>
                  <a:sysClr val="windowText" lastClr="000000"/>
                </a:solidFill>
                <a:latin typeface="Arial"/>
                <a:cs typeface="Arial"/>
              </a:rPr>
              <a:t> </a:t>
            </a:r>
            <a:r>
              <a:rPr sz="4791" b="0" dirty="0">
                <a:solidFill>
                  <a:sysClr val="windowText" lastClr="000000"/>
                </a:solidFill>
                <a:latin typeface="Arial"/>
                <a:cs typeface="Arial"/>
              </a:rPr>
              <a:t>they</a:t>
            </a:r>
            <a:r>
              <a:rPr sz="4791" b="0" spc="-24" dirty="0">
                <a:solidFill>
                  <a:sysClr val="windowText" lastClr="000000"/>
                </a:solidFill>
                <a:latin typeface="Arial"/>
                <a:cs typeface="Arial"/>
              </a:rPr>
              <a:t> </a:t>
            </a:r>
            <a:r>
              <a:rPr sz="4791" b="0" dirty="0">
                <a:solidFill>
                  <a:sysClr val="windowText" lastClr="000000"/>
                </a:solidFill>
                <a:latin typeface="Arial"/>
                <a:cs typeface="Arial"/>
              </a:rPr>
              <a:t>can</a:t>
            </a:r>
            <a:r>
              <a:rPr sz="4791" b="0" spc="-18" dirty="0">
                <a:solidFill>
                  <a:sysClr val="windowText" lastClr="000000"/>
                </a:solidFill>
                <a:latin typeface="Arial"/>
                <a:cs typeface="Arial"/>
              </a:rPr>
              <a:t> </a:t>
            </a:r>
            <a:r>
              <a:rPr sz="4791" b="0" spc="-24" dirty="0">
                <a:solidFill>
                  <a:sysClr val="windowText" lastClr="000000"/>
                </a:solidFill>
                <a:latin typeface="Arial"/>
                <a:cs typeface="Arial"/>
              </a:rPr>
              <a:t>see…</a:t>
            </a:r>
            <a:endParaRPr sz="4791" b="0">
              <a:solidFill>
                <a:sysClr val="windowText" lastClr="000000"/>
              </a:solidFill>
              <a:latin typeface="Arial"/>
              <a:cs typeface="Arial"/>
            </a:endParaRPr>
          </a:p>
        </p:txBody>
      </p:sp>
    </p:spTree>
    <p:extLst>
      <p:ext uri="{BB962C8B-B14F-4D97-AF65-F5344CB8AC3E}">
        <p14:creationId xmlns:p14="http://schemas.microsoft.com/office/powerpoint/2010/main" val="2843411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56506" y="440715"/>
            <a:ext cx="28661661" cy="2064319"/>
          </a:xfrm>
          <a:prstGeom prst="rect">
            <a:avLst/>
          </a:prstGeom>
        </p:spPr>
        <p:txBody>
          <a:bodyPr vert="horz" wrap="square" lIns="0" tIns="547152" rIns="0" bIns="0" rtlCol="0">
            <a:spAutoFit/>
          </a:bodyPr>
          <a:lstStyle/>
          <a:p>
            <a:pPr marL="5994676">
              <a:spcBef>
                <a:spcPts val="152"/>
              </a:spcBef>
            </a:pPr>
            <a:r>
              <a:rPr sz="9824" spc="97" dirty="0"/>
              <a:t>Grayscale</a:t>
            </a:r>
            <a:r>
              <a:rPr sz="9824" spc="12" dirty="0"/>
              <a:t> </a:t>
            </a:r>
            <a:r>
              <a:rPr sz="9824" spc="194" dirty="0"/>
              <a:t>Snapshot</a:t>
            </a:r>
            <a:endParaRPr sz="9824"/>
          </a:p>
        </p:txBody>
      </p:sp>
      <p:pic>
        <p:nvPicPr>
          <p:cNvPr id="3" name="object 3"/>
          <p:cNvPicPr/>
          <p:nvPr/>
        </p:nvPicPr>
        <p:blipFill>
          <a:blip r:embed="rId2" cstate="print"/>
          <a:stretch>
            <a:fillRect/>
          </a:stretch>
        </p:blipFill>
        <p:spPr>
          <a:xfrm>
            <a:off x="5334481" y="2537790"/>
            <a:ext cx="13105479" cy="5437297"/>
          </a:xfrm>
          <a:prstGeom prst="rect">
            <a:avLst/>
          </a:prstGeom>
        </p:spPr>
      </p:pic>
      <p:sp>
        <p:nvSpPr>
          <p:cNvPr id="4" name="object 4"/>
          <p:cNvSpPr txBox="1"/>
          <p:nvPr/>
        </p:nvSpPr>
        <p:spPr>
          <a:xfrm>
            <a:off x="2838930" y="8839031"/>
            <a:ext cx="19950195" cy="4587917"/>
          </a:xfrm>
          <a:prstGeom prst="rect">
            <a:avLst/>
          </a:prstGeom>
        </p:spPr>
        <p:txBody>
          <a:bodyPr vert="horz" wrap="square" lIns="0" tIns="197923" rIns="0" bIns="0" rtlCol="0">
            <a:spAutoFit/>
          </a:bodyPr>
          <a:lstStyle/>
          <a:p>
            <a:pPr marL="588378" indent="-572975" defTabSz="1108984" hangingPunct="1">
              <a:spcBef>
                <a:spcPts val="1637"/>
              </a:spcBef>
              <a:buFontTx/>
              <a:buChar char="•"/>
              <a:tabLst>
                <a:tab pos="588378" algn="l"/>
              </a:tabLst>
            </a:pPr>
            <a:r>
              <a:rPr sz="7156" b="0" dirty="0">
                <a:solidFill>
                  <a:sysClr val="windowText" lastClr="000000"/>
                </a:solidFill>
                <a:latin typeface="Arial"/>
                <a:cs typeface="Arial"/>
              </a:rPr>
              <a:t>is intensity of </a:t>
            </a:r>
            <a:r>
              <a:rPr sz="7156" b="0" spc="-12" dirty="0">
                <a:solidFill>
                  <a:sysClr val="windowText" lastClr="000000"/>
                </a:solidFill>
                <a:latin typeface="Arial"/>
                <a:cs typeface="Arial"/>
              </a:rPr>
              <a:t>light</a:t>
            </a:r>
            <a:endParaRPr sz="7156" b="0" dirty="0">
              <a:solidFill>
                <a:sysClr val="windowText" lastClr="000000"/>
              </a:solidFill>
              <a:latin typeface="Arial"/>
              <a:cs typeface="Arial"/>
            </a:endParaRPr>
          </a:p>
          <a:p>
            <a:pPr marL="929544" lvl="1" indent="-457456" defTabSz="1108984" hangingPunct="1">
              <a:spcBef>
                <a:spcPts val="267"/>
              </a:spcBef>
              <a:buFontTx/>
              <a:buChar char="•"/>
              <a:tabLst>
                <a:tab pos="929544" algn="l"/>
              </a:tabLst>
            </a:pPr>
            <a:r>
              <a:rPr sz="4791" b="0" dirty="0">
                <a:solidFill>
                  <a:sysClr val="windowText" lastClr="000000"/>
                </a:solidFill>
                <a:latin typeface="Arial"/>
                <a:cs typeface="Arial"/>
              </a:rPr>
              <a:t>Seen</a:t>
            </a:r>
            <a:r>
              <a:rPr sz="4791" b="0" spc="-18" dirty="0">
                <a:solidFill>
                  <a:sysClr val="windowText" lastClr="000000"/>
                </a:solidFill>
                <a:latin typeface="Arial"/>
                <a:cs typeface="Arial"/>
              </a:rPr>
              <a:t> </a:t>
            </a:r>
            <a:r>
              <a:rPr sz="4791" b="0" dirty="0">
                <a:solidFill>
                  <a:sysClr val="windowText" lastClr="000000"/>
                </a:solidFill>
                <a:latin typeface="Arial"/>
                <a:cs typeface="Arial"/>
              </a:rPr>
              <a:t>from</a:t>
            </a:r>
            <a:r>
              <a:rPr sz="4791" b="0" spc="-12" dirty="0">
                <a:solidFill>
                  <a:sysClr val="windowText" lastClr="000000"/>
                </a:solidFill>
                <a:latin typeface="Arial"/>
                <a:cs typeface="Arial"/>
              </a:rPr>
              <a:t> </a:t>
            </a:r>
            <a:r>
              <a:rPr sz="4791" b="0" dirty="0">
                <a:solidFill>
                  <a:sysClr val="windowText" lastClr="000000"/>
                </a:solidFill>
                <a:latin typeface="Arial"/>
                <a:cs typeface="Arial"/>
              </a:rPr>
              <a:t>a</a:t>
            </a:r>
            <a:r>
              <a:rPr sz="4791" b="0" spc="-12" dirty="0">
                <a:solidFill>
                  <a:sysClr val="windowText" lastClr="000000"/>
                </a:solidFill>
                <a:latin typeface="Arial"/>
                <a:cs typeface="Arial"/>
              </a:rPr>
              <a:t> </a:t>
            </a:r>
            <a:r>
              <a:rPr sz="4791" b="0" dirty="0">
                <a:solidFill>
                  <a:sysClr val="windowText" lastClr="000000"/>
                </a:solidFill>
                <a:latin typeface="Arial"/>
                <a:cs typeface="Arial"/>
              </a:rPr>
              <a:t>single</a:t>
            </a:r>
            <a:r>
              <a:rPr sz="4791" b="0" spc="-12" dirty="0">
                <a:solidFill>
                  <a:sysClr val="windowText" lastClr="000000"/>
                </a:solidFill>
                <a:latin typeface="Arial"/>
                <a:cs typeface="Arial"/>
              </a:rPr>
              <a:t> </a:t>
            </a:r>
            <a:r>
              <a:rPr sz="4791" b="0" dirty="0">
                <a:solidFill>
                  <a:sysClr val="windowText" lastClr="000000"/>
                </a:solidFill>
                <a:latin typeface="Arial"/>
                <a:cs typeface="Arial"/>
              </a:rPr>
              <a:t>position</a:t>
            </a:r>
            <a:r>
              <a:rPr sz="4791" b="0" spc="-12" dirty="0">
                <a:solidFill>
                  <a:sysClr val="windowText" lastClr="000000"/>
                </a:solidFill>
                <a:latin typeface="Arial"/>
                <a:cs typeface="Arial"/>
              </a:rPr>
              <a:t> (viewpoint)</a:t>
            </a:r>
            <a:endParaRPr sz="4791" b="0" dirty="0">
              <a:solidFill>
                <a:sysClr val="windowText" lastClr="000000"/>
              </a:solidFill>
              <a:latin typeface="Arial"/>
              <a:cs typeface="Arial"/>
            </a:endParaRPr>
          </a:p>
          <a:p>
            <a:pPr marL="929544" lvl="1" indent="-457456" defTabSz="1108984" hangingPunct="1">
              <a:spcBef>
                <a:spcPts val="473"/>
              </a:spcBef>
              <a:buFontTx/>
              <a:buChar char="•"/>
              <a:tabLst>
                <a:tab pos="929544" algn="l"/>
              </a:tabLst>
            </a:pPr>
            <a:r>
              <a:rPr sz="4791" b="0" dirty="0">
                <a:solidFill>
                  <a:sysClr val="windowText" lastClr="000000"/>
                </a:solidFill>
                <a:latin typeface="Arial"/>
                <a:cs typeface="Arial"/>
              </a:rPr>
              <a:t>At</a:t>
            </a:r>
            <a:r>
              <a:rPr sz="4791" b="0" spc="-6" dirty="0">
                <a:solidFill>
                  <a:sysClr val="windowText" lastClr="000000"/>
                </a:solidFill>
                <a:latin typeface="Arial"/>
                <a:cs typeface="Arial"/>
              </a:rPr>
              <a:t> </a:t>
            </a:r>
            <a:r>
              <a:rPr sz="4791" b="0" dirty="0">
                <a:solidFill>
                  <a:sysClr val="windowText" lastClr="000000"/>
                </a:solidFill>
                <a:latin typeface="Arial"/>
                <a:cs typeface="Arial"/>
              </a:rPr>
              <a:t>a single </a:t>
            </a:r>
            <a:r>
              <a:rPr sz="4791" b="0" spc="-24" dirty="0">
                <a:solidFill>
                  <a:sysClr val="windowText" lastClr="000000"/>
                </a:solidFill>
                <a:latin typeface="Arial"/>
                <a:cs typeface="Arial"/>
              </a:rPr>
              <a:t>time</a:t>
            </a:r>
            <a:endParaRPr sz="4791" b="0" dirty="0">
              <a:solidFill>
                <a:sysClr val="windowText" lastClr="000000"/>
              </a:solidFill>
              <a:latin typeface="Arial"/>
              <a:cs typeface="Arial"/>
            </a:endParaRPr>
          </a:p>
          <a:p>
            <a:pPr marL="929544" lvl="1" indent="-457456" defTabSz="1108984" hangingPunct="1">
              <a:spcBef>
                <a:spcPts val="467"/>
              </a:spcBef>
              <a:buFontTx/>
              <a:buChar char="•"/>
              <a:tabLst>
                <a:tab pos="929544" algn="l"/>
              </a:tabLst>
            </a:pPr>
            <a:r>
              <a:rPr sz="4791" b="0" dirty="0">
                <a:solidFill>
                  <a:sysClr val="windowText" lastClr="000000"/>
                </a:solidFill>
                <a:latin typeface="Arial"/>
                <a:cs typeface="Arial"/>
              </a:rPr>
              <a:t>Averaged</a:t>
            </a:r>
            <a:r>
              <a:rPr sz="4791" b="0" spc="-30" dirty="0">
                <a:solidFill>
                  <a:sysClr val="windowText" lastClr="000000"/>
                </a:solidFill>
                <a:latin typeface="Arial"/>
                <a:cs typeface="Arial"/>
              </a:rPr>
              <a:t> </a:t>
            </a:r>
            <a:r>
              <a:rPr sz="4791" b="0" dirty="0">
                <a:solidFill>
                  <a:sysClr val="windowText" lastClr="000000"/>
                </a:solidFill>
                <a:latin typeface="Arial"/>
                <a:cs typeface="Arial"/>
              </a:rPr>
              <a:t>over</a:t>
            </a:r>
            <a:r>
              <a:rPr sz="4791" b="0" spc="-30" dirty="0">
                <a:solidFill>
                  <a:sysClr val="windowText" lastClr="000000"/>
                </a:solidFill>
                <a:latin typeface="Arial"/>
                <a:cs typeface="Arial"/>
              </a:rPr>
              <a:t> </a:t>
            </a:r>
            <a:r>
              <a:rPr sz="4791" b="0" dirty="0">
                <a:solidFill>
                  <a:sysClr val="windowText" lastClr="000000"/>
                </a:solidFill>
                <a:latin typeface="Arial"/>
                <a:cs typeface="Arial"/>
              </a:rPr>
              <a:t>the</a:t>
            </a:r>
            <a:r>
              <a:rPr sz="4791" b="0" spc="-24" dirty="0">
                <a:solidFill>
                  <a:sysClr val="windowText" lastClr="000000"/>
                </a:solidFill>
                <a:latin typeface="Arial"/>
                <a:cs typeface="Arial"/>
              </a:rPr>
              <a:t> </a:t>
            </a:r>
            <a:r>
              <a:rPr sz="4791" b="0" dirty="0">
                <a:solidFill>
                  <a:sysClr val="windowText" lastClr="000000"/>
                </a:solidFill>
                <a:latin typeface="Arial"/>
                <a:cs typeface="Arial"/>
              </a:rPr>
              <a:t>wavelengths</a:t>
            </a:r>
            <a:r>
              <a:rPr sz="4791" b="0" spc="-30" dirty="0">
                <a:solidFill>
                  <a:sysClr val="windowText" lastClr="000000"/>
                </a:solidFill>
                <a:latin typeface="Arial"/>
                <a:cs typeface="Arial"/>
              </a:rPr>
              <a:t> </a:t>
            </a:r>
            <a:r>
              <a:rPr sz="4791" b="0" dirty="0">
                <a:solidFill>
                  <a:sysClr val="windowText" lastClr="000000"/>
                </a:solidFill>
                <a:latin typeface="Arial"/>
                <a:cs typeface="Arial"/>
              </a:rPr>
              <a:t>of</a:t>
            </a:r>
            <a:r>
              <a:rPr sz="4791" b="0" spc="-24" dirty="0">
                <a:solidFill>
                  <a:sysClr val="windowText" lastClr="000000"/>
                </a:solidFill>
                <a:latin typeface="Arial"/>
                <a:cs typeface="Arial"/>
              </a:rPr>
              <a:t> </a:t>
            </a:r>
            <a:r>
              <a:rPr sz="4791" b="0" dirty="0">
                <a:solidFill>
                  <a:sysClr val="windowText" lastClr="000000"/>
                </a:solidFill>
                <a:latin typeface="Arial"/>
                <a:cs typeface="Arial"/>
              </a:rPr>
              <a:t>the</a:t>
            </a:r>
            <a:r>
              <a:rPr sz="4791" b="0" spc="-30" dirty="0">
                <a:solidFill>
                  <a:sysClr val="windowText" lastClr="000000"/>
                </a:solidFill>
                <a:latin typeface="Arial"/>
                <a:cs typeface="Arial"/>
              </a:rPr>
              <a:t> </a:t>
            </a:r>
            <a:r>
              <a:rPr sz="4791" b="0" dirty="0">
                <a:solidFill>
                  <a:sysClr val="windowText" lastClr="000000"/>
                </a:solidFill>
                <a:latin typeface="Arial"/>
                <a:cs typeface="Arial"/>
              </a:rPr>
              <a:t>visible</a:t>
            </a:r>
            <a:r>
              <a:rPr sz="4791" b="0" spc="-24" dirty="0">
                <a:solidFill>
                  <a:sysClr val="windowText" lastClr="000000"/>
                </a:solidFill>
                <a:latin typeface="Arial"/>
                <a:cs typeface="Arial"/>
              </a:rPr>
              <a:t> </a:t>
            </a:r>
            <a:r>
              <a:rPr sz="4791" b="0" spc="-12" dirty="0">
                <a:solidFill>
                  <a:sysClr val="windowText" lastClr="000000"/>
                </a:solidFill>
                <a:latin typeface="Arial"/>
                <a:cs typeface="Arial"/>
              </a:rPr>
              <a:t>spectrum</a:t>
            </a:r>
            <a:endParaRPr sz="4791" b="0" dirty="0">
              <a:solidFill>
                <a:sysClr val="windowText" lastClr="000000"/>
              </a:solidFill>
              <a:latin typeface="Arial"/>
              <a:cs typeface="Arial"/>
            </a:endParaRPr>
          </a:p>
          <a:p>
            <a:pPr marR="6161" algn="r" defTabSz="1108984" hangingPunct="1">
              <a:spcBef>
                <a:spcPts val="3299"/>
              </a:spcBef>
            </a:pPr>
            <a:r>
              <a:rPr sz="3153" b="0" dirty="0">
                <a:solidFill>
                  <a:sysClr val="windowText" lastClr="000000"/>
                </a:solidFill>
                <a:latin typeface="Arial"/>
                <a:cs typeface="Arial"/>
              </a:rPr>
              <a:t>Slides</a:t>
            </a:r>
            <a:r>
              <a:rPr sz="3153" b="0" spc="91" dirty="0">
                <a:solidFill>
                  <a:sysClr val="windowText" lastClr="000000"/>
                </a:solidFill>
                <a:latin typeface="Arial"/>
                <a:cs typeface="Arial"/>
              </a:rPr>
              <a:t> </a:t>
            </a:r>
            <a:r>
              <a:rPr sz="3153" b="0" dirty="0">
                <a:solidFill>
                  <a:sysClr val="windowText" lastClr="000000"/>
                </a:solidFill>
                <a:latin typeface="Arial"/>
                <a:cs typeface="Arial"/>
              </a:rPr>
              <a:t>from</a:t>
            </a:r>
            <a:r>
              <a:rPr sz="3153" b="0" spc="-103" dirty="0">
                <a:solidFill>
                  <a:sysClr val="windowText" lastClr="000000"/>
                </a:solidFill>
                <a:latin typeface="Arial"/>
                <a:cs typeface="Arial"/>
              </a:rPr>
              <a:t> </a:t>
            </a:r>
            <a:r>
              <a:rPr sz="3153" b="0" dirty="0">
                <a:solidFill>
                  <a:sysClr val="windowText" lastClr="000000"/>
                </a:solidFill>
                <a:latin typeface="Arial"/>
                <a:cs typeface="Arial"/>
              </a:rPr>
              <a:t>Alyosha</a:t>
            </a:r>
            <a:r>
              <a:rPr sz="3153" b="0" spc="97" dirty="0">
                <a:solidFill>
                  <a:sysClr val="windowText" lastClr="000000"/>
                </a:solidFill>
                <a:latin typeface="Arial"/>
                <a:cs typeface="Arial"/>
              </a:rPr>
              <a:t> </a:t>
            </a:r>
            <a:r>
              <a:rPr sz="3153" b="0" spc="-12" dirty="0">
                <a:solidFill>
                  <a:sysClr val="windowText" lastClr="000000"/>
                </a:solidFill>
                <a:latin typeface="Arial"/>
                <a:cs typeface="Arial"/>
              </a:rPr>
              <a:t>Efros</a:t>
            </a:r>
            <a:endParaRPr sz="3153" b="0" dirty="0">
              <a:solidFill>
                <a:sysClr val="windowText" lastClr="000000"/>
              </a:solidFill>
              <a:latin typeface="Arial"/>
              <a:cs typeface="Arial"/>
            </a:endParaRPr>
          </a:p>
        </p:txBody>
      </p:sp>
      <p:sp>
        <p:nvSpPr>
          <p:cNvPr id="5" name="Rectangle 4"/>
          <p:cNvSpPr/>
          <p:nvPr/>
        </p:nvSpPr>
        <p:spPr>
          <a:xfrm>
            <a:off x="7368467" y="7899228"/>
            <a:ext cx="7769499" cy="1015663"/>
          </a:xfrm>
          <a:prstGeom prst="rect">
            <a:avLst/>
          </a:prstGeom>
        </p:spPr>
        <p:txBody>
          <a:bodyPr wrap="none">
            <a:spAutoFit/>
          </a:bodyPr>
          <a:lstStyle/>
          <a:p>
            <a:pPr marL="5563405" defTabSz="1108984" hangingPunct="1">
              <a:spcBef>
                <a:spcPts val="3904"/>
              </a:spcBef>
            </a:pPr>
            <a:r>
              <a:rPr lang="en-US" sz="6000" i="1" spc="-12" dirty="0">
                <a:solidFill>
                  <a:sysClr val="windowText" lastClr="000000"/>
                </a:solidFill>
                <a:latin typeface="Times New Roman"/>
                <a:cs typeface="Times New Roman"/>
              </a:rPr>
              <a:t>P(</a:t>
            </a:r>
            <a:r>
              <a:rPr lang="en-US" sz="6000" b="0" spc="-12" dirty="0" err="1">
                <a:solidFill>
                  <a:sysClr val="windowText" lastClr="000000"/>
                </a:solidFill>
                <a:latin typeface="Symbol"/>
                <a:cs typeface="Times New Roman"/>
              </a:rPr>
              <a:t>q,f</a:t>
            </a:r>
            <a:r>
              <a:rPr lang="en-US" sz="6000" i="1" spc="-12" dirty="0">
                <a:solidFill>
                  <a:sysClr val="windowText" lastClr="000000"/>
                </a:solidFill>
                <a:latin typeface="Times New Roman"/>
                <a:cs typeface="Times New Roman"/>
              </a:rPr>
              <a:t>)</a:t>
            </a:r>
            <a:endParaRPr lang="en-US" sz="6000" b="0" dirty="0">
              <a:solidFill>
                <a:sysClr val="windowText" lastClr="000000"/>
              </a:solidFill>
              <a:latin typeface="Times New Roman"/>
              <a:cs typeface="Times New Roman"/>
            </a:endParaRPr>
          </a:p>
        </p:txBody>
      </p:sp>
    </p:spTree>
    <p:extLst>
      <p:ext uri="{BB962C8B-B14F-4D97-AF65-F5344CB8AC3E}">
        <p14:creationId xmlns:p14="http://schemas.microsoft.com/office/powerpoint/2010/main" val="27217983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56506" y="440714"/>
            <a:ext cx="28661661" cy="2097611"/>
          </a:xfrm>
          <a:prstGeom prst="rect">
            <a:avLst/>
          </a:prstGeom>
        </p:spPr>
        <p:txBody>
          <a:bodyPr vert="horz" wrap="square" lIns="0" tIns="580122" rIns="0" bIns="0" rtlCol="0">
            <a:spAutoFit/>
          </a:bodyPr>
          <a:lstStyle/>
          <a:p>
            <a:pPr marL="7397850">
              <a:spcBef>
                <a:spcPts val="152"/>
              </a:spcBef>
            </a:pPr>
            <a:r>
              <a:rPr sz="9824" spc="230" dirty="0"/>
              <a:t>Color</a:t>
            </a:r>
            <a:r>
              <a:rPr sz="9824" spc="24" dirty="0"/>
              <a:t> </a:t>
            </a:r>
            <a:r>
              <a:rPr sz="9824" spc="236" dirty="0"/>
              <a:t>snapshot</a:t>
            </a:r>
            <a:endParaRPr sz="9824"/>
          </a:p>
        </p:txBody>
      </p:sp>
      <p:pic>
        <p:nvPicPr>
          <p:cNvPr id="3" name="object 3"/>
          <p:cNvPicPr/>
          <p:nvPr/>
        </p:nvPicPr>
        <p:blipFill>
          <a:blip r:embed="rId2" cstate="print"/>
          <a:stretch>
            <a:fillRect/>
          </a:stretch>
        </p:blipFill>
        <p:spPr>
          <a:xfrm>
            <a:off x="5334481" y="2613236"/>
            <a:ext cx="13105479" cy="5362959"/>
          </a:xfrm>
          <a:prstGeom prst="rect">
            <a:avLst/>
          </a:prstGeom>
        </p:spPr>
      </p:pic>
      <p:sp>
        <p:nvSpPr>
          <p:cNvPr id="4" name="object 4"/>
          <p:cNvSpPr txBox="1"/>
          <p:nvPr/>
        </p:nvSpPr>
        <p:spPr>
          <a:xfrm>
            <a:off x="5739760" y="9088932"/>
            <a:ext cx="11414854" cy="3946260"/>
          </a:xfrm>
          <a:prstGeom prst="rect">
            <a:avLst/>
          </a:prstGeom>
        </p:spPr>
        <p:txBody>
          <a:bodyPr vert="horz" wrap="square" lIns="0" tIns="462077" rIns="0" bIns="0" rtlCol="0">
            <a:spAutoFit/>
          </a:bodyPr>
          <a:lstStyle/>
          <a:p>
            <a:pPr marL="588378" indent="-572975" defTabSz="1108984" hangingPunct="1">
              <a:spcBef>
                <a:spcPts val="3966"/>
              </a:spcBef>
              <a:buFontTx/>
              <a:buChar char="•"/>
              <a:tabLst>
                <a:tab pos="588378" algn="l"/>
              </a:tabLst>
            </a:pPr>
            <a:r>
              <a:rPr sz="7156" b="0" dirty="0">
                <a:solidFill>
                  <a:sysClr val="windowText" lastClr="000000"/>
                </a:solidFill>
                <a:latin typeface="Arial"/>
                <a:cs typeface="Arial"/>
              </a:rPr>
              <a:t>is intensity of </a:t>
            </a:r>
            <a:r>
              <a:rPr sz="7156" b="0" spc="-12" dirty="0">
                <a:solidFill>
                  <a:sysClr val="windowText" lastClr="000000"/>
                </a:solidFill>
                <a:latin typeface="Arial"/>
                <a:cs typeface="Arial"/>
              </a:rPr>
              <a:t>light</a:t>
            </a:r>
            <a:endParaRPr sz="7156" b="0" dirty="0">
              <a:solidFill>
                <a:sysClr val="windowText" lastClr="000000"/>
              </a:solidFill>
              <a:latin typeface="Arial"/>
              <a:cs typeface="Arial"/>
            </a:endParaRPr>
          </a:p>
          <a:p>
            <a:pPr marL="929544" lvl="1" indent="-457456" defTabSz="1108984" hangingPunct="1">
              <a:spcBef>
                <a:spcPts val="273"/>
              </a:spcBef>
              <a:buFontTx/>
              <a:buChar char="•"/>
              <a:tabLst>
                <a:tab pos="929544" algn="l"/>
              </a:tabLst>
            </a:pPr>
            <a:r>
              <a:rPr sz="4791" b="0" dirty="0">
                <a:solidFill>
                  <a:sysClr val="windowText" lastClr="000000"/>
                </a:solidFill>
                <a:latin typeface="Arial"/>
                <a:cs typeface="Arial"/>
              </a:rPr>
              <a:t>Seen</a:t>
            </a:r>
            <a:r>
              <a:rPr sz="4791" b="0" spc="-18" dirty="0">
                <a:solidFill>
                  <a:sysClr val="windowText" lastClr="000000"/>
                </a:solidFill>
                <a:latin typeface="Arial"/>
                <a:cs typeface="Arial"/>
              </a:rPr>
              <a:t> </a:t>
            </a:r>
            <a:r>
              <a:rPr sz="4791" b="0" dirty="0">
                <a:solidFill>
                  <a:sysClr val="windowText" lastClr="000000"/>
                </a:solidFill>
                <a:latin typeface="Arial"/>
                <a:cs typeface="Arial"/>
              </a:rPr>
              <a:t>from</a:t>
            </a:r>
            <a:r>
              <a:rPr sz="4791" b="0" spc="-12" dirty="0">
                <a:solidFill>
                  <a:sysClr val="windowText" lastClr="000000"/>
                </a:solidFill>
                <a:latin typeface="Arial"/>
                <a:cs typeface="Arial"/>
              </a:rPr>
              <a:t> </a:t>
            </a:r>
            <a:r>
              <a:rPr sz="4791" b="0" dirty="0">
                <a:solidFill>
                  <a:sysClr val="windowText" lastClr="000000"/>
                </a:solidFill>
                <a:latin typeface="Arial"/>
                <a:cs typeface="Arial"/>
              </a:rPr>
              <a:t>a</a:t>
            </a:r>
            <a:r>
              <a:rPr sz="4791" b="0" spc="-12" dirty="0">
                <a:solidFill>
                  <a:sysClr val="windowText" lastClr="000000"/>
                </a:solidFill>
                <a:latin typeface="Arial"/>
                <a:cs typeface="Arial"/>
              </a:rPr>
              <a:t> </a:t>
            </a:r>
            <a:r>
              <a:rPr sz="4791" b="0" dirty="0">
                <a:solidFill>
                  <a:sysClr val="windowText" lastClr="000000"/>
                </a:solidFill>
                <a:latin typeface="Arial"/>
                <a:cs typeface="Arial"/>
              </a:rPr>
              <a:t>single</a:t>
            </a:r>
            <a:r>
              <a:rPr sz="4791" b="0" spc="-12" dirty="0">
                <a:solidFill>
                  <a:sysClr val="windowText" lastClr="000000"/>
                </a:solidFill>
                <a:latin typeface="Arial"/>
                <a:cs typeface="Arial"/>
              </a:rPr>
              <a:t> </a:t>
            </a:r>
            <a:r>
              <a:rPr sz="4791" b="0" dirty="0">
                <a:solidFill>
                  <a:sysClr val="windowText" lastClr="000000"/>
                </a:solidFill>
                <a:latin typeface="Arial"/>
                <a:cs typeface="Arial"/>
              </a:rPr>
              <a:t>position</a:t>
            </a:r>
            <a:r>
              <a:rPr sz="4791" b="0" spc="-12" dirty="0">
                <a:solidFill>
                  <a:sysClr val="windowText" lastClr="000000"/>
                </a:solidFill>
                <a:latin typeface="Arial"/>
                <a:cs typeface="Arial"/>
              </a:rPr>
              <a:t> (viewpoint)</a:t>
            </a:r>
            <a:endParaRPr sz="4791" b="0" dirty="0">
              <a:solidFill>
                <a:sysClr val="windowText" lastClr="000000"/>
              </a:solidFill>
              <a:latin typeface="Arial"/>
              <a:cs typeface="Arial"/>
            </a:endParaRPr>
          </a:p>
          <a:p>
            <a:pPr marL="929544" lvl="1" indent="-457456" defTabSz="1108984" hangingPunct="1">
              <a:spcBef>
                <a:spcPts val="473"/>
              </a:spcBef>
              <a:buFontTx/>
              <a:buChar char="•"/>
              <a:tabLst>
                <a:tab pos="929544" algn="l"/>
              </a:tabLst>
            </a:pPr>
            <a:r>
              <a:rPr sz="4791" b="0" dirty="0">
                <a:solidFill>
                  <a:sysClr val="windowText" lastClr="000000"/>
                </a:solidFill>
                <a:latin typeface="Arial"/>
                <a:cs typeface="Arial"/>
              </a:rPr>
              <a:t>At</a:t>
            </a:r>
            <a:r>
              <a:rPr sz="4791" b="0" spc="-6" dirty="0">
                <a:solidFill>
                  <a:sysClr val="windowText" lastClr="000000"/>
                </a:solidFill>
                <a:latin typeface="Arial"/>
                <a:cs typeface="Arial"/>
              </a:rPr>
              <a:t> </a:t>
            </a:r>
            <a:r>
              <a:rPr sz="4791" b="0" dirty="0">
                <a:solidFill>
                  <a:sysClr val="windowText" lastClr="000000"/>
                </a:solidFill>
                <a:latin typeface="Arial"/>
                <a:cs typeface="Arial"/>
              </a:rPr>
              <a:t>a single </a:t>
            </a:r>
            <a:r>
              <a:rPr sz="4791" b="0" spc="-24" dirty="0">
                <a:solidFill>
                  <a:sysClr val="windowText" lastClr="000000"/>
                </a:solidFill>
                <a:latin typeface="Arial"/>
                <a:cs typeface="Arial"/>
              </a:rPr>
              <a:t>time</a:t>
            </a:r>
            <a:endParaRPr sz="4791" b="0" dirty="0">
              <a:solidFill>
                <a:sysClr val="windowText" lastClr="000000"/>
              </a:solidFill>
              <a:latin typeface="Arial"/>
              <a:cs typeface="Arial"/>
            </a:endParaRPr>
          </a:p>
          <a:p>
            <a:pPr marL="929544" lvl="1" indent="-457456" defTabSz="1108984" hangingPunct="1">
              <a:spcBef>
                <a:spcPts val="467"/>
              </a:spcBef>
              <a:buFontTx/>
              <a:buChar char="•"/>
              <a:tabLst>
                <a:tab pos="929544" algn="l"/>
              </a:tabLst>
            </a:pPr>
            <a:r>
              <a:rPr sz="4791" b="0" dirty="0">
                <a:solidFill>
                  <a:sysClr val="windowText" lastClr="000000"/>
                </a:solidFill>
                <a:latin typeface="Arial"/>
                <a:cs typeface="Arial"/>
              </a:rPr>
              <a:t>As</a:t>
            </a:r>
            <a:r>
              <a:rPr sz="4791" b="0" spc="-12" dirty="0">
                <a:solidFill>
                  <a:sysClr val="windowText" lastClr="000000"/>
                </a:solidFill>
                <a:latin typeface="Arial"/>
                <a:cs typeface="Arial"/>
              </a:rPr>
              <a:t> </a:t>
            </a:r>
            <a:r>
              <a:rPr sz="4791" b="0" dirty="0">
                <a:solidFill>
                  <a:sysClr val="windowText" lastClr="000000"/>
                </a:solidFill>
                <a:latin typeface="Arial"/>
                <a:cs typeface="Arial"/>
              </a:rPr>
              <a:t>a</a:t>
            </a:r>
            <a:r>
              <a:rPr sz="4791" b="0" spc="-12" dirty="0">
                <a:solidFill>
                  <a:sysClr val="windowText" lastClr="000000"/>
                </a:solidFill>
                <a:latin typeface="Arial"/>
                <a:cs typeface="Arial"/>
              </a:rPr>
              <a:t> </a:t>
            </a:r>
            <a:r>
              <a:rPr sz="4791" b="0" dirty="0">
                <a:solidFill>
                  <a:sysClr val="windowText" lastClr="000000"/>
                </a:solidFill>
                <a:latin typeface="Arial"/>
                <a:cs typeface="Arial"/>
              </a:rPr>
              <a:t>function</a:t>
            </a:r>
            <a:r>
              <a:rPr sz="4791" b="0" spc="-6" dirty="0">
                <a:solidFill>
                  <a:sysClr val="windowText" lastClr="000000"/>
                </a:solidFill>
                <a:latin typeface="Arial"/>
                <a:cs typeface="Arial"/>
              </a:rPr>
              <a:t> </a:t>
            </a:r>
            <a:r>
              <a:rPr sz="4791" b="0" dirty="0">
                <a:solidFill>
                  <a:sysClr val="windowText" lastClr="000000"/>
                </a:solidFill>
                <a:latin typeface="Arial"/>
                <a:cs typeface="Arial"/>
              </a:rPr>
              <a:t>of</a:t>
            </a:r>
            <a:r>
              <a:rPr sz="4791" b="0" spc="-12" dirty="0">
                <a:solidFill>
                  <a:sysClr val="windowText" lastClr="000000"/>
                </a:solidFill>
                <a:latin typeface="Arial"/>
                <a:cs typeface="Arial"/>
              </a:rPr>
              <a:t> wavelength</a:t>
            </a:r>
            <a:endParaRPr sz="4791" b="0" dirty="0">
              <a:solidFill>
                <a:sysClr val="windowText" lastClr="000000"/>
              </a:solidFill>
              <a:latin typeface="Arial"/>
              <a:cs typeface="Arial"/>
            </a:endParaRPr>
          </a:p>
        </p:txBody>
      </p:sp>
      <p:sp>
        <p:nvSpPr>
          <p:cNvPr id="5" name="object 5"/>
          <p:cNvSpPr txBox="1"/>
          <p:nvPr/>
        </p:nvSpPr>
        <p:spPr>
          <a:xfrm>
            <a:off x="19554665" y="13035192"/>
            <a:ext cx="4660822" cy="506193"/>
          </a:xfrm>
          <a:prstGeom prst="rect">
            <a:avLst/>
          </a:prstGeom>
        </p:spPr>
        <p:txBody>
          <a:bodyPr vert="horz" wrap="square" lIns="0" tIns="20793" rIns="0" bIns="0" rtlCol="0">
            <a:spAutoFit/>
          </a:bodyPr>
          <a:lstStyle/>
          <a:p>
            <a:pPr marL="15403" defTabSz="1108984" hangingPunct="1">
              <a:spcBef>
                <a:spcPts val="164"/>
              </a:spcBef>
            </a:pPr>
            <a:r>
              <a:rPr sz="3153" b="0" dirty="0">
                <a:solidFill>
                  <a:sysClr val="windowText" lastClr="000000"/>
                </a:solidFill>
                <a:latin typeface="Arial"/>
                <a:cs typeface="Arial"/>
              </a:rPr>
              <a:t>Slides</a:t>
            </a:r>
            <a:r>
              <a:rPr sz="3153" b="0" spc="91" dirty="0">
                <a:solidFill>
                  <a:sysClr val="windowText" lastClr="000000"/>
                </a:solidFill>
                <a:latin typeface="Arial"/>
                <a:cs typeface="Arial"/>
              </a:rPr>
              <a:t> </a:t>
            </a:r>
            <a:r>
              <a:rPr sz="3153" b="0" dirty="0">
                <a:solidFill>
                  <a:sysClr val="windowText" lastClr="000000"/>
                </a:solidFill>
                <a:latin typeface="Arial"/>
                <a:cs typeface="Arial"/>
              </a:rPr>
              <a:t>from</a:t>
            </a:r>
            <a:r>
              <a:rPr sz="3153" b="0" spc="-103" dirty="0">
                <a:solidFill>
                  <a:sysClr val="windowText" lastClr="000000"/>
                </a:solidFill>
                <a:latin typeface="Arial"/>
                <a:cs typeface="Arial"/>
              </a:rPr>
              <a:t> </a:t>
            </a:r>
            <a:r>
              <a:rPr sz="3153" b="0" dirty="0">
                <a:solidFill>
                  <a:sysClr val="windowText" lastClr="000000"/>
                </a:solidFill>
                <a:latin typeface="Arial"/>
                <a:cs typeface="Arial"/>
              </a:rPr>
              <a:t>Alyosha</a:t>
            </a:r>
            <a:r>
              <a:rPr sz="3153" b="0" spc="97" dirty="0">
                <a:solidFill>
                  <a:sysClr val="windowText" lastClr="000000"/>
                </a:solidFill>
                <a:latin typeface="Arial"/>
                <a:cs typeface="Arial"/>
              </a:rPr>
              <a:t> </a:t>
            </a:r>
            <a:r>
              <a:rPr sz="3153" b="0" spc="-12" dirty="0">
                <a:solidFill>
                  <a:sysClr val="windowText" lastClr="000000"/>
                </a:solidFill>
                <a:latin typeface="Arial"/>
                <a:cs typeface="Arial"/>
              </a:rPr>
              <a:t>Efros</a:t>
            </a:r>
            <a:endParaRPr sz="3153" b="0">
              <a:solidFill>
                <a:sysClr val="windowText" lastClr="000000"/>
              </a:solidFill>
              <a:latin typeface="Arial"/>
              <a:cs typeface="Arial"/>
            </a:endParaRPr>
          </a:p>
        </p:txBody>
      </p:sp>
      <p:sp>
        <p:nvSpPr>
          <p:cNvPr id="6" name="Rectangle 5"/>
          <p:cNvSpPr/>
          <p:nvPr/>
        </p:nvSpPr>
        <p:spPr>
          <a:xfrm>
            <a:off x="7063031" y="8240176"/>
            <a:ext cx="8380371" cy="1015663"/>
          </a:xfrm>
          <a:prstGeom prst="rect">
            <a:avLst/>
          </a:prstGeom>
        </p:spPr>
        <p:txBody>
          <a:bodyPr wrap="none">
            <a:spAutoFit/>
          </a:bodyPr>
          <a:lstStyle/>
          <a:p>
            <a:pPr marL="5563405" defTabSz="1108984" hangingPunct="1">
              <a:spcBef>
                <a:spcPts val="3904"/>
              </a:spcBef>
            </a:pPr>
            <a:r>
              <a:rPr lang="en-US" sz="6000" i="1" spc="-12" dirty="0">
                <a:solidFill>
                  <a:sysClr val="windowText" lastClr="000000"/>
                </a:solidFill>
                <a:latin typeface="Times New Roman"/>
                <a:cs typeface="Times New Roman"/>
              </a:rPr>
              <a:t>P(</a:t>
            </a:r>
            <a:r>
              <a:rPr lang="en-US" sz="6000" b="0" spc="-12" dirty="0" err="1">
                <a:solidFill>
                  <a:sysClr val="windowText" lastClr="000000"/>
                </a:solidFill>
                <a:latin typeface="Symbol"/>
                <a:cs typeface="Times New Roman"/>
              </a:rPr>
              <a:t>q,f,l</a:t>
            </a:r>
            <a:r>
              <a:rPr lang="en-US" sz="6000" i="1" spc="-12" dirty="0">
                <a:solidFill>
                  <a:sysClr val="windowText" lastClr="000000"/>
                </a:solidFill>
                <a:latin typeface="Times New Roman"/>
                <a:cs typeface="Times New Roman"/>
              </a:rPr>
              <a:t>)</a:t>
            </a:r>
            <a:endParaRPr lang="en-US" sz="6000" b="0" dirty="0">
              <a:solidFill>
                <a:sysClr val="windowText" lastClr="000000"/>
              </a:solidFill>
              <a:latin typeface="Times New Roman"/>
              <a:cs typeface="Times New Roman"/>
            </a:endParaRPr>
          </a:p>
        </p:txBody>
      </p:sp>
    </p:spTree>
    <p:extLst>
      <p:ext uri="{BB962C8B-B14F-4D97-AF65-F5344CB8AC3E}">
        <p14:creationId xmlns:p14="http://schemas.microsoft.com/office/powerpoint/2010/main" val="11875030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56506" y="440714"/>
            <a:ext cx="28661661" cy="2097611"/>
          </a:xfrm>
          <a:prstGeom prst="rect">
            <a:avLst/>
          </a:prstGeom>
        </p:spPr>
        <p:txBody>
          <a:bodyPr vert="horz" wrap="square" lIns="0" tIns="580122" rIns="0" bIns="0" rtlCol="0">
            <a:spAutoFit/>
          </a:bodyPr>
          <a:lstStyle/>
          <a:p>
            <a:pPr marL="9484895">
              <a:spcBef>
                <a:spcPts val="152"/>
              </a:spcBef>
            </a:pPr>
            <a:r>
              <a:rPr sz="9824" dirty="0"/>
              <a:t>A</a:t>
            </a:r>
            <a:r>
              <a:rPr sz="9824" spc="6" dirty="0"/>
              <a:t> </a:t>
            </a:r>
            <a:r>
              <a:rPr sz="9824" spc="194" dirty="0"/>
              <a:t>movie</a:t>
            </a:r>
            <a:endParaRPr sz="9824"/>
          </a:p>
        </p:txBody>
      </p:sp>
      <p:pic>
        <p:nvPicPr>
          <p:cNvPr id="3" name="object 3"/>
          <p:cNvPicPr/>
          <p:nvPr/>
        </p:nvPicPr>
        <p:blipFill>
          <a:blip r:embed="rId2" cstate="print"/>
          <a:stretch>
            <a:fillRect/>
          </a:stretch>
        </p:blipFill>
        <p:spPr>
          <a:xfrm>
            <a:off x="5334481" y="2613236"/>
            <a:ext cx="13105479" cy="5362959"/>
          </a:xfrm>
          <a:prstGeom prst="rect">
            <a:avLst/>
          </a:prstGeom>
        </p:spPr>
      </p:pic>
      <p:sp>
        <p:nvSpPr>
          <p:cNvPr id="4" name="object 4"/>
          <p:cNvSpPr txBox="1"/>
          <p:nvPr/>
        </p:nvSpPr>
        <p:spPr>
          <a:xfrm>
            <a:off x="4496176" y="7524351"/>
            <a:ext cx="12938384" cy="5511729"/>
          </a:xfrm>
          <a:prstGeom prst="rect">
            <a:avLst/>
          </a:prstGeom>
        </p:spPr>
        <p:txBody>
          <a:bodyPr vert="horz" wrap="square" lIns="0" tIns="495962" rIns="0" bIns="0" rtlCol="0">
            <a:spAutoFit/>
          </a:bodyPr>
          <a:lstStyle/>
          <a:p>
            <a:pPr marL="5563405" defTabSz="1108984" hangingPunct="1">
              <a:spcBef>
                <a:spcPts val="3904"/>
              </a:spcBef>
            </a:pPr>
            <a:r>
              <a:rPr sz="6367" i="1" spc="-12" dirty="0">
                <a:solidFill>
                  <a:sysClr val="windowText" lastClr="000000"/>
                </a:solidFill>
                <a:latin typeface="Times New Roman"/>
                <a:cs typeface="Times New Roman"/>
              </a:rPr>
              <a:t>P(</a:t>
            </a:r>
            <a:r>
              <a:rPr lang="en-US" sz="6367" b="0" spc="-12" dirty="0" err="1">
                <a:solidFill>
                  <a:sysClr val="windowText" lastClr="000000"/>
                </a:solidFill>
                <a:latin typeface="Symbol"/>
                <a:cs typeface="Times New Roman"/>
              </a:rPr>
              <a:t>q,f,l</a:t>
            </a:r>
            <a:r>
              <a:rPr sz="6367" i="1" spc="-12" dirty="0" err="1">
                <a:solidFill>
                  <a:sysClr val="windowText" lastClr="000000"/>
                </a:solidFill>
                <a:latin typeface="Times New Roman"/>
                <a:cs typeface="Times New Roman"/>
              </a:rPr>
              <a:t>,t</a:t>
            </a:r>
            <a:r>
              <a:rPr sz="6367" i="1" spc="-12" dirty="0">
                <a:solidFill>
                  <a:sysClr val="windowText" lastClr="000000"/>
                </a:solidFill>
                <a:latin typeface="Times New Roman"/>
                <a:cs typeface="Times New Roman"/>
              </a:rPr>
              <a:t>)</a:t>
            </a:r>
            <a:endParaRPr sz="6367" b="0" dirty="0">
              <a:solidFill>
                <a:sysClr val="windowText" lastClr="000000"/>
              </a:solidFill>
              <a:latin typeface="Times New Roman"/>
              <a:cs typeface="Times New Roman"/>
            </a:endParaRPr>
          </a:p>
          <a:p>
            <a:pPr marL="588378" indent="-572975" defTabSz="1108984" hangingPunct="1">
              <a:spcBef>
                <a:spcPts val="4269"/>
              </a:spcBef>
              <a:buFontTx/>
              <a:buChar char="•"/>
              <a:tabLst>
                <a:tab pos="588378" algn="l"/>
              </a:tabLst>
            </a:pPr>
            <a:r>
              <a:rPr sz="7156" b="0" dirty="0">
                <a:solidFill>
                  <a:sysClr val="windowText" lastClr="000000"/>
                </a:solidFill>
                <a:latin typeface="Arial"/>
                <a:cs typeface="Arial"/>
              </a:rPr>
              <a:t>is intensity of </a:t>
            </a:r>
            <a:r>
              <a:rPr sz="7156" b="0" spc="-12" dirty="0">
                <a:solidFill>
                  <a:sysClr val="windowText" lastClr="000000"/>
                </a:solidFill>
                <a:latin typeface="Arial"/>
                <a:cs typeface="Arial"/>
              </a:rPr>
              <a:t>light</a:t>
            </a:r>
            <a:endParaRPr sz="7156" b="0" dirty="0">
              <a:solidFill>
                <a:sysClr val="windowText" lastClr="000000"/>
              </a:solidFill>
              <a:latin typeface="Arial"/>
              <a:cs typeface="Arial"/>
            </a:endParaRPr>
          </a:p>
          <a:p>
            <a:pPr marL="929544" lvl="1" indent="-457456" defTabSz="1108984" hangingPunct="1">
              <a:spcBef>
                <a:spcPts val="267"/>
              </a:spcBef>
              <a:buFontTx/>
              <a:buChar char="•"/>
              <a:tabLst>
                <a:tab pos="929544" algn="l"/>
              </a:tabLst>
            </a:pPr>
            <a:r>
              <a:rPr sz="4791" b="0" dirty="0">
                <a:solidFill>
                  <a:sysClr val="windowText" lastClr="000000"/>
                </a:solidFill>
                <a:latin typeface="Arial"/>
                <a:cs typeface="Arial"/>
              </a:rPr>
              <a:t>Seen</a:t>
            </a:r>
            <a:r>
              <a:rPr sz="4791" b="0" spc="-18" dirty="0">
                <a:solidFill>
                  <a:sysClr val="windowText" lastClr="000000"/>
                </a:solidFill>
                <a:latin typeface="Arial"/>
                <a:cs typeface="Arial"/>
              </a:rPr>
              <a:t> </a:t>
            </a:r>
            <a:r>
              <a:rPr sz="4791" b="0" dirty="0">
                <a:solidFill>
                  <a:sysClr val="windowText" lastClr="000000"/>
                </a:solidFill>
                <a:latin typeface="Arial"/>
                <a:cs typeface="Arial"/>
              </a:rPr>
              <a:t>from</a:t>
            </a:r>
            <a:r>
              <a:rPr sz="4791" b="0" spc="-12" dirty="0">
                <a:solidFill>
                  <a:sysClr val="windowText" lastClr="000000"/>
                </a:solidFill>
                <a:latin typeface="Arial"/>
                <a:cs typeface="Arial"/>
              </a:rPr>
              <a:t> </a:t>
            </a:r>
            <a:r>
              <a:rPr sz="4791" b="0" dirty="0">
                <a:solidFill>
                  <a:sysClr val="windowText" lastClr="000000"/>
                </a:solidFill>
                <a:latin typeface="Arial"/>
                <a:cs typeface="Arial"/>
              </a:rPr>
              <a:t>a</a:t>
            </a:r>
            <a:r>
              <a:rPr sz="4791" b="0" spc="-12" dirty="0">
                <a:solidFill>
                  <a:sysClr val="windowText" lastClr="000000"/>
                </a:solidFill>
                <a:latin typeface="Arial"/>
                <a:cs typeface="Arial"/>
              </a:rPr>
              <a:t> </a:t>
            </a:r>
            <a:r>
              <a:rPr sz="4791" b="0" dirty="0">
                <a:solidFill>
                  <a:sysClr val="windowText" lastClr="000000"/>
                </a:solidFill>
                <a:latin typeface="Arial"/>
                <a:cs typeface="Arial"/>
              </a:rPr>
              <a:t>single</a:t>
            </a:r>
            <a:r>
              <a:rPr sz="4791" b="0" spc="-12" dirty="0">
                <a:solidFill>
                  <a:sysClr val="windowText" lastClr="000000"/>
                </a:solidFill>
                <a:latin typeface="Arial"/>
                <a:cs typeface="Arial"/>
              </a:rPr>
              <a:t> </a:t>
            </a:r>
            <a:r>
              <a:rPr sz="4791" b="0" dirty="0">
                <a:solidFill>
                  <a:sysClr val="windowText" lastClr="000000"/>
                </a:solidFill>
                <a:latin typeface="Arial"/>
                <a:cs typeface="Arial"/>
              </a:rPr>
              <a:t>position</a:t>
            </a:r>
            <a:r>
              <a:rPr sz="4791" b="0" spc="-12" dirty="0">
                <a:solidFill>
                  <a:sysClr val="windowText" lastClr="000000"/>
                </a:solidFill>
                <a:latin typeface="Arial"/>
                <a:cs typeface="Arial"/>
              </a:rPr>
              <a:t> (viewpoint)</a:t>
            </a:r>
            <a:endParaRPr sz="4791" b="0" dirty="0">
              <a:solidFill>
                <a:sysClr val="windowText" lastClr="000000"/>
              </a:solidFill>
              <a:latin typeface="Arial"/>
              <a:cs typeface="Arial"/>
            </a:endParaRPr>
          </a:p>
          <a:p>
            <a:pPr marL="929544" lvl="1" indent="-457456" defTabSz="1108984" hangingPunct="1">
              <a:spcBef>
                <a:spcPts val="473"/>
              </a:spcBef>
              <a:buFontTx/>
              <a:buChar char="•"/>
              <a:tabLst>
                <a:tab pos="929544" algn="l"/>
              </a:tabLst>
            </a:pPr>
            <a:r>
              <a:rPr sz="4791" b="0" dirty="0">
                <a:solidFill>
                  <a:sysClr val="windowText" lastClr="000000"/>
                </a:solidFill>
                <a:latin typeface="Arial"/>
                <a:cs typeface="Arial"/>
              </a:rPr>
              <a:t>Over</a:t>
            </a:r>
            <a:r>
              <a:rPr sz="4791" b="0" spc="-24" dirty="0">
                <a:solidFill>
                  <a:sysClr val="windowText" lastClr="000000"/>
                </a:solidFill>
                <a:latin typeface="Arial"/>
                <a:cs typeface="Arial"/>
              </a:rPr>
              <a:t> time</a:t>
            </a:r>
            <a:endParaRPr sz="4791" b="0" dirty="0">
              <a:solidFill>
                <a:sysClr val="windowText" lastClr="000000"/>
              </a:solidFill>
              <a:latin typeface="Arial"/>
              <a:cs typeface="Arial"/>
            </a:endParaRPr>
          </a:p>
          <a:p>
            <a:pPr marL="929544" lvl="1" indent="-457456" defTabSz="1108984" hangingPunct="1">
              <a:spcBef>
                <a:spcPts val="473"/>
              </a:spcBef>
              <a:buFontTx/>
              <a:buChar char="•"/>
              <a:tabLst>
                <a:tab pos="929544" algn="l"/>
              </a:tabLst>
            </a:pPr>
            <a:r>
              <a:rPr sz="4791" b="0" dirty="0">
                <a:solidFill>
                  <a:sysClr val="windowText" lastClr="000000"/>
                </a:solidFill>
                <a:latin typeface="Arial"/>
                <a:cs typeface="Arial"/>
              </a:rPr>
              <a:t>As</a:t>
            </a:r>
            <a:r>
              <a:rPr sz="4791" b="0" spc="-12" dirty="0">
                <a:solidFill>
                  <a:sysClr val="windowText" lastClr="000000"/>
                </a:solidFill>
                <a:latin typeface="Arial"/>
                <a:cs typeface="Arial"/>
              </a:rPr>
              <a:t> </a:t>
            </a:r>
            <a:r>
              <a:rPr sz="4791" b="0" dirty="0">
                <a:solidFill>
                  <a:sysClr val="windowText" lastClr="000000"/>
                </a:solidFill>
                <a:latin typeface="Arial"/>
                <a:cs typeface="Arial"/>
              </a:rPr>
              <a:t>a</a:t>
            </a:r>
            <a:r>
              <a:rPr sz="4791" b="0" spc="-12" dirty="0">
                <a:solidFill>
                  <a:sysClr val="windowText" lastClr="000000"/>
                </a:solidFill>
                <a:latin typeface="Arial"/>
                <a:cs typeface="Arial"/>
              </a:rPr>
              <a:t> </a:t>
            </a:r>
            <a:r>
              <a:rPr sz="4791" b="0" dirty="0">
                <a:solidFill>
                  <a:sysClr val="windowText" lastClr="000000"/>
                </a:solidFill>
                <a:latin typeface="Arial"/>
                <a:cs typeface="Arial"/>
              </a:rPr>
              <a:t>function</a:t>
            </a:r>
            <a:r>
              <a:rPr sz="4791" b="0" spc="-6" dirty="0">
                <a:solidFill>
                  <a:sysClr val="windowText" lastClr="000000"/>
                </a:solidFill>
                <a:latin typeface="Arial"/>
                <a:cs typeface="Arial"/>
              </a:rPr>
              <a:t> </a:t>
            </a:r>
            <a:r>
              <a:rPr sz="4791" b="0" dirty="0">
                <a:solidFill>
                  <a:sysClr val="windowText" lastClr="000000"/>
                </a:solidFill>
                <a:latin typeface="Arial"/>
                <a:cs typeface="Arial"/>
              </a:rPr>
              <a:t>of</a:t>
            </a:r>
            <a:r>
              <a:rPr sz="4791" b="0" spc="-12" dirty="0">
                <a:solidFill>
                  <a:sysClr val="windowText" lastClr="000000"/>
                </a:solidFill>
                <a:latin typeface="Arial"/>
                <a:cs typeface="Arial"/>
              </a:rPr>
              <a:t> wavelength</a:t>
            </a:r>
            <a:endParaRPr sz="4791" b="0" dirty="0">
              <a:solidFill>
                <a:sysClr val="windowText" lastClr="000000"/>
              </a:solidFill>
              <a:latin typeface="Arial"/>
              <a:cs typeface="Arial"/>
            </a:endParaRPr>
          </a:p>
        </p:txBody>
      </p:sp>
      <p:sp>
        <p:nvSpPr>
          <p:cNvPr id="5" name="object 5"/>
          <p:cNvSpPr txBox="1"/>
          <p:nvPr/>
        </p:nvSpPr>
        <p:spPr>
          <a:xfrm>
            <a:off x="19554665" y="13035192"/>
            <a:ext cx="4660822" cy="506193"/>
          </a:xfrm>
          <a:prstGeom prst="rect">
            <a:avLst/>
          </a:prstGeom>
        </p:spPr>
        <p:txBody>
          <a:bodyPr vert="horz" wrap="square" lIns="0" tIns="20793" rIns="0" bIns="0" rtlCol="0">
            <a:spAutoFit/>
          </a:bodyPr>
          <a:lstStyle/>
          <a:p>
            <a:pPr marL="15403" defTabSz="1108984" hangingPunct="1">
              <a:spcBef>
                <a:spcPts val="164"/>
              </a:spcBef>
            </a:pPr>
            <a:r>
              <a:rPr sz="3153" b="0" dirty="0">
                <a:solidFill>
                  <a:sysClr val="windowText" lastClr="000000"/>
                </a:solidFill>
                <a:latin typeface="Arial"/>
                <a:cs typeface="Arial"/>
              </a:rPr>
              <a:t>Slides</a:t>
            </a:r>
            <a:r>
              <a:rPr sz="3153" b="0" spc="91" dirty="0">
                <a:solidFill>
                  <a:sysClr val="windowText" lastClr="000000"/>
                </a:solidFill>
                <a:latin typeface="Arial"/>
                <a:cs typeface="Arial"/>
              </a:rPr>
              <a:t> </a:t>
            </a:r>
            <a:r>
              <a:rPr sz="3153" b="0" dirty="0">
                <a:solidFill>
                  <a:sysClr val="windowText" lastClr="000000"/>
                </a:solidFill>
                <a:latin typeface="Arial"/>
                <a:cs typeface="Arial"/>
              </a:rPr>
              <a:t>from</a:t>
            </a:r>
            <a:r>
              <a:rPr sz="3153" b="0" spc="-103" dirty="0">
                <a:solidFill>
                  <a:sysClr val="windowText" lastClr="000000"/>
                </a:solidFill>
                <a:latin typeface="Arial"/>
                <a:cs typeface="Arial"/>
              </a:rPr>
              <a:t> </a:t>
            </a:r>
            <a:r>
              <a:rPr sz="3153" b="0" dirty="0">
                <a:solidFill>
                  <a:sysClr val="windowText" lastClr="000000"/>
                </a:solidFill>
                <a:latin typeface="Arial"/>
                <a:cs typeface="Arial"/>
              </a:rPr>
              <a:t>Alyosha</a:t>
            </a:r>
            <a:r>
              <a:rPr sz="3153" b="0" spc="97" dirty="0">
                <a:solidFill>
                  <a:sysClr val="windowText" lastClr="000000"/>
                </a:solidFill>
                <a:latin typeface="Arial"/>
                <a:cs typeface="Arial"/>
              </a:rPr>
              <a:t> </a:t>
            </a:r>
            <a:r>
              <a:rPr sz="3153" b="0" spc="-12" dirty="0">
                <a:solidFill>
                  <a:sysClr val="windowText" lastClr="000000"/>
                </a:solidFill>
                <a:latin typeface="Arial"/>
                <a:cs typeface="Arial"/>
              </a:rPr>
              <a:t>Efros</a:t>
            </a:r>
            <a:endParaRPr sz="3153" b="0">
              <a:solidFill>
                <a:sysClr val="windowText" lastClr="000000"/>
              </a:solidFill>
              <a:latin typeface="Arial"/>
              <a:cs typeface="Arial"/>
            </a:endParaRPr>
          </a:p>
        </p:txBody>
      </p:sp>
    </p:spTree>
    <p:extLst>
      <p:ext uri="{BB962C8B-B14F-4D97-AF65-F5344CB8AC3E}">
        <p14:creationId xmlns:p14="http://schemas.microsoft.com/office/powerpoint/2010/main" val="360801802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56506" y="440715"/>
            <a:ext cx="28661661" cy="1652008"/>
          </a:xfrm>
          <a:prstGeom prst="rect">
            <a:avLst/>
          </a:prstGeom>
        </p:spPr>
        <p:txBody>
          <a:bodyPr vert="horz" wrap="square" lIns="0" tIns="138828" rIns="0" bIns="0" rtlCol="0">
            <a:spAutoFit/>
          </a:bodyPr>
          <a:lstStyle/>
          <a:p>
            <a:pPr marL="5878387">
              <a:spcBef>
                <a:spcPts val="152"/>
              </a:spcBef>
            </a:pPr>
            <a:r>
              <a:rPr sz="9824" dirty="0"/>
              <a:t>A</a:t>
            </a:r>
            <a:r>
              <a:rPr sz="9824" spc="24" dirty="0"/>
              <a:t> </a:t>
            </a:r>
            <a:r>
              <a:rPr sz="9824" spc="273" dirty="0"/>
              <a:t>holographic</a:t>
            </a:r>
            <a:r>
              <a:rPr sz="9824" spc="30" dirty="0"/>
              <a:t> </a:t>
            </a:r>
            <a:r>
              <a:rPr sz="9824" spc="194" dirty="0"/>
              <a:t>movie</a:t>
            </a:r>
            <a:endParaRPr sz="9824"/>
          </a:p>
        </p:txBody>
      </p:sp>
      <p:sp>
        <p:nvSpPr>
          <p:cNvPr id="3" name="object 3"/>
          <p:cNvSpPr txBox="1"/>
          <p:nvPr/>
        </p:nvSpPr>
        <p:spPr>
          <a:xfrm>
            <a:off x="19554665" y="13035192"/>
            <a:ext cx="4660822" cy="506193"/>
          </a:xfrm>
          <a:prstGeom prst="rect">
            <a:avLst/>
          </a:prstGeom>
        </p:spPr>
        <p:txBody>
          <a:bodyPr vert="horz" wrap="square" lIns="0" tIns="20793" rIns="0" bIns="0" rtlCol="0">
            <a:spAutoFit/>
          </a:bodyPr>
          <a:lstStyle/>
          <a:p>
            <a:pPr marL="15403" defTabSz="1108984" hangingPunct="1">
              <a:spcBef>
                <a:spcPts val="164"/>
              </a:spcBef>
            </a:pPr>
            <a:r>
              <a:rPr sz="3153" b="0" dirty="0">
                <a:solidFill>
                  <a:sysClr val="windowText" lastClr="000000"/>
                </a:solidFill>
                <a:latin typeface="Arial"/>
                <a:cs typeface="Arial"/>
              </a:rPr>
              <a:t>Slides</a:t>
            </a:r>
            <a:r>
              <a:rPr sz="3153" b="0" spc="91" dirty="0">
                <a:solidFill>
                  <a:sysClr val="windowText" lastClr="000000"/>
                </a:solidFill>
                <a:latin typeface="Arial"/>
                <a:cs typeface="Arial"/>
              </a:rPr>
              <a:t> </a:t>
            </a:r>
            <a:r>
              <a:rPr sz="3153" b="0" dirty="0">
                <a:solidFill>
                  <a:sysClr val="windowText" lastClr="000000"/>
                </a:solidFill>
                <a:latin typeface="Arial"/>
                <a:cs typeface="Arial"/>
              </a:rPr>
              <a:t>from</a:t>
            </a:r>
            <a:r>
              <a:rPr sz="3153" b="0" spc="-103" dirty="0">
                <a:solidFill>
                  <a:sysClr val="windowText" lastClr="000000"/>
                </a:solidFill>
                <a:latin typeface="Arial"/>
                <a:cs typeface="Arial"/>
              </a:rPr>
              <a:t> </a:t>
            </a:r>
            <a:r>
              <a:rPr sz="3153" b="0" dirty="0">
                <a:solidFill>
                  <a:sysClr val="windowText" lastClr="000000"/>
                </a:solidFill>
                <a:latin typeface="Arial"/>
                <a:cs typeface="Arial"/>
              </a:rPr>
              <a:t>Alyosha</a:t>
            </a:r>
            <a:r>
              <a:rPr sz="3153" b="0" spc="97" dirty="0">
                <a:solidFill>
                  <a:sysClr val="windowText" lastClr="000000"/>
                </a:solidFill>
                <a:latin typeface="Arial"/>
                <a:cs typeface="Arial"/>
              </a:rPr>
              <a:t> </a:t>
            </a:r>
            <a:r>
              <a:rPr sz="3153" b="0" spc="-12" dirty="0">
                <a:solidFill>
                  <a:sysClr val="windowText" lastClr="000000"/>
                </a:solidFill>
                <a:latin typeface="Arial"/>
                <a:cs typeface="Arial"/>
              </a:rPr>
              <a:t>Efros</a:t>
            </a:r>
            <a:endParaRPr sz="3153" b="0">
              <a:solidFill>
                <a:sysClr val="windowText" lastClr="000000"/>
              </a:solidFill>
              <a:latin typeface="Arial"/>
              <a:cs typeface="Arial"/>
            </a:endParaRPr>
          </a:p>
        </p:txBody>
      </p:sp>
      <p:pic>
        <p:nvPicPr>
          <p:cNvPr id="4" name="object 4"/>
          <p:cNvPicPr/>
          <p:nvPr/>
        </p:nvPicPr>
        <p:blipFill>
          <a:blip r:embed="rId2" cstate="print"/>
          <a:stretch>
            <a:fillRect/>
          </a:stretch>
        </p:blipFill>
        <p:spPr>
          <a:xfrm>
            <a:off x="5218375" y="2450611"/>
            <a:ext cx="13383248" cy="5406644"/>
          </a:xfrm>
          <a:prstGeom prst="rect">
            <a:avLst/>
          </a:prstGeom>
        </p:spPr>
      </p:pic>
      <p:sp>
        <p:nvSpPr>
          <p:cNvPr id="5" name="object 5"/>
          <p:cNvSpPr txBox="1"/>
          <p:nvPr/>
        </p:nvSpPr>
        <p:spPr>
          <a:xfrm>
            <a:off x="4465370" y="7849948"/>
            <a:ext cx="11823141" cy="5184253"/>
          </a:xfrm>
          <a:prstGeom prst="rect">
            <a:avLst/>
          </a:prstGeom>
        </p:spPr>
        <p:txBody>
          <a:bodyPr vert="horz" wrap="square" lIns="0" tIns="19253" rIns="0" bIns="0" rtlCol="0">
            <a:spAutoFit/>
          </a:bodyPr>
          <a:lstStyle/>
          <a:p>
            <a:pPr marL="5563405" defTabSz="1108984" hangingPunct="1">
              <a:spcBef>
                <a:spcPts val="3904"/>
              </a:spcBef>
            </a:pPr>
            <a:r>
              <a:rPr lang="en-US" sz="6367" i="1" spc="-12" dirty="0">
                <a:solidFill>
                  <a:sysClr val="windowText" lastClr="000000"/>
                </a:solidFill>
                <a:latin typeface="Times New Roman"/>
                <a:cs typeface="Times New Roman"/>
              </a:rPr>
              <a:t>P(</a:t>
            </a:r>
            <a:r>
              <a:rPr lang="en-US" sz="6367" b="0" spc="-12" dirty="0">
                <a:solidFill>
                  <a:sysClr val="windowText" lastClr="000000"/>
                </a:solidFill>
                <a:latin typeface="Symbol"/>
                <a:cs typeface="Times New Roman"/>
              </a:rPr>
              <a:t>q,f,l</a:t>
            </a:r>
            <a:r>
              <a:rPr lang="en-US" sz="6367" i="1" spc="-12" dirty="0">
                <a:solidFill>
                  <a:sysClr val="windowText" lastClr="000000"/>
                </a:solidFill>
                <a:latin typeface="Times New Roman"/>
                <a:cs typeface="Times New Roman"/>
              </a:rPr>
              <a:t>,t,V</a:t>
            </a:r>
            <a:r>
              <a:rPr lang="en-US" sz="6367" i="1" spc="-12" baseline="-25000" dirty="0">
                <a:solidFill>
                  <a:sysClr val="windowText" lastClr="000000"/>
                </a:solidFill>
                <a:latin typeface="Times New Roman"/>
                <a:cs typeface="Times New Roman"/>
              </a:rPr>
              <a:t>x</a:t>
            </a:r>
            <a:r>
              <a:rPr lang="en-US" sz="6367" i="1" spc="-12" dirty="0">
                <a:solidFill>
                  <a:sysClr val="windowText" lastClr="000000"/>
                </a:solidFill>
                <a:latin typeface="Times New Roman"/>
                <a:cs typeface="Times New Roman"/>
              </a:rPr>
              <a:t>,V</a:t>
            </a:r>
            <a:r>
              <a:rPr lang="en-US" sz="6367" i="1" spc="-12" baseline="-25000" dirty="0">
                <a:solidFill>
                  <a:sysClr val="windowText" lastClr="000000"/>
                </a:solidFill>
                <a:latin typeface="Times New Roman"/>
                <a:cs typeface="Times New Roman"/>
              </a:rPr>
              <a:t>y</a:t>
            </a:r>
            <a:r>
              <a:rPr lang="en-US" sz="6367" i="1" spc="-12" dirty="0">
                <a:solidFill>
                  <a:sysClr val="windowText" lastClr="000000"/>
                </a:solidFill>
                <a:latin typeface="Times New Roman"/>
                <a:cs typeface="Times New Roman"/>
              </a:rPr>
              <a:t>,V</a:t>
            </a:r>
            <a:r>
              <a:rPr lang="en-US" sz="6367" i="1" spc="-12" baseline="-25000" dirty="0">
                <a:solidFill>
                  <a:sysClr val="windowText" lastClr="000000"/>
                </a:solidFill>
                <a:latin typeface="Times New Roman"/>
                <a:cs typeface="Times New Roman"/>
              </a:rPr>
              <a:t>z</a:t>
            </a:r>
            <a:r>
              <a:rPr lang="en-US" sz="6367" i="1" spc="-12" dirty="0">
                <a:solidFill>
                  <a:sysClr val="windowText" lastClr="000000"/>
                </a:solidFill>
                <a:latin typeface="Times New Roman"/>
                <a:cs typeface="Times New Roman"/>
              </a:rPr>
              <a:t>)</a:t>
            </a:r>
            <a:endParaRPr lang="en-US" sz="6367" b="0" dirty="0">
              <a:solidFill>
                <a:sysClr val="windowText" lastClr="000000"/>
              </a:solidFill>
              <a:latin typeface="Times New Roman"/>
              <a:cs typeface="Times New Roman"/>
            </a:endParaRPr>
          </a:p>
          <a:p>
            <a:pPr marL="619183" indent="-572975" defTabSz="1108984" hangingPunct="1">
              <a:spcBef>
                <a:spcPts val="5458"/>
              </a:spcBef>
              <a:buFontTx/>
              <a:buChar char="•"/>
              <a:tabLst>
                <a:tab pos="619183" algn="l"/>
              </a:tabLst>
            </a:pPr>
            <a:r>
              <a:rPr sz="7156" b="0" dirty="0">
                <a:solidFill>
                  <a:sysClr val="windowText" lastClr="000000"/>
                </a:solidFill>
                <a:latin typeface="Arial"/>
                <a:cs typeface="Arial"/>
              </a:rPr>
              <a:t>is intensity of </a:t>
            </a:r>
            <a:r>
              <a:rPr sz="7156" b="0" spc="-12" dirty="0">
                <a:solidFill>
                  <a:sysClr val="windowText" lastClr="000000"/>
                </a:solidFill>
                <a:latin typeface="Arial"/>
                <a:cs typeface="Arial"/>
              </a:rPr>
              <a:t>light</a:t>
            </a:r>
            <a:endParaRPr sz="7156" b="0" dirty="0">
              <a:solidFill>
                <a:sysClr val="windowText" lastClr="000000"/>
              </a:solidFill>
              <a:latin typeface="Arial"/>
              <a:cs typeface="Arial"/>
            </a:endParaRPr>
          </a:p>
          <a:p>
            <a:pPr marL="960350" lvl="1" indent="-457456" defTabSz="1108984" hangingPunct="1">
              <a:spcBef>
                <a:spcPts val="273"/>
              </a:spcBef>
              <a:buFontTx/>
              <a:buChar char="•"/>
              <a:tabLst>
                <a:tab pos="960350" algn="l"/>
              </a:tabLst>
            </a:pPr>
            <a:r>
              <a:rPr sz="4791" b="0" dirty="0">
                <a:solidFill>
                  <a:sysClr val="windowText" lastClr="000000"/>
                </a:solidFill>
                <a:latin typeface="Arial"/>
                <a:cs typeface="Arial"/>
              </a:rPr>
              <a:t>Seen</a:t>
            </a:r>
            <a:r>
              <a:rPr sz="4791" b="0" spc="-18" dirty="0">
                <a:solidFill>
                  <a:sysClr val="windowText" lastClr="000000"/>
                </a:solidFill>
                <a:latin typeface="Arial"/>
                <a:cs typeface="Arial"/>
              </a:rPr>
              <a:t> </a:t>
            </a:r>
            <a:r>
              <a:rPr sz="4791" b="0" dirty="0">
                <a:solidFill>
                  <a:sysClr val="windowText" lastClr="000000"/>
                </a:solidFill>
                <a:latin typeface="Arial"/>
                <a:cs typeface="Arial"/>
              </a:rPr>
              <a:t>from</a:t>
            </a:r>
            <a:r>
              <a:rPr sz="4791" b="0" spc="-267" dirty="0">
                <a:solidFill>
                  <a:sysClr val="windowText" lastClr="000000"/>
                </a:solidFill>
                <a:latin typeface="Arial"/>
                <a:cs typeface="Arial"/>
              </a:rPr>
              <a:t> </a:t>
            </a:r>
            <a:r>
              <a:rPr sz="4791" b="0" dirty="0">
                <a:solidFill>
                  <a:sysClr val="windowText" lastClr="000000"/>
                </a:solidFill>
                <a:latin typeface="Arial"/>
                <a:cs typeface="Arial"/>
              </a:rPr>
              <a:t>ANY</a:t>
            </a:r>
            <a:r>
              <a:rPr sz="4791" b="0" spc="-103" dirty="0">
                <a:solidFill>
                  <a:sysClr val="windowText" lastClr="000000"/>
                </a:solidFill>
                <a:latin typeface="Arial"/>
                <a:cs typeface="Arial"/>
              </a:rPr>
              <a:t> </a:t>
            </a:r>
            <a:r>
              <a:rPr sz="4791" b="0" dirty="0">
                <a:solidFill>
                  <a:sysClr val="windowText" lastClr="000000"/>
                </a:solidFill>
                <a:latin typeface="Arial"/>
                <a:cs typeface="Arial"/>
              </a:rPr>
              <a:t>position</a:t>
            </a:r>
            <a:r>
              <a:rPr sz="4791" b="0" spc="-12" dirty="0">
                <a:solidFill>
                  <a:sysClr val="windowText" lastClr="000000"/>
                </a:solidFill>
                <a:latin typeface="Arial"/>
                <a:cs typeface="Arial"/>
              </a:rPr>
              <a:t> </a:t>
            </a:r>
            <a:r>
              <a:rPr sz="4791" b="0" dirty="0">
                <a:solidFill>
                  <a:sysClr val="windowText" lastClr="000000"/>
                </a:solidFill>
                <a:latin typeface="Arial"/>
                <a:cs typeface="Arial"/>
              </a:rPr>
              <a:t>and</a:t>
            </a:r>
            <a:r>
              <a:rPr sz="4791" b="0" spc="-12" dirty="0">
                <a:solidFill>
                  <a:sysClr val="windowText" lastClr="000000"/>
                </a:solidFill>
                <a:latin typeface="Arial"/>
                <a:cs typeface="Arial"/>
              </a:rPr>
              <a:t> direction</a:t>
            </a:r>
            <a:endParaRPr sz="4791" b="0" dirty="0">
              <a:solidFill>
                <a:sysClr val="windowText" lastClr="000000"/>
              </a:solidFill>
              <a:latin typeface="Arial"/>
              <a:cs typeface="Arial"/>
            </a:endParaRPr>
          </a:p>
          <a:p>
            <a:pPr marL="960350" lvl="1" indent="-457456" defTabSz="1108984" hangingPunct="1">
              <a:spcBef>
                <a:spcPts val="467"/>
              </a:spcBef>
              <a:buFontTx/>
              <a:buChar char="•"/>
              <a:tabLst>
                <a:tab pos="960350" algn="l"/>
              </a:tabLst>
            </a:pPr>
            <a:r>
              <a:rPr sz="4791" b="0" dirty="0">
                <a:solidFill>
                  <a:sysClr val="windowText" lastClr="000000"/>
                </a:solidFill>
                <a:latin typeface="Arial"/>
                <a:cs typeface="Arial"/>
              </a:rPr>
              <a:t>Over</a:t>
            </a:r>
            <a:r>
              <a:rPr sz="4791" b="0" spc="-24" dirty="0">
                <a:solidFill>
                  <a:sysClr val="windowText" lastClr="000000"/>
                </a:solidFill>
                <a:latin typeface="Arial"/>
                <a:cs typeface="Arial"/>
              </a:rPr>
              <a:t> time</a:t>
            </a:r>
            <a:endParaRPr sz="4791" b="0" dirty="0">
              <a:solidFill>
                <a:sysClr val="windowText" lastClr="000000"/>
              </a:solidFill>
              <a:latin typeface="Arial"/>
              <a:cs typeface="Arial"/>
            </a:endParaRPr>
          </a:p>
          <a:p>
            <a:pPr marL="960350" lvl="1" indent="-457456" defTabSz="1108984" hangingPunct="1">
              <a:spcBef>
                <a:spcPts val="473"/>
              </a:spcBef>
              <a:buFontTx/>
              <a:buChar char="•"/>
              <a:tabLst>
                <a:tab pos="960350" algn="l"/>
              </a:tabLst>
            </a:pPr>
            <a:r>
              <a:rPr sz="4791" b="0" dirty="0">
                <a:solidFill>
                  <a:sysClr val="windowText" lastClr="000000"/>
                </a:solidFill>
                <a:latin typeface="Arial"/>
                <a:cs typeface="Arial"/>
              </a:rPr>
              <a:t>As</a:t>
            </a:r>
            <a:r>
              <a:rPr sz="4791" b="0" spc="-12" dirty="0">
                <a:solidFill>
                  <a:sysClr val="windowText" lastClr="000000"/>
                </a:solidFill>
                <a:latin typeface="Arial"/>
                <a:cs typeface="Arial"/>
              </a:rPr>
              <a:t> </a:t>
            </a:r>
            <a:r>
              <a:rPr sz="4791" b="0" dirty="0">
                <a:solidFill>
                  <a:sysClr val="windowText" lastClr="000000"/>
                </a:solidFill>
                <a:latin typeface="Arial"/>
                <a:cs typeface="Arial"/>
              </a:rPr>
              <a:t>a</a:t>
            </a:r>
            <a:r>
              <a:rPr sz="4791" b="0" spc="-12" dirty="0">
                <a:solidFill>
                  <a:sysClr val="windowText" lastClr="000000"/>
                </a:solidFill>
                <a:latin typeface="Arial"/>
                <a:cs typeface="Arial"/>
              </a:rPr>
              <a:t> </a:t>
            </a:r>
            <a:r>
              <a:rPr sz="4791" b="0" dirty="0">
                <a:solidFill>
                  <a:sysClr val="windowText" lastClr="000000"/>
                </a:solidFill>
                <a:latin typeface="Arial"/>
                <a:cs typeface="Arial"/>
              </a:rPr>
              <a:t>function</a:t>
            </a:r>
            <a:r>
              <a:rPr sz="4791" b="0" spc="-6" dirty="0">
                <a:solidFill>
                  <a:sysClr val="windowText" lastClr="000000"/>
                </a:solidFill>
                <a:latin typeface="Arial"/>
                <a:cs typeface="Arial"/>
              </a:rPr>
              <a:t> </a:t>
            </a:r>
            <a:r>
              <a:rPr sz="4791" b="0" dirty="0">
                <a:solidFill>
                  <a:sysClr val="windowText" lastClr="000000"/>
                </a:solidFill>
                <a:latin typeface="Arial"/>
                <a:cs typeface="Arial"/>
              </a:rPr>
              <a:t>of</a:t>
            </a:r>
            <a:r>
              <a:rPr sz="4791" b="0" spc="-12" dirty="0">
                <a:solidFill>
                  <a:sysClr val="windowText" lastClr="000000"/>
                </a:solidFill>
                <a:latin typeface="Arial"/>
                <a:cs typeface="Arial"/>
              </a:rPr>
              <a:t> wavelength</a:t>
            </a:r>
            <a:endParaRPr sz="4791" b="0" dirty="0">
              <a:solidFill>
                <a:sysClr val="windowText" lastClr="000000"/>
              </a:solidFill>
              <a:latin typeface="Arial"/>
              <a:cs typeface="Arial"/>
            </a:endParaRPr>
          </a:p>
        </p:txBody>
      </p:sp>
    </p:spTree>
    <p:extLst>
      <p:ext uri="{BB962C8B-B14F-4D97-AF65-F5344CB8AC3E}">
        <p14:creationId xmlns:p14="http://schemas.microsoft.com/office/powerpoint/2010/main" val="17924328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56506" y="440714"/>
            <a:ext cx="28661661" cy="1823713"/>
          </a:xfrm>
          <a:prstGeom prst="rect">
            <a:avLst/>
          </a:prstGeom>
        </p:spPr>
        <p:txBody>
          <a:bodyPr vert="horz" wrap="square" lIns="0" tIns="308873" rIns="0" bIns="0" rtlCol="0">
            <a:spAutoFit/>
          </a:bodyPr>
          <a:lstStyle/>
          <a:p>
            <a:pPr marL="5334677">
              <a:spcBef>
                <a:spcPts val="152"/>
              </a:spcBef>
            </a:pPr>
            <a:r>
              <a:rPr sz="9824" dirty="0"/>
              <a:t>The</a:t>
            </a:r>
            <a:r>
              <a:rPr sz="9824" spc="18" dirty="0"/>
              <a:t> </a:t>
            </a:r>
            <a:r>
              <a:rPr sz="9824" spc="346" dirty="0"/>
              <a:t>plenoptic</a:t>
            </a:r>
            <a:r>
              <a:rPr sz="9824" spc="24" dirty="0"/>
              <a:t> </a:t>
            </a:r>
            <a:r>
              <a:rPr sz="9824" spc="285" dirty="0"/>
              <a:t>function</a:t>
            </a:r>
            <a:endParaRPr sz="9824"/>
          </a:p>
        </p:txBody>
      </p:sp>
      <p:sp>
        <p:nvSpPr>
          <p:cNvPr id="3" name="object 3"/>
          <p:cNvSpPr txBox="1"/>
          <p:nvPr/>
        </p:nvSpPr>
        <p:spPr>
          <a:xfrm>
            <a:off x="19554665" y="13035192"/>
            <a:ext cx="4660822" cy="506193"/>
          </a:xfrm>
          <a:prstGeom prst="rect">
            <a:avLst/>
          </a:prstGeom>
        </p:spPr>
        <p:txBody>
          <a:bodyPr vert="horz" wrap="square" lIns="0" tIns="20793" rIns="0" bIns="0" rtlCol="0">
            <a:spAutoFit/>
          </a:bodyPr>
          <a:lstStyle/>
          <a:p>
            <a:pPr marL="15403" defTabSz="1108984" hangingPunct="1">
              <a:spcBef>
                <a:spcPts val="164"/>
              </a:spcBef>
            </a:pPr>
            <a:r>
              <a:rPr sz="3153" b="0" dirty="0">
                <a:solidFill>
                  <a:sysClr val="windowText" lastClr="000000"/>
                </a:solidFill>
                <a:latin typeface="Arial"/>
                <a:cs typeface="Arial"/>
              </a:rPr>
              <a:t>Slides</a:t>
            </a:r>
            <a:r>
              <a:rPr sz="3153" b="0" spc="91" dirty="0">
                <a:solidFill>
                  <a:sysClr val="windowText" lastClr="000000"/>
                </a:solidFill>
                <a:latin typeface="Arial"/>
                <a:cs typeface="Arial"/>
              </a:rPr>
              <a:t> </a:t>
            </a:r>
            <a:r>
              <a:rPr sz="3153" b="0" dirty="0">
                <a:solidFill>
                  <a:sysClr val="windowText" lastClr="000000"/>
                </a:solidFill>
                <a:latin typeface="Arial"/>
                <a:cs typeface="Arial"/>
              </a:rPr>
              <a:t>from</a:t>
            </a:r>
            <a:r>
              <a:rPr sz="3153" b="0" spc="-103" dirty="0">
                <a:solidFill>
                  <a:sysClr val="windowText" lastClr="000000"/>
                </a:solidFill>
                <a:latin typeface="Arial"/>
                <a:cs typeface="Arial"/>
              </a:rPr>
              <a:t> </a:t>
            </a:r>
            <a:r>
              <a:rPr sz="3153" b="0" dirty="0">
                <a:solidFill>
                  <a:sysClr val="windowText" lastClr="000000"/>
                </a:solidFill>
                <a:latin typeface="Arial"/>
                <a:cs typeface="Arial"/>
              </a:rPr>
              <a:t>Alyosha</a:t>
            </a:r>
            <a:r>
              <a:rPr sz="3153" b="0" spc="97" dirty="0">
                <a:solidFill>
                  <a:sysClr val="windowText" lastClr="000000"/>
                </a:solidFill>
                <a:latin typeface="Arial"/>
                <a:cs typeface="Arial"/>
              </a:rPr>
              <a:t> </a:t>
            </a:r>
            <a:r>
              <a:rPr sz="3153" b="0" spc="-12" dirty="0">
                <a:solidFill>
                  <a:sysClr val="windowText" lastClr="000000"/>
                </a:solidFill>
                <a:latin typeface="Arial"/>
                <a:cs typeface="Arial"/>
              </a:rPr>
              <a:t>Efros</a:t>
            </a:r>
            <a:endParaRPr sz="3153" b="0">
              <a:solidFill>
                <a:sysClr val="windowText" lastClr="000000"/>
              </a:solidFill>
              <a:latin typeface="Arial"/>
              <a:cs typeface="Arial"/>
            </a:endParaRPr>
          </a:p>
        </p:txBody>
      </p:sp>
      <p:pic>
        <p:nvPicPr>
          <p:cNvPr id="4" name="object 4"/>
          <p:cNvPicPr/>
          <p:nvPr/>
        </p:nvPicPr>
        <p:blipFill>
          <a:blip r:embed="rId2" cstate="print"/>
          <a:stretch>
            <a:fillRect/>
          </a:stretch>
        </p:blipFill>
        <p:spPr>
          <a:xfrm>
            <a:off x="5218375" y="2450611"/>
            <a:ext cx="13383248" cy="5406644"/>
          </a:xfrm>
          <a:prstGeom prst="rect">
            <a:avLst/>
          </a:prstGeom>
        </p:spPr>
      </p:pic>
      <p:sp>
        <p:nvSpPr>
          <p:cNvPr id="5" name="object 5"/>
          <p:cNvSpPr txBox="1"/>
          <p:nvPr/>
        </p:nvSpPr>
        <p:spPr>
          <a:xfrm>
            <a:off x="2650778" y="7849948"/>
            <a:ext cx="19002937" cy="4265155"/>
          </a:xfrm>
          <a:prstGeom prst="rect">
            <a:avLst/>
          </a:prstGeom>
        </p:spPr>
        <p:txBody>
          <a:bodyPr vert="horz" wrap="square" lIns="0" tIns="19253" rIns="0" bIns="0" rtlCol="0">
            <a:spAutoFit/>
          </a:bodyPr>
          <a:lstStyle/>
          <a:p>
            <a:pPr marL="5563405" defTabSz="1108984" hangingPunct="1">
              <a:spcBef>
                <a:spcPts val="3904"/>
              </a:spcBef>
            </a:pPr>
            <a:r>
              <a:rPr lang="en-US" sz="6367" i="1" spc="-12" dirty="0">
                <a:solidFill>
                  <a:sysClr val="windowText" lastClr="000000"/>
                </a:solidFill>
                <a:latin typeface="Times New Roman"/>
                <a:cs typeface="Times New Roman"/>
              </a:rPr>
              <a:t>P(</a:t>
            </a:r>
            <a:r>
              <a:rPr lang="en-US" sz="6367" b="0" spc="-12" dirty="0">
                <a:solidFill>
                  <a:sysClr val="windowText" lastClr="000000"/>
                </a:solidFill>
                <a:latin typeface="Symbol"/>
                <a:cs typeface="Times New Roman"/>
              </a:rPr>
              <a:t>q,f,l</a:t>
            </a:r>
            <a:r>
              <a:rPr lang="en-US" sz="6367" i="1" spc="-12" dirty="0">
                <a:solidFill>
                  <a:sysClr val="windowText" lastClr="000000"/>
                </a:solidFill>
                <a:latin typeface="Times New Roman"/>
                <a:cs typeface="Times New Roman"/>
              </a:rPr>
              <a:t>,t,V</a:t>
            </a:r>
            <a:r>
              <a:rPr lang="en-US" sz="6367" i="1" spc="-12" baseline="-25000" dirty="0">
                <a:solidFill>
                  <a:sysClr val="windowText" lastClr="000000"/>
                </a:solidFill>
                <a:latin typeface="Times New Roman"/>
                <a:cs typeface="Times New Roman"/>
              </a:rPr>
              <a:t>x</a:t>
            </a:r>
            <a:r>
              <a:rPr lang="en-US" sz="6367" i="1" spc="-12" dirty="0">
                <a:solidFill>
                  <a:sysClr val="windowText" lastClr="000000"/>
                </a:solidFill>
                <a:latin typeface="Times New Roman"/>
                <a:cs typeface="Times New Roman"/>
              </a:rPr>
              <a:t>,V</a:t>
            </a:r>
            <a:r>
              <a:rPr lang="en-US" sz="6367" i="1" spc="-12" baseline="-25000" dirty="0">
                <a:solidFill>
                  <a:sysClr val="windowText" lastClr="000000"/>
                </a:solidFill>
                <a:latin typeface="Times New Roman"/>
                <a:cs typeface="Times New Roman"/>
              </a:rPr>
              <a:t>y</a:t>
            </a:r>
            <a:r>
              <a:rPr lang="en-US" sz="6367" i="1" spc="-12" dirty="0">
                <a:solidFill>
                  <a:sysClr val="windowText" lastClr="000000"/>
                </a:solidFill>
                <a:latin typeface="Times New Roman"/>
                <a:cs typeface="Times New Roman"/>
              </a:rPr>
              <a:t>,V</a:t>
            </a:r>
            <a:r>
              <a:rPr lang="en-US" sz="6367" i="1" spc="-12" baseline="-25000" dirty="0">
                <a:solidFill>
                  <a:sysClr val="windowText" lastClr="000000"/>
                </a:solidFill>
                <a:latin typeface="Times New Roman"/>
                <a:cs typeface="Times New Roman"/>
              </a:rPr>
              <a:t>z</a:t>
            </a:r>
            <a:r>
              <a:rPr lang="en-US" sz="6367" i="1" spc="-12" dirty="0">
                <a:solidFill>
                  <a:sysClr val="windowText" lastClr="000000"/>
                </a:solidFill>
                <a:latin typeface="Times New Roman"/>
                <a:cs typeface="Times New Roman"/>
              </a:rPr>
              <a:t>)</a:t>
            </a:r>
            <a:endParaRPr lang="en-US" sz="6367" b="0" dirty="0">
              <a:solidFill>
                <a:sysClr val="windowText" lastClr="000000"/>
              </a:solidFill>
              <a:latin typeface="Times New Roman"/>
              <a:cs typeface="Times New Roman"/>
            </a:endParaRPr>
          </a:p>
          <a:p>
            <a:pPr marL="45438" marR="36966" defTabSz="1108984" hangingPunct="1">
              <a:lnSpc>
                <a:spcPct val="104099"/>
              </a:lnSpc>
              <a:spcBef>
                <a:spcPts val="4142"/>
              </a:spcBef>
              <a:tabLst>
                <a:tab pos="1172134" algn="l"/>
                <a:tab pos="6886485" algn="l"/>
                <a:tab pos="15334789" algn="l"/>
              </a:tabLst>
            </a:pPr>
            <a:r>
              <a:rPr sz="5700" b="0" spc="-30" dirty="0">
                <a:solidFill>
                  <a:sysClr val="windowText" lastClr="000000"/>
                </a:solidFill>
                <a:latin typeface="Arial"/>
                <a:cs typeface="Arial"/>
              </a:rPr>
              <a:t>7D</a:t>
            </a:r>
            <a:r>
              <a:rPr sz="5700" b="0" dirty="0">
                <a:solidFill>
                  <a:sysClr val="windowText" lastClr="000000"/>
                </a:solidFill>
                <a:latin typeface="Arial"/>
                <a:cs typeface="Arial"/>
              </a:rPr>
              <a:t>	function,</a:t>
            </a:r>
            <a:r>
              <a:rPr sz="5700" b="0" spc="-24" dirty="0">
                <a:solidFill>
                  <a:sysClr val="windowText" lastClr="000000"/>
                </a:solidFill>
                <a:latin typeface="Arial"/>
                <a:cs typeface="Arial"/>
              </a:rPr>
              <a:t> </a:t>
            </a:r>
            <a:r>
              <a:rPr sz="5700" b="0" dirty="0">
                <a:solidFill>
                  <a:sysClr val="windowText" lastClr="000000"/>
                </a:solidFill>
                <a:latin typeface="Arial"/>
                <a:cs typeface="Arial"/>
              </a:rPr>
              <a:t>that</a:t>
            </a:r>
            <a:r>
              <a:rPr sz="5700" b="0" spc="-24" dirty="0">
                <a:solidFill>
                  <a:sysClr val="windowText" lastClr="000000"/>
                </a:solidFill>
                <a:latin typeface="Arial"/>
                <a:cs typeface="Arial"/>
              </a:rPr>
              <a:t> </a:t>
            </a:r>
            <a:r>
              <a:rPr sz="5700" b="0" spc="-30" dirty="0">
                <a:solidFill>
                  <a:sysClr val="windowText" lastClr="000000"/>
                </a:solidFill>
                <a:latin typeface="Arial"/>
                <a:cs typeface="Arial"/>
              </a:rPr>
              <a:t>can</a:t>
            </a:r>
            <a:r>
              <a:rPr sz="5700" b="0" dirty="0">
                <a:solidFill>
                  <a:sysClr val="windowText" lastClr="000000"/>
                </a:solidFill>
                <a:latin typeface="Arial"/>
                <a:cs typeface="Arial"/>
              </a:rPr>
              <a:t>	reconstruct</a:t>
            </a:r>
            <a:r>
              <a:rPr sz="5700" b="0" spc="-36" dirty="0">
                <a:solidFill>
                  <a:sysClr val="windowText" lastClr="000000"/>
                </a:solidFill>
                <a:latin typeface="Arial"/>
                <a:cs typeface="Arial"/>
              </a:rPr>
              <a:t> </a:t>
            </a:r>
            <a:r>
              <a:rPr sz="5700" b="0" dirty="0">
                <a:solidFill>
                  <a:sysClr val="windowText" lastClr="000000"/>
                </a:solidFill>
                <a:latin typeface="Arial"/>
                <a:cs typeface="Arial"/>
              </a:rPr>
              <a:t>every</a:t>
            </a:r>
            <a:r>
              <a:rPr sz="5700" b="0" spc="-18" dirty="0">
                <a:solidFill>
                  <a:sysClr val="windowText" lastClr="000000"/>
                </a:solidFill>
                <a:latin typeface="Arial"/>
                <a:cs typeface="Arial"/>
              </a:rPr>
              <a:t> </a:t>
            </a:r>
            <a:r>
              <a:rPr sz="5700" b="0" spc="-12" dirty="0">
                <a:solidFill>
                  <a:sysClr val="windowText" lastClr="000000"/>
                </a:solidFill>
                <a:latin typeface="Arial"/>
                <a:cs typeface="Arial"/>
              </a:rPr>
              <a:t>position</a:t>
            </a:r>
            <a:r>
              <a:rPr sz="5700" b="0" dirty="0">
                <a:solidFill>
                  <a:sysClr val="windowText" lastClr="000000"/>
                </a:solidFill>
                <a:latin typeface="Arial"/>
                <a:cs typeface="Arial"/>
              </a:rPr>
              <a:t>	&amp;</a:t>
            </a:r>
            <a:r>
              <a:rPr sz="5700" b="0" spc="-49" dirty="0">
                <a:solidFill>
                  <a:sysClr val="windowText" lastClr="000000"/>
                </a:solidFill>
                <a:latin typeface="Arial"/>
                <a:cs typeface="Arial"/>
              </a:rPr>
              <a:t> </a:t>
            </a:r>
            <a:r>
              <a:rPr sz="5700" b="0" spc="-12" dirty="0">
                <a:solidFill>
                  <a:sysClr val="windowText" lastClr="000000"/>
                </a:solidFill>
                <a:latin typeface="Arial"/>
                <a:cs typeface="Arial"/>
              </a:rPr>
              <a:t>direction, </a:t>
            </a:r>
            <a:r>
              <a:rPr sz="5700" b="0" dirty="0">
                <a:solidFill>
                  <a:sysClr val="windowText" lastClr="000000"/>
                </a:solidFill>
                <a:latin typeface="Arial"/>
                <a:cs typeface="Arial"/>
              </a:rPr>
              <a:t>at</a:t>
            </a:r>
            <a:r>
              <a:rPr sz="5700" b="0" spc="-24" dirty="0">
                <a:solidFill>
                  <a:sysClr val="windowText" lastClr="000000"/>
                </a:solidFill>
                <a:latin typeface="Arial"/>
                <a:cs typeface="Arial"/>
              </a:rPr>
              <a:t> </a:t>
            </a:r>
            <a:r>
              <a:rPr sz="5700" b="0" dirty="0">
                <a:solidFill>
                  <a:sysClr val="windowText" lastClr="000000"/>
                </a:solidFill>
                <a:latin typeface="Arial"/>
                <a:cs typeface="Arial"/>
              </a:rPr>
              <a:t>every</a:t>
            </a:r>
            <a:r>
              <a:rPr sz="5700" b="0" spc="-12" dirty="0">
                <a:solidFill>
                  <a:sysClr val="windowText" lastClr="000000"/>
                </a:solidFill>
                <a:latin typeface="Arial"/>
                <a:cs typeface="Arial"/>
              </a:rPr>
              <a:t> </a:t>
            </a:r>
            <a:r>
              <a:rPr sz="5700" b="0" dirty="0">
                <a:solidFill>
                  <a:sysClr val="windowText" lastClr="000000"/>
                </a:solidFill>
                <a:latin typeface="Arial"/>
                <a:cs typeface="Arial"/>
              </a:rPr>
              <a:t>moment,</a:t>
            </a:r>
            <a:r>
              <a:rPr sz="5700" b="0" spc="-12" dirty="0">
                <a:solidFill>
                  <a:sysClr val="windowText" lastClr="000000"/>
                </a:solidFill>
                <a:latin typeface="Arial"/>
                <a:cs typeface="Arial"/>
              </a:rPr>
              <a:t> </a:t>
            </a:r>
            <a:r>
              <a:rPr sz="5700" b="0" dirty="0">
                <a:solidFill>
                  <a:sysClr val="windowText" lastClr="000000"/>
                </a:solidFill>
                <a:latin typeface="Arial"/>
                <a:cs typeface="Arial"/>
              </a:rPr>
              <a:t>at</a:t>
            </a:r>
            <a:r>
              <a:rPr sz="5700" b="0" spc="-12" dirty="0">
                <a:solidFill>
                  <a:sysClr val="windowText" lastClr="000000"/>
                </a:solidFill>
                <a:latin typeface="Arial"/>
                <a:cs typeface="Arial"/>
              </a:rPr>
              <a:t> </a:t>
            </a:r>
            <a:r>
              <a:rPr sz="5700" b="0" dirty="0">
                <a:solidFill>
                  <a:sysClr val="windowText" lastClr="000000"/>
                </a:solidFill>
                <a:latin typeface="Arial"/>
                <a:cs typeface="Arial"/>
              </a:rPr>
              <a:t>every</a:t>
            </a:r>
            <a:r>
              <a:rPr sz="5700" b="0" spc="-12" dirty="0">
                <a:solidFill>
                  <a:sysClr val="windowText" lastClr="000000"/>
                </a:solidFill>
                <a:latin typeface="Arial"/>
                <a:cs typeface="Arial"/>
              </a:rPr>
              <a:t> wavelength</a:t>
            </a:r>
            <a:endParaRPr sz="5700" b="0" dirty="0">
              <a:solidFill>
                <a:sysClr val="windowText" lastClr="000000"/>
              </a:solidFill>
              <a:latin typeface="Arial"/>
              <a:cs typeface="Arial"/>
            </a:endParaRPr>
          </a:p>
          <a:p>
            <a:pPr defTabSz="1108984" hangingPunct="1">
              <a:spcBef>
                <a:spcPts val="278"/>
              </a:spcBef>
              <a:tabLst>
                <a:tab pos="5611923" algn="l"/>
                <a:tab pos="12290473" algn="l"/>
              </a:tabLst>
            </a:pPr>
            <a:r>
              <a:rPr sz="5700" b="0" dirty="0">
                <a:solidFill>
                  <a:sysClr val="windowText" lastClr="000000"/>
                </a:solidFill>
                <a:latin typeface="Arial"/>
                <a:cs typeface="Arial"/>
              </a:rPr>
              <a:t>=</a:t>
            </a:r>
            <a:r>
              <a:rPr sz="5700" b="0" spc="-30" dirty="0">
                <a:solidFill>
                  <a:sysClr val="windowText" lastClr="000000"/>
                </a:solidFill>
                <a:latin typeface="Arial"/>
                <a:cs typeface="Arial"/>
              </a:rPr>
              <a:t> </a:t>
            </a:r>
            <a:r>
              <a:rPr sz="5700" b="0" dirty="0">
                <a:solidFill>
                  <a:sysClr val="windowText" lastClr="000000"/>
                </a:solidFill>
                <a:latin typeface="Arial"/>
                <a:cs typeface="Arial"/>
              </a:rPr>
              <a:t>it</a:t>
            </a:r>
            <a:r>
              <a:rPr sz="5700" b="0" spc="-30" dirty="0">
                <a:solidFill>
                  <a:sysClr val="windowText" lastClr="000000"/>
                </a:solidFill>
                <a:latin typeface="Arial"/>
                <a:cs typeface="Arial"/>
              </a:rPr>
              <a:t> </a:t>
            </a:r>
            <a:r>
              <a:rPr sz="5700" b="0" dirty="0">
                <a:solidFill>
                  <a:sysClr val="windowText" lastClr="000000"/>
                </a:solidFill>
                <a:latin typeface="Arial"/>
                <a:cs typeface="Arial"/>
              </a:rPr>
              <a:t>recreates</a:t>
            </a:r>
            <a:r>
              <a:rPr sz="5700" b="0" spc="-30" dirty="0">
                <a:solidFill>
                  <a:sysClr val="windowText" lastClr="000000"/>
                </a:solidFill>
                <a:latin typeface="Arial"/>
                <a:cs typeface="Arial"/>
              </a:rPr>
              <a:t> the</a:t>
            </a:r>
            <a:r>
              <a:rPr sz="5700" b="0" dirty="0">
                <a:solidFill>
                  <a:sysClr val="windowText" lastClr="000000"/>
                </a:solidFill>
                <a:latin typeface="Arial"/>
                <a:cs typeface="Arial"/>
              </a:rPr>
              <a:t>	entirety</a:t>
            </a:r>
            <a:r>
              <a:rPr sz="5700" b="0" spc="-18" dirty="0">
                <a:solidFill>
                  <a:sysClr val="windowText" lastClr="000000"/>
                </a:solidFill>
                <a:latin typeface="Arial"/>
                <a:cs typeface="Arial"/>
              </a:rPr>
              <a:t> </a:t>
            </a:r>
            <a:r>
              <a:rPr sz="5700" b="0" dirty="0">
                <a:solidFill>
                  <a:sysClr val="windowText" lastClr="000000"/>
                </a:solidFill>
                <a:latin typeface="Arial"/>
                <a:cs typeface="Arial"/>
              </a:rPr>
              <a:t>of</a:t>
            </a:r>
            <a:r>
              <a:rPr sz="5700" b="0" spc="-18" dirty="0">
                <a:solidFill>
                  <a:sysClr val="windowText" lastClr="000000"/>
                </a:solidFill>
                <a:latin typeface="Arial"/>
                <a:cs typeface="Arial"/>
              </a:rPr>
              <a:t> </a:t>
            </a:r>
            <a:r>
              <a:rPr sz="5700" b="0" dirty="0">
                <a:solidFill>
                  <a:sysClr val="windowText" lastClr="000000"/>
                </a:solidFill>
                <a:latin typeface="Arial"/>
                <a:cs typeface="Arial"/>
              </a:rPr>
              <a:t>our</a:t>
            </a:r>
            <a:r>
              <a:rPr sz="5700" b="0" spc="-18" dirty="0">
                <a:solidFill>
                  <a:sysClr val="windowText" lastClr="000000"/>
                </a:solidFill>
                <a:latin typeface="Arial"/>
                <a:cs typeface="Arial"/>
              </a:rPr>
              <a:t> </a:t>
            </a:r>
            <a:r>
              <a:rPr sz="5700" b="0" spc="-12" dirty="0">
                <a:solidFill>
                  <a:sysClr val="windowText" lastClr="000000"/>
                </a:solidFill>
                <a:latin typeface="Arial"/>
                <a:cs typeface="Arial"/>
              </a:rPr>
              <a:t>visual</a:t>
            </a:r>
            <a:r>
              <a:rPr sz="5700" b="0" dirty="0">
                <a:solidFill>
                  <a:sysClr val="windowText" lastClr="000000"/>
                </a:solidFill>
                <a:latin typeface="Arial"/>
                <a:cs typeface="Arial"/>
              </a:rPr>
              <a:t>	</a:t>
            </a:r>
            <a:r>
              <a:rPr sz="5700" b="0" spc="-12" dirty="0">
                <a:solidFill>
                  <a:sysClr val="windowText" lastClr="000000"/>
                </a:solidFill>
                <a:latin typeface="Arial"/>
                <a:cs typeface="Arial"/>
              </a:rPr>
              <a:t>reality!</a:t>
            </a:r>
            <a:endParaRPr sz="5700" b="0" dirty="0">
              <a:solidFill>
                <a:sysClr val="windowText" lastClr="000000"/>
              </a:solidFill>
              <a:latin typeface="Arial"/>
              <a:cs typeface="Arial"/>
            </a:endParaRPr>
          </a:p>
        </p:txBody>
      </p:sp>
    </p:spTree>
    <p:extLst>
      <p:ext uri="{BB962C8B-B14F-4D97-AF65-F5344CB8AC3E}">
        <p14:creationId xmlns:p14="http://schemas.microsoft.com/office/powerpoint/2010/main" val="25131385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56506" y="440715"/>
            <a:ext cx="28661661" cy="2364221"/>
          </a:xfrm>
          <a:prstGeom prst="rect">
            <a:avLst/>
          </a:prstGeom>
        </p:spPr>
        <p:txBody>
          <a:bodyPr vert="horz" wrap="square" lIns="0" tIns="1001315" rIns="0" bIns="0" rtlCol="0">
            <a:spAutoFit/>
          </a:bodyPr>
          <a:lstStyle/>
          <a:p>
            <a:pPr marL="1391621">
              <a:spcBef>
                <a:spcPts val="127"/>
              </a:spcBef>
            </a:pPr>
            <a:r>
              <a:rPr sz="8793" spc="-79" dirty="0"/>
              <a:t>Capturing</a:t>
            </a:r>
            <a:r>
              <a:rPr sz="8793" spc="-437" dirty="0"/>
              <a:t> </a:t>
            </a:r>
            <a:r>
              <a:rPr sz="8793" spc="-321" dirty="0"/>
              <a:t>Reality</a:t>
            </a:r>
            <a:endParaRPr sz="8793"/>
          </a:p>
        </p:txBody>
      </p:sp>
      <p:sp>
        <p:nvSpPr>
          <p:cNvPr id="3" name="object 3"/>
          <p:cNvSpPr txBox="1"/>
          <p:nvPr/>
        </p:nvSpPr>
        <p:spPr>
          <a:xfrm>
            <a:off x="7677981" y="12675318"/>
            <a:ext cx="10214223" cy="568485"/>
          </a:xfrm>
          <a:prstGeom prst="rect">
            <a:avLst/>
          </a:prstGeom>
        </p:spPr>
        <p:txBody>
          <a:bodyPr vert="horz" wrap="square" lIns="0" tIns="17712" rIns="0" bIns="0" rtlCol="0">
            <a:spAutoFit/>
          </a:bodyPr>
          <a:lstStyle/>
          <a:p>
            <a:pPr marL="15403" defTabSz="1108984" hangingPunct="1">
              <a:spcBef>
                <a:spcPts val="138"/>
              </a:spcBef>
            </a:pPr>
            <a:r>
              <a:rPr sz="3578" b="0" dirty="0">
                <a:solidFill>
                  <a:sysClr val="windowText" lastClr="000000"/>
                </a:solidFill>
                <a:latin typeface="Arial"/>
                <a:cs typeface="Arial"/>
              </a:rPr>
              <a:t>Monet’s</a:t>
            </a:r>
            <a:r>
              <a:rPr sz="3578" b="0" spc="-12" dirty="0">
                <a:solidFill>
                  <a:sysClr val="windowText" lastClr="000000"/>
                </a:solidFill>
                <a:latin typeface="Arial"/>
                <a:cs typeface="Arial"/>
              </a:rPr>
              <a:t> </a:t>
            </a:r>
            <a:r>
              <a:rPr sz="3578" b="0" dirty="0">
                <a:solidFill>
                  <a:sysClr val="windowText" lastClr="000000"/>
                </a:solidFill>
                <a:latin typeface="Arial"/>
                <a:cs typeface="Arial"/>
              </a:rPr>
              <a:t>Cathedral</a:t>
            </a:r>
            <a:r>
              <a:rPr sz="3578" b="0" spc="-6" dirty="0">
                <a:solidFill>
                  <a:sysClr val="windowText" lastClr="000000"/>
                </a:solidFill>
                <a:latin typeface="Arial"/>
                <a:cs typeface="Arial"/>
              </a:rPr>
              <a:t> </a:t>
            </a:r>
            <a:r>
              <a:rPr sz="3578" b="0" dirty="0">
                <a:solidFill>
                  <a:sysClr val="windowText" lastClr="000000"/>
                </a:solidFill>
                <a:latin typeface="Arial"/>
                <a:cs typeface="Arial"/>
              </a:rPr>
              <a:t>series:</a:t>
            </a:r>
            <a:r>
              <a:rPr sz="3578" b="0" spc="-12" dirty="0">
                <a:solidFill>
                  <a:sysClr val="windowText" lastClr="000000"/>
                </a:solidFill>
                <a:latin typeface="Arial"/>
                <a:cs typeface="Arial"/>
              </a:rPr>
              <a:t> </a:t>
            </a:r>
            <a:r>
              <a:rPr sz="3578" b="0" dirty="0">
                <a:solidFill>
                  <a:sysClr val="windowText" lastClr="000000"/>
                </a:solidFill>
                <a:latin typeface="Arial"/>
                <a:cs typeface="Arial"/>
              </a:rPr>
              <a:t>study</a:t>
            </a:r>
            <a:r>
              <a:rPr sz="3578" b="0" spc="-6" dirty="0">
                <a:solidFill>
                  <a:sysClr val="windowText" lastClr="000000"/>
                </a:solidFill>
                <a:latin typeface="Arial"/>
                <a:cs typeface="Arial"/>
              </a:rPr>
              <a:t> </a:t>
            </a:r>
            <a:r>
              <a:rPr sz="3578" b="0" dirty="0">
                <a:solidFill>
                  <a:sysClr val="windowText" lastClr="000000"/>
                </a:solidFill>
                <a:latin typeface="Arial"/>
                <a:cs typeface="Arial"/>
              </a:rPr>
              <a:t>of</a:t>
            </a:r>
            <a:r>
              <a:rPr sz="3578" b="0" spc="-12" dirty="0">
                <a:solidFill>
                  <a:sysClr val="windowText" lastClr="000000"/>
                </a:solidFill>
                <a:latin typeface="Arial"/>
                <a:cs typeface="Arial"/>
              </a:rPr>
              <a:t> </a:t>
            </a:r>
            <a:r>
              <a:rPr sz="3578" b="0" dirty="0">
                <a:solidFill>
                  <a:sysClr val="windowText" lastClr="000000"/>
                </a:solidFill>
                <a:latin typeface="Arial"/>
                <a:cs typeface="Arial"/>
              </a:rPr>
              <a:t>light</a:t>
            </a:r>
            <a:r>
              <a:rPr sz="3578" b="0" spc="-12" dirty="0">
                <a:solidFill>
                  <a:sysClr val="windowText" lastClr="000000"/>
                </a:solidFill>
                <a:latin typeface="Arial"/>
                <a:cs typeface="Arial"/>
              </a:rPr>
              <a:t> 1893-</a:t>
            </a:r>
            <a:r>
              <a:rPr sz="3578" b="0" spc="-24" dirty="0">
                <a:solidFill>
                  <a:sysClr val="windowText" lastClr="000000"/>
                </a:solidFill>
                <a:latin typeface="Arial"/>
                <a:cs typeface="Arial"/>
              </a:rPr>
              <a:t>1894</a:t>
            </a:r>
            <a:endParaRPr sz="3578" b="0">
              <a:solidFill>
                <a:sysClr val="windowText" lastClr="000000"/>
              </a:solidFill>
              <a:latin typeface="Arial"/>
              <a:cs typeface="Arial"/>
            </a:endParaRPr>
          </a:p>
        </p:txBody>
      </p:sp>
      <p:pic>
        <p:nvPicPr>
          <p:cNvPr id="4" name="object 4"/>
          <p:cNvPicPr/>
          <p:nvPr/>
        </p:nvPicPr>
        <p:blipFill>
          <a:blip r:embed="rId2" cstate="print"/>
          <a:stretch>
            <a:fillRect/>
          </a:stretch>
        </p:blipFill>
        <p:spPr>
          <a:xfrm>
            <a:off x="3871744" y="3109426"/>
            <a:ext cx="18019136" cy="9277677"/>
          </a:xfrm>
          <a:prstGeom prst="rect">
            <a:avLst/>
          </a:prstGeom>
        </p:spPr>
      </p:pic>
    </p:spTree>
    <p:extLst>
      <p:ext uri="{BB962C8B-B14F-4D97-AF65-F5344CB8AC3E}">
        <p14:creationId xmlns:p14="http://schemas.microsoft.com/office/powerpoint/2010/main" val="4690368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56506" y="440715"/>
            <a:ext cx="28661661" cy="1715131"/>
          </a:xfrm>
          <a:prstGeom prst="rect">
            <a:avLst/>
          </a:prstGeom>
        </p:spPr>
        <p:txBody>
          <a:bodyPr vert="horz" wrap="square" lIns="0" tIns="524937" rIns="0" bIns="0" rtlCol="0">
            <a:spAutoFit/>
          </a:bodyPr>
          <a:lstStyle/>
          <a:p>
            <a:pPr marL="1460163">
              <a:spcBef>
                <a:spcPts val="146"/>
              </a:spcBef>
            </a:pPr>
            <a:r>
              <a:rPr sz="7701" dirty="0"/>
              <a:t>Goal:</a:t>
            </a:r>
            <a:r>
              <a:rPr sz="7701" spc="42" dirty="0"/>
              <a:t> </a:t>
            </a:r>
            <a:r>
              <a:rPr sz="7701" spc="206" dirty="0"/>
              <a:t>Plenoptic</a:t>
            </a:r>
            <a:r>
              <a:rPr sz="7701" spc="42" dirty="0"/>
              <a:t> </a:t>
            </a:r>
            <a:r>
              <a:rPr sz="7701" spc="182" dirty="0"/>
              <a:t>Function</a:t>
            </a:r>
            <a:r>
              <a:rPr sz="7701" spc="49" dirty="0"/>
              <a:t> </a:t>
            </a:r>
            <a:r>
              <a:rPr sz="7701" spc="206" dirty="0"/>
              <a:t>from</a:t>
            </a:r>
            <a:r>
              <a:rPr sz="7701" spc="42" dirty="0"/>
              <a:t> </a:t>
            </a:r>
            <a:r>
              <a:rPr sz="7701" dirty="0"/>
              <a:t>a</a:t>
            </a:r>
            <a:r>
              <a:rPr sz="7701" spc="42" dirty="0"/>
              <a:t> </a:t>
            </a:r>
            <a:r>
              <a:rPr sz="7701" spc="170" dirty="0"/>
              <a:t>set</a:t>
            </a:r>
            <a:r>
              <a:rPr sz="7701" spc="49" dirty="0"/>
              <a:t> </a:t>
            </a:r>
            <a:r>
              <a:rPr sz="7701" spc="285" dirty="0"/>
              <a:t>of</a:t>
            </a:r>
            <a:r>
              <a:rPr sz="7701" spc="42" dirty="0"/>
              <a:t> </a:t>
            </a:r>
            <a:r>
              <a:rPr sz="7701" spc="109" dirty="0"/>
              <a:t>images</a:t>
            </a:r>
            <a:endParaRPr sz="7701"/>
          </a:p>
        </p:txBody>
      </p:sp>
      <p:sp>
        <p:nvSpPr>
          <p:cNvPr id="3" name="object 3"/>
          <p:cNvSpPr txBox="1"/>
          <p:nvPr/>
        </p:nvSpPr>
        <p:spPr>
          <a:xfrm>
            <a:off x="4038436" y="8489139"/>
            <a:ext cx="17077614" cy="3181510"/>
          </a:xfrm>
          <a:prstGeom prst="rect">
            <a:avLst/>
          </a:prstGeom>
        </p:spPr>
        <p:txBody>
          <a:bodyPr vert="horz" wrap="square" lIns="0" tIns="120140" rIns="0" bIns="0" rtlCol="0">
            <a:spAutoFit/>
          </a:bodyPr>
          <a:lstStyle/>
          <a:p>
            <a:pPr marL="755496" indent="-740093" defTabSz="1108984" hangingPunct="1">
              <a:spcBef>
                <a:spcPts val="946"/>
              </a:spcBef>
              <a:buSzPct val="125000"/>
              <a:buFontTx/>
              <a:buChar char="•"/>
              <a:tabLst>
                <a:tab pos="755496" algn="l"/>
              </a:tabLst>
            </a:pPr>
            <a:r>
              <a:rPr sz="5579" b="0" dirty="0">
                <a:solidFill>
                  <a:sysClr val="windowText" lastClr="000000"/>
                </a:solidFill>
                <a:latin typeface="Arial"/>
                <a:cs typeface="Arial"/>
              </a:rPr>
              <a:t>Objective:</a:t>
            </a:r>
            <a:r>
              <a:rPr sz="5579" b="0" spc="-36" dirty="0">
                <a:solidFill>
                  <a:sysClr val="windowText" lastClr="000000"/>
                </a:solidFill>
                <a:latin typeface="Arial"/>
                <a:cs typeface="Arial"/>
              </a:rPr>
              <a:t> </a:t>
            </a:r>
            <a:r>
              <a:rPr sz="5579" b="0" dirty="0">
                <a:solidFill>
                  <a:sysClr val="windowText" lastClr="000000"/>
                </a:solidFill>
                <a:latin typeface="Arial"/>
                <a:cs typeface="Arial"/>
              </a:rPr>
              <a:t>Recreate</a:t>
            </a:r>
            <a:r>
              <a:rPr sz="5579" b="0" spc="-30" dirty="0">
                <a:solidFill>
                  <a:sysClr val="windowText" lastClr="000000"/>
                </a:solidFill>
                <a:latin typeface="Arial"/>
                <a:cs typeface="Arial"/>
              </a:rPr>
              <a:t> </a:t>
            </a:r>
            <a:r>
              <a:rPr sz="5579" b="0" dirty="0">
                <a:solidFill>
                  <a:sysClr val="windowText" lastClr="000000"/>
                </a:solidFill>
                <a:latin typeface="Arial"/>
                <a:cs typeface="Arial"/>
              </a:rPr>
              <a:t>the</a:t>
            </a:r>
            <a:r>
              <a:rPr sz="5579" b="0" spc="-30" dirty="0">
                <a:solidFill>
                  <a:sysClr val="windowText" lastClr="000000"/>
                </a:solidFill>
                <a:latin typeface="Arial"/>
                <a:cs typeface="Arial"/>
              </a:rPr>
              <a:t> </a:t>
            </a:r>
            <a:r>
              <a:rPr sz="5579" b="0" dirty="0">
                <a:solidFill>
                  <a:sysClr val="windowText" lastClr="000000"/>
                </a:solidFill>
                <a:latin typeface="Arial"/>
                <a:cs typeface="Arial"/>
              </a:rPr>
              <a:t>visual</a:t>
            </a:r>
            <a:r>
              <a:rPr sz="5579" b="0" spc="-30" dirty="0">
                <a:solidFill>
                  <a:sysClr val="windowText" lastClr="000000"/>
                </a:solidFill>
                <a:latin typeface="Arial"/>
                <a:cs typeface="Arial"/>
              </a:rPr>
              <a:t> </a:t>
            </a:r>
            <a:r>
              <a:rPr sz="5579" b="0" spc="-12" dirty="0">
                <a:solidFill>
                  <a:sysClr val="windowText" lastClr="000000"/>
                </a:solidFill>
                <a:latin typeface="Arial"/>
                <a:cs typeface="Arial"/>
              </a:rPr>
              <a:t>reality</a:t>
            </a:r>
            <a:endParaRPr sz="5579" b="0">
              <a:solidFill>
                <a:sysClr val="windowText" lastClr="000000"/>
              </a:solidFill>
              <a:latin typeface="Arial"/>
              <a:cs typeface="Arial"/>
            </a:endParaRPr>
          </a:p>
          <a:p>
            <a:pPr marL="755496" marR="6161" indent="-740863" defTabSz="1108984" hangingPunct="1">
              <a:lnSpc>
                <a:spcPct val="119600"/>
              </a:lnSpc>
              <a:spcBef>
                <a:spcPts val="1122"/>
              </a:spcBef>
              <a:buSzPct val="125000"/>
              <a:buFontTx/>
              <a:buChar char="•"/>
              <a:tabLst>
                <a:tab pos="755496" algn="l"/>
              </a:tabLst>
            </a:pPr>
            <a:r>
              <a:rPr sz="5579" b="0" dirty="0">
                <a:solidFill>
                  <a:sysClr val="windowText" lastClr="000000"/>
                </a:solidFill>
                <a:latin typeface="Arial"/>
                <a:cs typeface="Arial"/>
              </a:rPr>
              <a:t>All</a:t>
            </a:r>
            <a:r>
              <a:rPr sz="5579" b="0" spc="152" dirty="0">
                <a:solidFill>
                  <a:sysClr val="windowText" lastClr="000000"/>
                </a:solidFill>
                <a:latin typeface="Arial"/>
                <a:cs typeface="Arial"/>
              </a:rPr>
              <a:t> </a:t>
            </a:r>
            <a:r>
              <a:rPr sz="5579" b="0" spc="79" dirty="0">
                <a:solidFill>
                  <a:sysClr val="windowText" lastClr="000000"/>
                </a:solidFill>
                <a:latin typeface="Arial"/>
                <a:cs typeface="Arial"/>
              </a:rPr>
              <a:t>about</a:t>
            </a:r>
            <a:r>
              <a:rPr sz="5579" b="0" spc="158" dirty="0">
                <a:solidFill>
                  <a:sysClr val="windowText" lastClr="000000"/>
                </a:solidFill>
                <a:latin typeface="Arial"/>
                <a:cs typeface="Arial"/>
              </a:rPr>
              <a:t> </a:t>
            </a:r>
            <a:r>
              <a:rPr sz="5579" b="0" dirty="0">
                <a:solidFill>
                  <a:sysClr val="windowText" lastClr="000000"/>
                </a:solidFill>
                <a:latin typeface="Arial"/>
                <a:cs typeface="Arial"/>
              </a:rPr>
              <a:t>recovering</a:t>
            </a:r>
            <a:r>
              <a:rPr sz="5579" b="0" spc="158" dirty="0">
                <a:solidFill>
                  <a:sysClr val="windowText" lastClr="000000"/>
                </a:solidFill>
                <a:latin typeface="Arial"/>
                <a:cs typeface="Arial"/>
              </a:rPr>
              <a:t> </a:t>
            </a:r>
            <a:r>
              <a:rPr sz="5579" b="0" dirty="0">
                <a:solidFill>
                  <a:sysClr val="windowText" lastClr="000000"/>
                </a:solidFill>
                <a:latin typeface="Arial"/>
                <a:cs typeface="Arial"/>
              </a:rPr>
              <a:t>photorealistic</a:t>
            </a:r>
            <a:r>
              <a:rPr sz="5579" b="0" spc="158" dirty="0">
                <a:solidFill>
                  <a:sysClr val="windowText" lastClr="000000"/>
                </a:solidFill>
                <a:latin typeface="Arial"/>
                <a:cs typeface="Arial"/>
              </a:rPr>
              <a:t> </a:t>
            </a:r>
            <a:r>
              <a:rPr sz="5579" b="0" dirty="0">
                <a:solidFill>
                  <a:sysClr val="windowText" lastClr="000000"/>
                </a:solidFill>
                <a:latin typeface="Arial"/>
                <a:cs typeface="Arial"/>
              </a:rPr>
              <a:t>pixels,</a:t>
            </a:r>
            <a:r>
              <a:rPr sz="5579" b="0" spc="152" dirty="0">
                <a:solidFill>
                  <a:sysClr val="windowText" lastClr="000000"/>
                </a:solidFill>
                <a:latin typeface="Arial"/>
                <a:cs typeface="Arial"/>
              </a:rPr>
              <a:t> </a:t>
            </a:r>
            <a:r>
              <a:rPr sz="5579" b="0" spc="103" dirty="0">
                <a:solidFill>
                  <a:sysClr val="windowText" lastClr="000000"/>
                </a:solidFill>
                <a:latin typeface="Arial"/>
                <a:cs typeface="Arial"/>
              </a:rPr>
              <a:t>not</a:t>
            </a:r>
            <a:r>
              <a:rPr sz="5579" b="0" spc="158" dirty="0">
                <a:solidFill>
                  <a:sysClr val="windowText" lastClr="000000"/>
                </a:solidFill>
                <a:latin typeface="Arial"/>
                <a:cs typeface="Arial"/>
              </a:rPr>
              <a:t> </a:t>
            </a:r>
            <a:r>
              <a:rPr sz="5579" b="0" spc="67" dirty="0">
                <a:solidFill>
                  <a:sysClr val="windowText" lastClr="000000"/>
                </a:solidFill>
                <a:latin typeface="Arial"/>
                <a:cs typeface="Arial"/>
              </a:rPr>
              <a:t>about </a:t>
            </a:r>
            <a:r>
              <a:rPr sz="5579" b="0" dirty="0">
                <a:solidFill>
                  <a:sysClr val="windowText" lastClr="000000"/>
                </a:solidFill>
                <a:latin typeface="Arial"/>
                <a:cs typeface="Arial"/>
              </a:rPr>
              <a:t>recording</a:t>
            </a:r>
            <a:r>
              <a:rPr sz="5579" b="0" spc="79" dirty="0">
                <a:solidFill>
                  <a:sysClr val="windowText" lastClr="000000"/>
                </a:solidFill>
                <a:latin typeface="Arial"/>
                <a:cs typeface="Arial"/>
              </a:rPr>
              <a:t> </a:t>
            </a:r>
            <a:r>
              <a:rPr sz="5579" b="0" dirty="0">
                <a:solidFill>
                  <a:sysClr val="windowText" lastClr="000000"/>
                </a:solidFill>
                <a:latin typeface="Arial"/>
                <a:cs typeface="Arial"/>
              </a:rPr>
              <a:t>3D</a:t>
            </a:r>
            <a:r>
              <a:rPr sz="5579" b="0" spc="79" dirty="0">
                <a:solidFill>
                  <a:sysClr val="windowText" lastClr="000000"/>
                </a:solidFill>
                <a:latin typeface="Arial"/>
                <a:cs typeface="Arial"/>
              </a:rPr>
              <a:t> </a:t>
            </a:r>
            <a:r>
              <a:rPr sz="5579" b="0" spc="91" dirty="0">
                <a:solidFill>
                  <a:sysClr val="windowText" lastClr="000000"/>
                </a:solidFill>
                <a:latin typeface="Arial"/>
                <a:cs typeface="Arial"/>
              </a:rPr>
              <a:t>point</a:t>
            </a:r>
            <a:r>
              <a:rPr sz="5579" b="0" spc="79" dirty="0">
                <a:solidFill>
                  <a:sysClr val="windowText" lastClr="000000"/>
                </a:solidFill>
                <a:latin typeface="Arial"/>
                <a:cs typeface="Arial"/>
              </a:rPr>
              <a:t> </a:t>
            </a:r>
            <a:r>
              <a:rPr sz="5579" b="0" dirty="0">
                <a:solidFill>
                  <a:sysClr val="windowText" lastClr="000000"/>
                </a:solidFill>
                <a:latin typeface="Arial"/>
                <a:cs typeface="Arial"/>
              </a:rPr>
              <a:t>or</a:t>
            </a:r>
            <a:r>
              <a:rPr sz="5579" b="0" spc="79" dirty="0">
                <a:solidFill>
                  <a:sysClr val="windowText" lastClr="000000"/>
                </a:solidFill>
                <a:latin typeface="Arial"/>
                <a:cs typeface="Arial"/>
              </a:rPr>
              <a:t> </a:t>
            </a:r>
            <a:r>
              <a:rPr sz="5579" b="0" spc="-12" dirty="0">
                <a:solidFill>
                  <a:sysClr val="windowText" lastClr="000000"/>
                </a:solidFill>
                <a:latin typeface="Arial"/>
                <a:cs typeface="Arial"/>
              </a:rPr>
              <a:t>surfaces</a:t>
            </a:r>
            <a:endParaRPr sz="5579" b="0">
              <a:solidFill>
                <a:sysClr val="windowText" lastClr="000000"/>
              </a:solidFill>
              <a:latin typeface="Arial"/>
              <a:cs typeface="Arial"/>
            </a:endParaRPr>
          </a:p>
        </p:txBody>
      </p:sp>
      <p:sp>
        <p:nvSpPr>
          <p:cNvPr id="4" name="object 4"/>
          <p:cNvSpPr txBox="1"/>
          <p:nvPr/>
        </p:nvSpPr>
        <p:spPr>
          <a:xfrm>
            <a:off x="4779216" y="11784916"/>
            <a:ext cx="8395177" cy="876453"/>
          </a:xfrm>
          <a:prstGeom prst="rect">
            <a:avLst/>
          </a:prstGeom>
        </p:spPr>
        <p:txBody>
          <a:bodyPr vert="horz" wrap="square" lIns="0" tIns="17712" rIns="0" bIns="0" rtlCol="0">
            <a:spAutoFit/>
          </a:bodyPr>
          <a:lstStyle/>
          <a:p>
            <a:pPr marL="15403" defTabSz="1108984" hangingPunct="1">
              <a:spcBef>
                <a:spcPts val="138"/>
              </a:spcBef>
            </a:pPr>
            <a:r>
              <a:rPr sz="5579" b="0" spc="-67" dirty="0">
                <a:solidFill>
                  <a:sysClr val="windowText" lastClr="000000"/>
                </a:solidFill>
                <a:latin typeface="Arial"/>
                <a:cs typeface="Arial"/>
              </a:rPr>
              <a:t>—</a:t>
            </a:r>
            <a:r>
              <a:rPr sz="5579" b="0" dirty="0">
                <a:solidFill>
                  <a:sysClr val="windowText" lastClr="000000"/>
                </a:solidFill>
                <a:latin typeface="Arial"/>
                <a:cs typeface="Arial"/>
              </a:rPr>
              <a:t>Image</a:t>
            </a:r>
            <a:r>
              <a:rPr sz="5579" b="0" spc="-67" dirty="0">
                <a:solidFill>
                  <a:sysClr val="windowText" lastClr="000000"/>
                </a:solidFill>
                <a:latin typeface="Arial"/>
                <a:cs typeface="Arial"/>
              </a:rPr>
              <a:t> </a:t>
            </a:r>
            <a:r>
              <a:rPr sz="5579" b="0" dirty="0">
                <a:solidFill>
                  <a:sysClr val="windowText" lastClr="000000"/>
                </a:solidFill>
                <a:latin typeface="Arial"/>
                <a:cs typeface="Arial"/>
              </a:rPr>
              <a:t>Based</a:t>
            </a:r>
            <a:r>
              <a:rPr sz="5579" b="0" spc="-67" dirty="0">
                <a:solidFill>
                  <a:sysClr val="windowText" lastClr="000000"/>
                </a:solidFill>
                <a:latin typeface="Arial"/>
                <a:cs typeface="Arial"/>
              </a:rPr>
              <a:t> </a:t>
            </a:r>
            <a:r>
              <a:rPr sz="5579" b="0" spc="-12" dirty="0">
                <a:solidFill>
                  <a:sysClr val="windowText" lastClr="000000"/>
                </a:solidFill>
                <a:latin typeface="Arial"/>
                <a:cs typeface="Arial"/>
              </a:rPr>
              <a:t>Rendering</a:t>
            </a:r>
            <a:endParaRPr sz="5579" b="0">
              <a:solidFill>
                <a:sysClr val="windowText" lastClr="000000"/>
              </a:solidFill>
              <a:latin typeface="Arial"/>
              <a:cs typeface="Arial"/>
            </a:endParaRPr>
          </a:p>
        </p:txBody>
      </p:sp>
      <p:pic>
        <p:nvPicPr>
          <p:cNvPr id="5" name="object 5"/>
          <p:cNvPicPr/>
          <p:nvPr/>
        </p:nvPicPr>
        <p:blipFill>
          <a:blip r:embed="rId2" cstate="print"/>
          <a:stretch>
            <a:fillRect/>
          </a:stretch>
        </p:blipFill>
        <p:spPr>
          <a:xfrm>
            <a:off x="5177378" y="2544376"/>
            <a:ext cx="13383248" cy="5406644"/>
          </a:xfrm>
          <a:prstGeom prst="rect">
            <a:avLst/>
          </a:prstGeom>
        </p:spPr>
      </p:pic>
      <p:sp>
        <p:nvSpPr>
          <p:cNvPr id="6" name="object 6"/>
          <p:cNvSpPr txBox="1"/>
          <p:nvPr/>
        </p:nvSpPr>
        <p:spPr>
          <a:xfrm>
            <a:off x="14949524" y="11860538"/>
            <a:ext cx="7651233" cy="783809"/>
          </a:xfrm>
          <a:prstGeom prst="rect">
            <a:avLst/>
          </a:prstGeom>
        </p:spPr>
        <p:txBody>
          <a:bodyPr vert="horz" wrap="square" lIns="0" tIns="18483" rIns="0" bIns="0" rtlCol="0">
            <a:spAutoFit/>
          </a:bodyPr>
          <a:lstStyle/>
          <a:p>
            <a:pPr marL="15403" defTabSz="1108984" hangingPunct="1">
              <a:spcBef>
                <a:spcPts val="146"/>
              </a:spcBef>
            </a:pPr>
            <a:r>
              <a:rPr sz="4972" b="0" dirty="0">
                <a:solidFill>
                  <a:sysClr val="windowText" lastClr="000000"/>
                </a:solidFill>
                <a:latin typeface="Arial"/>
                <a:cs typeface="Arial"/>
              </a:rPr>
              <a:t>aka</a:t>
            </a:r>
            <a:r>
              <a:rPr sz="4972" b="0" spc="-109" dirty="0">
                <a:solidFill>
                  <a:sysClr val="windowText" lastClr="000000"/>
                </a:solidFill>
                <a:latin typeface="Arial"/>
                <a:cs typeface="Arial"/>
              </a:rPr>
              <a:t> </a:t>
            </a:r>
            <a:r>
              <a:rPr sz="4972" dirty="0">
                <a:solidFill>
                  <a:sysClr val="windowText" lastClr="000000"/>
                </a:solidFill>
                <a:latin typeface="Arial"/>
                <a:cs typeface="Arial"/>
              </a:rPr>
              <a:t>Novel</a:t>
            </a:r>
            <a:r>
              <a:rPr sz="4972" spc="-109" dirty="0">
                <a:solidFill>
                  <a:sysClr val="windowText" lastClr="000000"/>
                </a:solidFill>
                <a:latin typeface="Arial"/>
                <a:cs typeface="Arial"/>
              </a:rPr>
              <a:t> </a:t>
            </a:r>
            <a:r>
              <a:rPr sz="4972" dirty="0">
                <a:solidFill>
                  <a:sysClr val="windowText" lastClr="000000"/>
                </a:solidFill>
                <a:latin typeface="Arial"/>
                <a:cs typeface="Arial"/>
              </a:rPr>
              <a:t>View</a:t>
            </a:r>
            <a:r>
              <a:rPr sz="4972" spc="-109" dirty="0">
                <a:solidFill>
                  <a:sysClr val="windowText" lastClr="000000"/>
                </a:solidFill>
                <a:latin typeface="Arial"/>
                <a:cs typeface="Arial"/>
              </a:rPr>
              <a:t> </a:t>
            </a:r>
            <a:r>
              <a:rPr sz="4972" spc="-12" dirty="0">
                <a:solidFill>
                  <a:sysClr val="windowText" lastClr="000000"/>
                </a:solidFill>
                <a:latin typeface="Arial"/>
                <a:cs typeface="Arial"/>
              </a:rPr>
              <a:t>Synthesis</a:t>
            </a:r>
            <a:endParaRPr sz="4972" b="0">
              <a:solidFill>
                <a:sysClr val="windowText" lastClr="000000"/>
              </a:solidFill>
              <a:latin typeface="Arial"/>
              <a:cs typeface="Arial"/>
            </a:endParaRPr>
          </a:p>
        </p:txBody>
      </p:sp>
    </p:spTree>
    <p:extLst>
      <p:ext uri="{BB962C8B-B14F-4D97-AF65-F5344CB8AC3E}">
        <p14:creationId xmlns:p14="http://schemas.microsoft.com/office/powerpoint/2010/main" val="417552945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56506" y="440715"/>
            <a:ext cx="28661661" cy="1715131"/>
          </a:xfrm>
          <a:prstGeom prst="rect">
            <a:avLst/>
          </a:prstGeom>
        </p:spPr>
        <p:txBody>
          <a:bodyPr vert="horz" wrap="square" lIns="0" tIns="524937" rIns="0" bIns="0" rtlCol="0">
            <a:spAutoFit/>
          </a:bodyPr>
          <a:lstStyle/>
          <a:p>
            <a:pPr marL="1460163">
              <a:spcBef>
                <a:spcPts val="146"/>
              </a:spcBef>
            </a:pPr>
            <a:r>
              <a:rPr sz="7701" dirty="0"/>
              <a:t>Goal:</a:t>
            </a:r>
            <a:r>
              <a:rPr sz="7701" spc="42" dirty="0"/>
              <a:t> </a:t>
            </a:r>
            <a:r>
              <a:rPr sz="7701" spc="206" dirty="0"/>
              <a:t>Plenoptic</a:t>
            </a:r>
            <a:r>
              <a:rPr sz="7701" spc="42" dirty="0"/>
              <a:t> </a:t>
            </a:r>
            <a:r>
              <a:rPr sz="7701" spc="182" dirty="0"/>
              <a:t>Function</a:t>
            </a:r>
            <a:r>
              <a:rPr sz="7701" spc="49" dirty="0"/>
              <a:t> </a:t>
            </a:r>
            <a:r>
              <a:rPr sz="7701" spc="206" dirty="0"/>
              <a:t>from</a:t>
            </a:r>
            <a:r>
              <a:rPr sz="7701" spc="42" dirty="0"/>
              <a:t> </a:t>
            </a:r>
            <a:r>
              <a:rPr sz="7701" dirty="0"/>
              <a:t>a</a:t>
            </a:r>
            <a:r>
              <a:rPr sz="7701" spc="42" dirty="0"/>
              <a:t> </a:t>
            </a:r>
            <a:r>
              <a:rPr sz="7701" spc="170" dirty="0"/>
              <a:t>set</a:t>
            </a:r>
            <a:r>
              <a:rPr sz="7701" spc="49" dirty="0"/>
              <a:t> </a:t>
            </a:r>
            <a:r>
              <a:rPr sz="7701" spc="285" dirty="0"/>
              <a:t>of</a:t>
            </a:r>
            <a:r>
              <a:rPr sz="7701" spc="42" dirty="0"/>
              <a:t> </a:t>
            </a:r>
            <a:r>
              <a:rPr sz="7701" spc="109" dirty="0"/>
              <a:t>images</a:t>
            </a:r>
            <a:endParaRPr sz="7701"/>
          </a:p>
        </p:txBody>
      </p:sp>
      <p:sp>
        <p:nvSpPr>
          <p:cNvPr id="3" name="object 3"/>
          <p:cNvSpPr txBox="1"/>
          <p:nvPr/>
        </p:nvSpPr>
        <p:spPr>
          <a:xfrm>
            <a:off x="5335572" y="8727642"/>
            <a:ext cx="14431450" cy="2126035"/>
          </a:xfrm>
          <a:prstGeom prst="rect">
            <a:avLst/>
          </a:prstGeom>
        </p:spPr>
        <p:txBody>
          <a:bodyPr vert="horz" wrap="square" lIns="0" tIns="18483" rIns="0" bIns="0" rtlCol="0">
            <a:spAutoFit/>
          </a:bodyPr>
          <a:lstStyle/>
          <a:p>
            <a:pPr defTabSz="1108984" hangingPunct="1">
              <a:spcBef>
                <a:spcPts val="146"/>
              </a:spcBef>
            </a:pPr>
            <a:r>
              <a:rPr sz="4972" b="0" dirty="0">
                <a:solidFill>
                  <a:sysClr val="windowText" lastClr="000000"/>
                </a:solidFill>
                <a:latin typeface="Arial"/>
                <a:cs typeface="Arial"/>
              </a:rPr>
              <a:t>It</a:t>
            </a:r>
            <a:r>
              <a:rPr sz="4972" b="0" spc="24" dirty="0">
                <a:solidFill>
                  <a:sysClr val="windowText" lastClr="000000"/>
                </a:solidFill>
                <a:latin typeface="Arial"/>
                <a:cs typeface="Arial"/>
              </a:rPr>
              <a:t> </a:t>
            </a:r>
            <a:r>
              <a:rPr sz="4972" b="0" dirty="0">
                <a:solidFill>
                  <a:sysClr val="windowText" lastClr="000000"/>
                </a:solidFill>
                <a:latin typeface="Arial"/>
                <a:cs typeface="Arial"/>
              </a:rPr>
              <a:t>is</a:t>
            </a:r>
            <a:r>
              <a:rPr sz="4972" b="0" spc="24" dirty="0">
                <a:solidFill>
                  <a:sysClr val="windowText" lastClr="000000"/>
                </a:solidFill>
                <a:latin typeface="Arial"/>
                <a:cs typeface="Arial"/>
              </a:rPr>
              <a:t> </a:t>
            </a:r>
            <a:r>
              <a:rPr sz="4972" b="0" dirty="0">
                <a:solidFill>
                  <a:sysClr val="windowText" lastClr="000000"/>
                </a:solidFill>
                <a:latin typeface="Arial"/>
                <a:cs typeface="Arial"/>
              </a:rPr>
              <a:t>a</a:t>
            </a:r>
            <a:r>
              <a:rPr sz="4972" b="0" spc="30" dirty="0">
                <a:solidFill>
                  <a:sysClr val="windowText" lastClr="000000"/>
                </a:solidFill>
                <a:latin typeface="Arial"/>
                <a:cs typeface="Arial"/>
              </a:rPr>
              <a:t> </a:t>
            </a:r>
            <a:r>
              <a:rPr sz="4972" b="0" spc="67" dirty="0">
                <a:solidFill>
                  <a:sysClr val="windowText" lastClr="000000"/>
                </a:solidFill>
                <a:latin typeface="Arial"/>
                <a:cs typeface="Arial"/>
              </a:rPr>
              <a:t>conceptual</a:t>
            </a:r>
            <a:r>
              <a:rPr sz="4972" b="0" spc="24" dirty="0">
                <a:solidFill>
                  <a:sysClr val="windowText" lastClr="000000"/>
                </a:solidFill>
                <a:latin typeface="Arial"/>
                <a:cs typeface="Arial"/>
              </a:rPr>
              <a:t> </a:t>
            </a:r>
            <a:r>
              <a:rPr sz="4972" b="0" spc="-12" dirty="0">
                <a:solidFill>
                  <a:sysClr val="windowText" lastClr="000000"/>
                </a:solidFill>
                <a:latin typeface="Arial"/>
                <a:cs typeface="Arial"/>
              </a:rPr>
              <a:t>device</a:t>
            </a:r>
            <a:endParaRPr sz="4972" b="0">
              <a:solidFill>
                <a:sysClr val="windowText" lastClr="000000"/>
              </a:solidFill>
              <a:latin typeface="Arial"/>
              <a:cs typeface="Arial"/>
            </a:endParaRPr>
          </a:p>
          <a:p>
            <a:pPr defTabSz="1108984" hangingPunct="1">
              <a:spcBef>
                <a:spcPts val="4536"/>
              </a:spcBef>
            </a:pPr>
            <a:r>
              <a:rPr sz="4972" b="0" dirty="0">
                <a:solidFill>
                  <a:sysClr val="windowText" lastClr="000000"/>
                </a:solidFill>
                <a:latin typeface="Arial"/>
                <a:cs typeface="Arial"/>
              </a:rPr>
              <a:t>Adelson</a:t>
            </a:r>
            <a:r>
              <a:rPr sz="4972" b="0" spc="24" dirty="0">
                <a:solidFill>
                  <a:sysClr val="windowText" lastClr="000000"/>
                </a:solidFill>
                <a:latin typeface="Arial"/>
                <a:cs typeface="Arial"/>
              </a:rPr>
              <a:t> </a:t>
            </a:r>
            <a:r>
              <a:rPr sz="4972" b="0" dirty="0">
                <a:solidFill>
                  <a:sysClr val="windowText" lastClr="000000"/>
                </a:solidFill>
                <a:latin typeface="Arial"/>
                <a:cs typeface="Arial"/>
              </a:rPr>
              <a:t>&amp;</a:t>
            </a:r>
            <a:r>
              <a:rPr sz="4972" b="0" spc="24" dirty="0">
                <a:solidFill>
                  <a:sysClr val="windowText" lastClr="000000"/>
                </a:solidFill>
                <a:latin typeface="Arial"/>
                <a:cs typeface="Arial"/>
              </a:rPr>
              <a:t> </a:t>
            </a:r>
            <a:r>
              <a:rPr sz="4972" b="0" dirty="0">
                <a:solidFill>
                  <a:sysClr val="windowText" lastClr="000000"/>
                </a:solidFill>
                <a:latin typeface="Arial"/>
                <a:cs typeface="Arial"/>
              </a:rPr>
              <a:t>Bergen</a:t>
            </a:r>
            <a:r>
              <a:rPr sz="4972" b="0" spc="30" dirty="0">
                <a:solidFill>
                  <a:sysClr val="windowText" lastClr="000000"/>
                </a:solidFill>
                <a:latin typeface="Arial"/>
                <a:cs typeface="Arial"/>
              </a:rPr>
              <a:t> </a:t>
            </a:r>
            <a:r>
              <a:rPr sz="4972" b="0" spc="133" dirty="0">
                <a:solidFill>
                  <a:sysClr val="windowText" lastClr="000000"/>
                </a:solidFill>
                <a:latin typeface="Arial"/>
                <a:cs typeface="Arial"/>
              </a:rPr>
              <a:t>do</a:t>
            </a:r>
            <a:r>
              <a:rPr sz="4972" b="0" spc="24" dirty="0">
                <a:solidFill>
                  <a:sysClr val="windowText" lastClr="000000"/>
                </a:solidFill>
                <a:latin typeface="Arial"/>
                <a:cs typeface="Arial"/>
              </a:rPr>
              <a:t> </a:t>
            </a:r>
            <a:r>
              <a:rPr sz="4972" b="0" spc="91" dirty="0">
                <a:solidFill>
                  <a:sysClr val="windowText" lastClr="000000"/>
                </a:solidFill>
                <a:latin typeface="Arial"/>
                <a:cs typeface="Arial"/>
              </a:rPr>
              <a:t>not</a:t>
            </a:r>
            <a:r>
              <a:rPr sz="4972" b="0" spc="30" dirty="0">
                <a:solidFill>
                  <a:sysClr val="windowText" lastClr="000000"/>
                </a:solidFill>
                <a:latin typeface="Arial"/>
                <a:cs typeface="Arial"/>
              </a:rPr>
              <a:t> </a:t>
            </a:r>
            <a:r>
              <a:rPr sz="4972" b="0" dirty="0">
                <a:solidFill>
                  <a:sysClr val="windowText" lastClr="000000"/>
                </a:solidFill>
                <a:latin typeface="Arial"/>
                <a:cs typeface="Arial"/>
              </a:rPr>
              <a:t>discuss</a:t>
            </a:r>
            <a:r>
              <a:rPr sz="4972" b="0" spc="24" dirty="0">
                <a:solidFill>
                  <a:sysClr val="windowText" lastClr="000000"/>
                </a:solidFill>
                <a:latin typeface="Arial"/>
                <a:cs typeface="Arial"/>
              </a:rPr>
              <a:t> </a:t>
            </a:r>
            <a:r>
              <a:rPr sz="4972" b="0" spc="91" dirty="0">
                <a:solidFill>
                  <a:sysClr val="windowText" lastClr="000000"/>
                </a:solidFill>
                <a:latin typeface="Arial"/>
                <a:cs typeface="Arial"/>
              </a:rPr>
              <a:t>how</a:t>
            </a:r>
            <a:r>
              <a:rPr sz="4972" b="0" spc="30" dirty="0">
                <a:solidFill>
                  <a:sysClr val="windowText" lastClr="000000"/>
                </a:solidFill>
                <a:latin typeface="Arial"/>
                <a:cs typeface="Arial"/>
              </a:rPr>
              <a:t> </a:t>
            </a:r>
            <a:r>
              <a:rPr sz="4972" b="0" spc="138" dirty="0">
                <a:solidFill>
                  <a:sysClr val="windowText" lastClr="000000"/>
                </a:solidFill>
                <a:latin typeface="Arial"/>
                <a:cs typeface="Arial"/>
              </a:rPr>
              <a:t>to</a:t>
            </a:r>
            <a:r>
              <a:rPr sz="4972" b="0" spc="24" dirty="0">
                <a:solidFill>
                  <a:sysClr val="windowText" lastClr="000000"/>
                </a:solidFill>
                <a:latin typeface="Arial"/>
                <a:cs typeface="Arial"/>
              </a:rPr>
              <a:t> </a:t>
            </a:r>
            <a:r>
              <a:rPr sz="4972" b="0" dirty="0">
                <a:solidFill>
                  <a:sysClr val="windowText" lastClr="000000"/>
                </a:solidFill>
                <a:latin typeface="Arial"/>
                <a:cs typeface="Arial"/>
              </a:rPr>
              <a:t>solve</a:t>
            </a:r>
            <a:r>
              <a:rPr sz="4972" b="0" spc="30" dirty="0">
                <a:solidFill>
                  <a:sysClr val="windowText" lastClr="000000"/>
                </a:solidFill>
                <a:latin typeface="Arial"/>
                <a:cs typeface="Arial"/>
              </a:rPr>
              <a:t> </a:t>
            </a:r>
            <a:r>
              <a:rPr sz="4972" b="0" spc="-24" dirty="0">
                <a:solidFill>
                  <a:sysClr val="windowText" lastClr="000000"/>
                </a:solidFill>
                <a:latin typeface="Arial"/>
                <a:cs typeface="Arial"/>
              </a:rPr>
              <a:t>this</a:t>
            </a:r>
            <a:endParaRPr sz="4972" b="0">
              <a:solidFill>
                <a:sysClr val="windowText" lastClr="000000"/>
              </a:solidFill>
              <a:latin typeface="Arial"/>
              <a:cs typeface="Arial"/>
            </a:endParaRPr>
          </a:p>
        </p:txBody>
      </p:sp>
      <p:pic>
        <p:nvPicPr>
          <p:cNvPr id="4" name="object 4"/>
          <p:cNvPicPr/>
          <p:nvPr/>
        </p:nvPicPr>
        <p:blipFill>
          <a:blip r:embed="rId2" cstate="print"/>
          <a:stretch>
            <a:fillRect/>
          </a:stretch>
        </p:blipFill>
        <p:spPr>
          <a:xfrm>
            <a:off x="5486870" y="2674747"/>
            <a:ext cx="13383248" cy="5406644"/>
          </a:xfrm>
          <a:prstGeom prst="rect">
            <a:avLst/>
          </a:prstGeom>
        </p:spPr>
      </p:pic>
    </p:spTree>
    <p:extLst>
      <p:ext uri="{BB962C8B-B14F-4D97-AF65-F5344CB8AC3E}">
        <p14:creationId xmlns:p14="http://schemas.microsoft.com/office/powerpoint/2010/main" val="348575501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75700" y="363385"/>
            <a:ext cx="23632601" cy="1762488"/>
          </a:xfrm>
          <a:prstGeom prst="rect">
            <a:avLst/>
          </a:prstGeom>
        </p:spPr>
        <p:txBody>
          <a:bodyPr vert="horz" wrap="square" lIns="0" tIns="470172" rIns="0" bIns="0" rtlCol="0">
            <a:spAutoFit/>
          </a:bodyPr>
          <a:lstStyle/>
          <a:p>
            <a:pPr marL="1420116">
              <a:spcBef>
                <a:spcPts val="152"/>
              </a:spcBef>
            </a:pPr>
            <a:r>
              <a:rPr sz="8368" dirty="0"/>
              <a:t>An</a:t>
            </a:r>
            <a:r>
              <a:rPr sz="8368" spc="30" dirty="0"/>
              <a:t> </a:t>
            </a:r>
            <a:r>
              <a:rPr sz="8368" spc="176" dirty="0"/>
              <a:t>example</a:t>
            </a:r>
            <a:r>
              <a:rPr sz="8368" spc="36" dirty="0"/>
              <a:t> </a:t>
            </a:r>
            <a:r>
              <a:rPr sz="8368" spc="308" dirty="0"/>
              <a:t>of</a:t>
            </a:r>
            <a:r>
              <a:rPr sz="8368" spc="36" dirty="0"/>
              <a:t> </a:t>
            </a:r>
            <a:r>
              <a:rPr sz="8368" dirty="0"/>
              <a:t>a</a:t>
            </a:r>
            <a:r>
              <a:rPr sz="8368" spc="36" dirty="0"/>
              <a:t> </a:t>
            </a:r>
            <a:r>
              <a:rPr sz="8368" spc="164" dirty="0"/>
              <a:t>sparse</a:t>
            </a:r>
            <a:r>
              <a:rPr sz="8368" spc="30" dirty="0"/>
              <a:t> </a:t>
            </a:r>
            <a:r>
              <a:rPr sz="8368" spc="297" dirty="0"/>
              <a:t>plenoptic</a:t>
            </a:r>
            <a:r>
              <a:rPr sz="8368" spc="36" dirty="0"/>
              <a:t> </a:t>
            </a:r>
            <a:r>
              <a:rPr sz="8368" spc="243" dirty="0"/>
              <a:t>function</a:t>
            </a:r>
            <a:endParaRPr sz="8368"/>
          </a:p>
        </p:txBody>
      </p:sp>
      <p:sp>
        <p:nvSpPr>
          <p:cNvPr id="3" name="object 3"/>
          <p:cNvSpPr txBox="1"/>
          <p:nvPr/>
        </p:nvSpPr>
        <p:spPr>
          <a:xfrm>
            <a:off x="7321064" y="10578524"/>
            <a:ext cx="10786429" cy="2786111"/>
          </a:xfrm>
          <a:prstGeom prst="rect">
            <a:avLst/>
          </a:prstGeom>
        </p:spPr>
        <p:txBody>
          <a:bodyPr vert="horz" wrap="square" lIns="0" tIns="14632" rIns="0" bIns="0" rtlCol="0">
            <a:spAutoFit/>
          </a:bodyPr>
          <a:lstStyle/>
          <a:p>
            <a:pPr marL="15403" marR="6161" defTabSz="1108984" hangingPunct="1">
              <a:spcBef>
                <a:spcPts val="115"/>
              </a:spcBef>
              <a:tabLst>
                <a:tab pos="649988" algn="l"/>
                <a:tab pos="1695052" algn="l"/>
                <a:tab pos="1723546" algn="l"/>
                <a:tab pos="2344268" algn="l"/>
                <a:tab pos="2780932" algn="l"/>
                <a:tab pos="3105926" algn="l"/>
                <a:tab pos="3444012" algn="l"/>
                <a:tab pos="4390500" algn="l"/>
                <a:tab pos="4529123" algn="l"/>
                <a:tab pos="5208376" algn="l"/>
                <a:tab pos="6108655" algn="l"/>
                <a:tab pos="6633883" algn="l"/>
                <a:tab pos="7806017" algn="l"/>
                <a:tab pos="8240370" algn="l"/>
                <a:tab pos="8382843" algn="l"/>
              </a:tabLst>
            </a:pPr>
            <a:r>
              <a:rPr sz="6003" b="0" spc="-30" dirty="0">
                <a:solidFill>
                  <a:sysClr val="windowText" lastClr="000000"/>
                </a:solidFill>
                <a:latin typeface="Arial"/>
                <a:cs typeface="Arial"/>
              </a:rPr>
              <a:t>If</a:t>
            </a:r>
            <a:r>
              <a:rPr sz="6003" b="0" dirty="0">
                <a:solidFill>
                  <a:sysClr val="windowText" lastClr="000000"/>
                </a:solidFill>
                <a:latin typeface="Arial"/>
                <a:cs typeface="Arial"/>
              </a:rPr>
              <a:t>	</a:t>
            </a:r>
            <a:r>
              <a:rPr sz="6003" b="0" spc="-12" dirty="0">
                <a:solidFill>
                  <a:sysClr val="windowText" lastClr="000000"/>
                </a:solidFill>
                <a:latin typeface="Arial"/>
                <a:cs typeface="Arial"/>
              </a:rPr>
              <a:t>street</a:t>
            </a:r>
            <a:r>
              <a:rPr sz="6003" b="0" dirty="0">
                <a:solidFill>
                  <a:sysClr val="windowText" lastClr="000000"/>
                </a:solidFill>
                <a:latin typeface="Arial"/>
                <a:cs typeface="Arial"/>
              </a:rPr>
              <a:t>	</a:t>
            </a:r>
            <a:r>
              <a:rPr sz="6003" b="0" spc="-24" dirty="0">
                <a:solidFill>
                  <a:sysClr val="windowText" lastClr="000000"/>
                </a:solidFill>
                <a:latin typeface="Arial"/>
                <a:cs typeface="Arial"/>
              </a:rPr>
              <a:t>view</a:t>
            </a:r>
            <a:r>
              <a:rPr sz="6003" b="0" dirty="0">
                <a:solidFill>
                  <a:sysClr val="windowText" lastClr="000000"/>
                </a:solidFill>
                <a:latin typeface="Arial"/>
                <a:cs typeface="Arial"/>
              </a:rPr>
              <a:t>		</a:t>
            </a:r>
            <a:r>
              <a:rPr sz="6003" b="0" spc="-30" dirty="0">
                <a:solidFill>
                  <a:sysClr val="windowText" lastClr="000000"/>
                </a:solidFill>
                <a:latin typeface="Arial"/>
                <a:cs typeface="Arial"/>
              </a:rPr>
              <a:t>was</a:t>
            </a:r>
            <a:r>
              <a:rPr sz="6003" b="0" dirty="0">
                <a:solidFill>
                  <a:sysClr val="windowText" lastClr="000000"/>
                </a:solidFill>
                <a:latin typeface="Arial"/>
                <a:cs typeface="Arial"/>
              </a:rPr>
              <a:t>	</a:t>
            </a:r>
            <a:r>
              <a:rPr sz="6003" b="0" spc="-12" dirty="0">
                <a:solidFill>
                  <a:sysClr val="windowText" lastClr="000000"/>
                </a:solidFill>
                <a:latin typeface="Arial"/>
                <a:cs typeface="Arial"/>
              </a:rPr>
              <a:t>super</a:t>
            </a:r>
            <a:r>
              <a:rPr sz="6003" b="0" dirty="0">
                <a:solidFill>
                  <a:sysClr val="windowText" lastClr="000000"/>
                </a:solidFill>
                <a:latin typeface="Arial"/>
                <a:cs typeface="Arial"/>
              </a:rPr>
              <a:t>	</a:t>
            </a:r>
            <a:r>
              <a:rPr sz="6003" b="0" spc="-12" dirty="0">
                <a:solidFill>
                  <a:sysClr val="windowText" lastClr="000000"/>
                </a:solidFill>
                <a:latin typeface="Arial"/>
                <a:cs typeface="Arial"/>
              </a:rPr>
              <a:t>dense </a:t>
            </a:r>
            <a:r>
              <a:rPr sz="6003" b="0" spc="-24" dirty="0">
                <a:solidFill>
                  <a:sysClr val="windowText" lastClr="000000"/>
                </a:solidFill>
                <a:latin typeface="Arial"/>
                <a:cs typeface="Arial"/>
              </a:rPr>
              <a:t>(360</a:t>
            </a:r>
            <a:r>
              <a:rPr sz="6003" b="0" dirty="0">
                <a:solidFill>
                  <a:sysClr val="windowText" lastClr="000000"/>
                </a:solidFill>
                <a:latin typeface="Arial"/>
                <a:cs typeface="Arial"/>
              </a:rPr>
              <a:t>	</a:t>
            </a:r>
            <a:r>
              <a:rPr sz="6003" b="0" spc="-24" dirty="0">
                <a:solidFill>
                  <a:sysClr val="windowText" lastClr="000000"/>
                </a:solidFill>
                <a:latin typeface="Arial"/>
                <a:cs typeface="Arial"/>
              </a:rPr>
              <a:t>view</a:t>
            </a:r>
            <a:r>
              <a:rPr sz="6003" b="0" dirty="0">
                <a:solidFill>
                  <a:sysClr val="windowText" lastClr="000000"/>
                </a:solidFill>
                <a:latin typeface="Arial"/>
                <a:cs typeface="Arial"/>
              </a:rPr>
              <a:t>	</a:t>
            </a:r>
            <a:r>
              <a:rPr sz="6003" b="0" spc="-24" dirty="0">
                <a:solidFill>
                  <a:sysClr val="windowText" lastClr="000000"/>
                </a:solidFill>
                <a:latin typeface="Arial"/>
                <a:cs typeface="Arial"/>
              </a:rPr>
              <a:t>from</a:t>
            </a:r>
            <a:r>
              <a:rPr sz="6003" b="0" dirty="0">
                <a:solidFill>
                  <a:sysClr val="windowText" lastClr="000000"/>
                </a:solidFill>
                <a:latin typeface="Arial"/>
                <a:cs typeface="Arial"/>
              </a:rPr>
              <a:t>	</a:t>
            </a:r>
            <a:r>
              <a:rPr sz="6003" b="0" spc="-30" dirty="0">
                <a:solidFill>
                  <a:sysClr val="windowText" lastClr="000000"/>
                </a:solidFill>
                <a:latin typeface="Arial"/>
                <a:cs typeface="Arial"/>
              </a:rPr>
              <a:t>any</a:t>
            </a:r>
            <a:r>
              <a:rPr sz="6003" b="0" dirty="0">
                <a:solidFill>
                  <a:sysClr val="windowText" lastClr="000000"/>
                </a:solidFill>
                <a:latin typeface="Arial"/>
                <a:cs typeface="Arial"/>
              </a:rPr>
              <a:t>	</a:t>
            </a:r>
            <a:r>
              <a:rPr sz="6003" b="0" spc="-24" dirty="0">
                <a:solidFill>
                  <a:sysClr val="windowText" lastClr="000000"/>
                </a:solidFill>
                <a:latin typeface="Arial"/>
                <a:cs typeface="Arial"/>
              </a:rPr>
              <a:t>view</a:t>
            </a:r>
            <a:r>
              <a:rPr sz="6003" b="0" dirty="0">
                <a:solidFill>
                  <a:sysClr val="windowText" lastClr="000000"/>
                </a:solidFill>
                <a:latin typeface="Arial"/>
                <a:cs typeface="Arial"/>
              </a:rPr>
              <a:t>		</a:t>
            </a:r>
            <a:r>
              <a:rPr sz="6003" b="0" spc="-12" dirty="0">
                <a:solidFill>
                  <a:sysClr val="windowText" lastClr="000000"/>
                </a:solidFill>
                <a:latin typeface="Arial"/>
                <a:cs typeface="Arial"/>
              </a:rPr>
              <a:t>point) </a:t>
            </a:r>
            <a:r>
              <a:rPr sz="6003" b="0" spc="-24" dirty="0">
                <a:solidFill>
                  <a:sysClr val="windowText" lastClr="000000"/>
                </a:solidFill>
                <a:latin typeface="Arial"/>
                <a:cs typeface="Arial"/>
              </a:rPr>
              <a:t>then</a:t>
            </a:r>
            <a:r>
              <a:rPr sz="6003" b="0" dirty="0">
                <a:solidFill>
                  <a:sysClr val="windowText" lastClr="000000"/>
                </a:solidFill>
                <a:latin typeface="Arial"/>
                <a:cs typeface="Arial"/>
              </a:rPr>
              <a:t>		</a:t>
            </a:r>
            <a:r>
              <a:rPr sz="6003" b="0" spc="73" dirty="0">
                <a:solidFill>
                  <a:sysClr val="windowText" lastClr="000000"/>
                </a:solidFill>
                <a:latin typeface="Arial"/>
                <a:cs typeface="Arial"/>
              </a:rPr>
              <a:t>it</a:t>
            </a:r>
            <a:r>
              <a:rPr sz="6003" b="0" dirty="0">
                <a:solidFill>
                  <a:sysClr val="windowText" lastClr="000000"/>
                </a:solidFill>
                <a:latin typeface="Arial"/>
                <a:cs typeface="Arial"/>
              </a:rPr>
              <a:t>	</a:t>
            </a:r>
            <a:r>
              <a:rPr sz="6003" b="0" spc="-30" dirty="0">
                <a:solidFill>
                  <a:sysClr val="windowText" lastClr="000000"/>
                </a:solidFill>
                <a:latin typeface="Arial"/>
                <a:cs typeface="Arial"/>
              </a:rPr>
              <a:t>is</a:t>
            </a:r>
            <a:r>
              <a:rPr sz="6003" b="0" dirty="0">
                <a:solidFill>
                  <a:sysClr val="windowText" lastClr="000000"/>
                </a:solidFill>
                <a:latin typeface="Arial"/>
                <a:cs typeface="Arial"/>
              </a:rPr>
              <a:t>	</a:t>
            </a:r>
            <a:r>
              <a:rPr sz="6003" b="0" spc="-30" dirty="0">
                <a:solidFill>
                  <a:sysClr val="windowText" lastClr="000000"/>
                </a:solidFill>
                <a:latin typeface="Arial"/>
                <a:cs typeface="Arial"/>
              </a:rPr>
              <a:t>the</a:t>
            </a:r>
            <a:r>
              <a:rPr sz="6003" b="0" dirty="0">
                <a:solidFill>
                  <a:sysClr val="windowText" lastClr="000000"/>
                </a:solidFill>
                <a:latin typeface="Arial"/>
                <a:cs typeface="Arial"/>
              </a:rPr>
              <a:t>	</a:t>
            </a:r>
            <a:r>
              <a:rPr sz="6003" b="0" spc="-12" dirty="0">
                <a:solidFill>
                  <a:sysClr val="windowText" lastClr="000000"/>
                </a:solidFill>
                <a:latin typeface="Arial"/>
                <a:cs typeface="Arial"/>
              </a:rPr>
              <a:t>Plenoptic</a:t>
            </a:r>
            <a:r>
              <a:rPr sz="6003" b="0" dirty="0">
                <a:solidFill>
                  <a:sysClr val="windowText" lastClr="000000"/>
                </a:solidFill>
                <a:latin typeface="Arial"/>
                <a:cs typeface="Arial"/>
              </a:rPr>
              <a:t>	</a:t>
            </a:r>
            <a:r>
              <a:rPr sz="6003" b="0" spc="-12" dirty="0">
                <a:solidFill>
                  <a:sysClr val="windowText" lastClr="000000"/>
                </a:solidFill>
                <a:latin typeface="Arial"/>
                <a:cs typeface="Arial"/>
              </a:rPr>
              <a:t>Function</a:t>
            </a:r>
            <a:endParaRPr sz="6003" b="0">
              <a:solidFill>
                <a:sysClr val="windowText" lastClr="000000"/>
              </a:solidFill>
              <a:latin typeface="Arial"/>
              <a:cs typeface="Arial"/>
            </a:endParaRPr>
          </a:p>
        </p:txBody>
      </p:sp>
      <p:pic>
        <p:nvPicPr>
          <p:cNvPr id="4" name="object 4"/>
          <p:cNvPicPr/>
          <p:nvPr/>
        </p:nvPicPr>
        <p:blipFill>
          <a:blip r:embed="rId2" cstate="print"/>
          <a:stretch>
            <a:fillRect/>
          </a:stretch>
        </p:blipFill>
        <p:spPr>
          <a:xfrm>
            <a:off x="514439" y="5428869"/>
            <a:ext cx="2831901" cy="2857299"/>
          </a:xfrm>
          <a:prstGeom prst="rect">
            <a:avLst/>
          </a:prstGeom>
        </p:spPr>
      </p:pic>
      <p:pic>
        <p:nvPicPr>
          <p:cNvPr id="5" name="object 5"/>
          <p:cNvPicPr/>
          <p:nvPr/>
        </p:nvPicPr>
        <p:blipFill>
          <a:blip r:embed="rId3" cstate="print"/>
          <a:stretch>
            <a:fillRect/>
          </a:stretch>
        </p:blipFill>
        <p:spPr>
          <a:xfrm>
            <a:off x="6938770" y="2372825"/>
            <a:ext cx="12397815" cy="7718639"/>
          </a:xfrm>
          <a:prstGeom prst="rect">
            <a:avLst/>
          </a:prstGeom>
        </p:spPr>
      </p:pic>
    </p:spTree>
    <p:extLst>
      <p:ext uri="{BB962C8B-B14F-4D97-AF65-F5344CB8AC3E}">
        <p14:creationId xmlns:p14="http://schemas.microsoft.com/office/powerpoint/2010/main" val="170130053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body" idx="1"/>
          </p:nvPr>
        </p:nvSpPr>
        <p:spPr>
          <a:xfrm>
            <a:off x="2092328" y="3260409"/>
            <a:ext cx="18726427" cy="4394509"/>
          </a:xfrm>
          <a:prstGeom prst="rect">
            <a:avLst/>
          </a:prstGeom>
        </p:spPr>
        <p:txBody>
          <a:bodyPr vert="horz" wrap="square" lIns="0" tIns="466698" rIns="0" bIns="0" rtlCol="0">
            <a:spAutoFit/>
          </a:bodyPr>
          <a:lstStyle/>
          <a:p>
            <a:pPr marL="649218" indent="-633815">
              <a:spcBef>
                <a:spcPts val="3675"/>
              </a:spcBef>
              <a:buSzPct val="125287"/>
              <a:buChar char="•"/>
              <a:tabLst>
                <a:tab pos="649218" algn="l"/>
              </a:tabLst>
            </a:pPr>
            <a:r>
              <a:rPr dirty="0"/>
              <a:t>An</a:t>
            </a:r>
            <a:r>
              <a:rPr spc="170" dirty="0"/>
              <a:t> </a:t>
            </a:r>
            <a:r>
              <a:rPr dirty="0"/>
              <a:t>approach</a:t>
            </a:r>
            <a:r>
              <a:rPr spc="176" dirty="0"/>
              <a:t> </a:t>
            </a:r>
            <a:r>
              <a:rPr spc="61" dirty="0"/>
              <a:t>for</a:t>
            </a:r>
            <a:r>
              <a:rPr spc="182" dirty="0"/>
              <a:t> </a:t>
            </a:r>
            <a:r>
              <a:rPr dirty="0"/>
              <a:t>modeling</a:t>
            </a:r>
            <a:r>
              <a:rPr spc="176" dirty="0"/>
              <a:t> </a:t>
            </a:r>
            <a:r>
              <a:rPr dirty="0"/>
              <a:t>the</a:t>
            </a:r>
            <a:r>
              <a:rPr spc="182" dirty="0"/>
              <a:t> </a:t>
            </a:r>
            <a:r>
              <a:rPr dirty="0"/>
              <a:t>Plenoptic</a:t>
            </a:r>
            <a:r>
              <a:rPr spc="182" dirty="0"/>
              <a:t> </a:t>
            </a:r>
            <a:r>
              <a:rPr spc="-12" dirty="0"/>
              <a:t>Function</a:t>
            </a:r>
            <a:endParaRPr/>
          </a:p>
          <a:p>
            <a:pPr marL="649218" indent="-633815">
              <a:spcBef>
                <a:spcPts val="5767"/>
              </a:spcBef>
              <a:buSzPct val="125287"/>
              <a:buChar char="•"/>
              <a:tabLst>
                <a:tab pos="649218" algn="l"/>
              </a:tabLst>
            </a:pPr>
            <a:r>
              <a:rPr spc="-649" dirty="0"/>
              <a:t>T</a:t>
            </a:r>
            <a:r>
              <a:rPr spc="-18" dirty="0"/>
              <a:t>ake</a:t>
            </a:r>
            <a:r>
              <a:rPr spc="30" dirty="0"/>
              <a:t> </a:t>
            </a:r>
            <a:r>
              <a:rPr dirty="0"/>
              <a:t>a</a:t>
            </a:r>
            <a:r>
              <a:rPr spc="42" dirty="0"/>
              <a:t> </a:t>
            </a:r>
            <a:r>
              <a:rPr spc="91" dirty="0"/>
              <a:t>lot</a:t>
            </a:r>
            <a:r>
              <a:rPr spc="42" dirty="0"/>
              <a:t> </a:t>
            </a:r>
            <a:r>
              <a:rPr spc="85" dirty="0"/>
              <a:t>of</a:t>
            </a:r>
            <a:r>
              <a:rPr spc="42" dirty="0"/>
              <a:t> </a:t>
            </a:r>
            <a:r>
              <a:rPr dirty="0"/>
              <a:t>pictures</a:t>
            </a:r>
            <a:r>
              <a:rPr spc="49" dirty="0"/>
              <a:t> </a:t>
            </a:r>
            <a:r>
              <a:rPr dirty="0"/>
              <a:t>from</a:t>
            </a:r>
            <a:r>
              <a:rPr spc="42" dirty="0"/>
              <a:t> </a:t>
            </a:r>
            <a:r>
              <a:rPr dirty="0"/>
              <a:t>many</a:t>
            </a:r>
            <a:r>
              <a:rPr spc="42" dirty="0"/>
              <a:t> </a:t>
            </a:r>
            <a:r>
              <a:rPr spc="-12" dirty="0"/>
              <a:t>views</a:t>
            </a:r>
            <a:endParaRPr/>
          </a:p>
          <a:p>
            <a:pPr marL="649218" indent="-633815">
              <a:spcBef>
                <a:spcPts val="5772"/>
              </a:spcBef>
              <a:buSzPct val="125287"/>
              <a:buChar char="•"/>
              <a:tabLst>
                <a:tab pos="649218" algn="l"/>
              </a:tabLst>
            </a:pPr>
            <a:r>
              <a:rPr dirty="0"/>
              <a:t>Interpolate</a:t>
            </a:r>
            <a:r>
              <a:rPr spc="6" dirty="0"/>
              <a:t> </a:t>
            </a:r>
            <a:r>
              <a:rPr dirty="0"/>
              <a:t>the</a:t>
            </a:r>
            <a:r>
              <a:rPr spc="12" dirty="0"/>
              <a:t> </a:t>
            </a:r>
            <a:r>
              <a:rPr dirty="0"/>
              <a:t>rays</a:t>
            </a:r>
            <a:r>
              <a:rPr spc="6" dirty="0"/>
              <a:t> </a:t>
            </a:r>
            <a:r>
              <a:rPr spc="127" dirty="0"/>
              <a:t>to</a:t>
            </a:r>
            <a:r>
              <a:rPr spc="6" dirty="0"/>
              <a:t> </a:t>
            </a:r>
            <a:r>
              <a:rPr dirty="0"/>
              <a:t>render</a:t>
            </a:r>
            <a:r>
              <a:rPr spc="12" dirty="0"/>
              <a:t> </a:t>
            </a:r>
            <a:r>
              <a:rPr dirty="0"/>
              <a:t>a</a:t>
            </a:r>
            <a:r>
              <a:rPr spc="12" dirty="0"/>
              <a:t> </a:t>
            </a:r>
            <a:r>
              <a:rPr dirty="0"/>
              <a:t>novel</a:t>
            </a:r>
            <a:r>
              <a:rPr spc="6" dirty="0"/>
              <a:t> </a:t>
            </a:r>
            <a:r>
              <a:rPr spc="-24" dirty="0"/>
              <a:t>view</a:t>
            </a:r>
            <a:endParaRPr/>
          </a:p>
        </p:txBody>
      </p:sp>
      <p:sp>
        <p:nvSpPr>
          <p:cNvPr id="3" name="object 3"/>
          <p:cNvSpPr txBox="1"/>
          <p:nvPr/>
        </p:nvSpPr>
        <p:spPr>
          <a:xfrm>
            <a:off x="17490971" y="242452"/>
            <a:ext cx="6670859" cy="475840"/>
          </a:xfrm>
          <a:prstGeom prst="rect">
            <a:avLst/>
          </a:prstGeom>
        </p:spPr>
        <p:txBody>
          <a:bodyPr vert="horz" wrap="square" lIns="0" tIns="18483" rIns="0" bIns="0" rtlCol="0">
            <a:spAutoFit/>
          </a:bodyPr>
          <a:lstStyle/>
          <a:p>
            <a:pPr marL="15403" defTabSz="1108984" hangingPunct="1">
              <a:spcBef>
                <a:spcPts val="146"/>
              </a:spcBef>
            </a:pPr>
            <a:r>
              <a:rPr sz="2971" b="0" dirty="0">
                <a:solidFill>
                  <a:sysClr val="windowText" lastClr="000000"/>
                </a:solidFill>
                <a:latin typeface="Arial"/>
                <a:cs typeface="Arial"/>
              </a:rPr>
              <a:t>Levoy</a:t>
            </a:r>
            <a:r>
              <a:rPr sz="2971" b="0" spc="-36" dirty="0">
                <a:solidFill>
                  <a:sysClr val="windowText" lastClr="000000"/>
                </a:solidFill>
                <a:latin typeface="Arial"/>
                <a:cs typeface="Arial"/>
              </a:rPr>
              <a:t> </a:t>
            </a:r>
            <a:r>
              <a:rPr sz="2971" b="0" dirty="0">
                <a:solidFill>
                  <a:sysClr val="windowText" lastClr="000000"/>
                </a:solidFill>
                <a:latin typeface="Arial"/>
                <a:cs typeface="Arial"/>
              </a:rPr>
              <a:t>and</a:t>
            </a:r>
            <a:r>
              <a:rPr sz="2971" b="0" spc="-36" dirty="0">
                <a:solidFill>
                  <a:sysClr val="windowText" lastClr="000000"/>
                </a:solidFill>
                <a:latin typeface="Arial"/>
                <a:cs typeface="Arial"/>
              </a:rPr>
              <a:t> </a:t>
            </a:r>
            <a:r>
              <a:rPr sz="2971" b="0" dirty="0">
                <a:solidFill>
                  <a:sysClr val="windowText" lastClr="000000"/>
                </a:solidFill>
                <a:latin typeface="Arial"/>
                <a:cs typeface="Arial"/>
              </a:rPr>
              <a:t>Hanrahan,</a:t>
            </a:r>
            <a:r>
              <a:rPr sz="2971" b="0" spc="-30" dirty="0">
                <a:solidFill>
                  <a:sysClr val="windowText" lastClr="000000"/>
                </a:solidFill>
                <a:latin typeface="Arial"/>
                <a:cs typeface="Arial"/>
              </a:rPr>
              <a:t> </a:t>
            </a:r>
            <a:r>
              <a:rPr sz="2971" b="0" spc="-24" dirty="0">
                <a:solidFill>
                  <a:sysClr val="windowText" lastClr="000000"/>
                </a:solidFill>
                <a:latin typeface="Arial"/>
                <a:cs typeface="Arial"/>
              </a:rPr>
              <a:t>SIGGRAPH</a:t>
            </a:r>
            <a:r>
              <a:rPr sz="2971" b="0" spc="-36" dirty="0">
                <a:solidFill>
                  <a:sysClr val="windowText" lastClr="000000"/>
                </a:solidFill>
                <a:latin typeface="Arial"/>
                <a:cs typeface="Arial"/>
              </a:rPr>
              <a:t> </a:t>
            </a:r>
            <a:r>
              <a:rPr sz="2971" b="0" spc="-24" dirty="0">
                <a:solidFill>
                  <a:sysClr val="windowText" lastClr="000000"/>
                </a:solidFill>
                <a:latin typeface="Arial"/>
                <a:cs typeface="Arial"/>
              </a:rPr>
              <a:t>1996</a:t>
            </a:r>
            <a:endParaRPr sz="2971" b="0">
              <a:solidFill>
                <a:sysClr val="windowText" lastClr="000000"/>
              </a:solidFill>
              <a:latin typeface="Arial"/>
              <a:cs typeface="Arial"/>
            </a:endParaRPr>
          </a:p>
        </p:txBody>
      </p:sp>
      <p:sp>
        <p:nvSpPr>
          <p:cNvPr id="4" name="object 4"/>
          <p:cNvSpPr txBox="1">
            <a:spLocks noGrp="1"/>
          </p:cNvSpPr>
          <p:nvPr>
            <p:ph type="title"/>
          </p:nvPr>
        </p:nvSpPr>
        <p:spPr>
          <a:xfrm>
            <a:off x="4955822" y="-341698"/>
            <a:ext cx="19221653" cy="1738069"/>
          </a:xfrm>
          <a:prstGeom prst="rect">
            <a:avLst/>
          </a:prstGeom>
        </p:spPr>
        <p:txBody>
          <a:bodyPr vert="horz" wrap="square" lIns="0" tIns="20793" rIns="0" bIns="0" rtlCol="0">
            <a:spAutoFit/>
          </a:bodyPr>
          <a:lstStyle/>
          <a:p>
            <a:pPr marL="30805">
              <a:spcBef>
                <a:spcPts val="164"/>
              </a:spcBef>
            </a:pPr>
            <a:r>
              <a:rPr sz="16737" spc="455" baseline="-36835" dirty="0"/>
              <a:t>Lightfield</a:t>
            </a:r>
            <a:r>
              <a:rPr sz="16737" spc="-108" baseline="-36835" dirty="0"/>
              <a:t> </a:t>
            </a:r>
            <a:r>
              <a:rPr sz="16737" spc="1246" baseline="-36835" dirty="0"/>
              <a:t>/</a:t>
            </a:r>
            <a:r>
              <a:rPr sz="16737" spc="-99" baseline="-36835" dirty="0"/>
              <a:t> </a:t>
            </a:r>
            <a:r>
              <a:rPr sz="16737" spc="253" baseline="-36835" dirty="0"/>
              <a:t>Lumigrap</a:t>
            </a:r>
            <a:r>
              <a:rPr sz="16737" spc="-3956" baseline="-36835" dirty="0"/>
              <a:t>h</a:t>
            </a:r>
            <a:r>
              <a:rPr sz="2971" spc="170" dirty="0"/>
              <a:t>Gortler</a:t>
            </a:r>
            <a:r>
              <a:rPr sz="2971" spc="-18" dirty="0"/>
              <a:t> </a:t>
            </a:r>
            <a:r>
              <a:rPr sz="2971" dirty="0"/>
              <a:t>et</a:t>
            </a:r>
            <a:r>
              <a:rPr sz="2971" spc="-12" dirty="0"/>
              <a:t> </a:t>
            </a:r>
            <a:r>
              <a:rPr sz="2971" dirty="0"/>
              <a:t>al.</a:t>
            </a:r>
            <a:r>
              <a:rPr sz="2971" spc="-18" dirty="0"/>
              <a:t> </a:t>
            </a:r>
            <a:r>
              <a:rPr sz="2971" spc="-24" dirty="0"/>
              <a:t>SIGGRAPH</a:t>
            </a:r>
            <a:r>
              <a:rPr sz="2971" spc="-12" dirty="0"/>
              <a:t> </a:t>
            </a:r>
            <a:r>
              <a:rPr sz="2971" spc="-24" dirty="0"/>
              <a:t>1996</a:t>
            </a:r>
            <a:endParaRPr sz="2971"/>
          </a:p>
        </p:txBody>
      </p:sp>
      <p:pic>
        <p:nvPicPr>
          <p:cNvPr id="5" name="object 5"/>
          <p:cNvPicPr/>
          <p:nvPr/>
        </p:nvPicPr>
        <p:blipFill>
          <a:blip r:embed="rId2" cstate="print"/>
          <a:stretch>
            <a:fillRect/>
          </a:stretch>
        </p:blipFill>
        <p:spPr>
          <a:xfrm>
            <a:off x="9749066" y="7761005"/>
            <a:ext cx="3139630" cy="5672851"/>
          </a:xfrm>
          <a:prstGeom prst="rect">
            <a:avLst/>
          </a:prstGeom>
        </p:spPr>
      </p:pic>
      <p:sp>
        <p:nvSpPr>
          <p:cNvPr id="6" name="object 6"/>
          <p:cNvSpPr txBox="1"/>
          <p:nvPr/>
        </p:nvSpPr>
        <p:spPr>
          <a:xfrm>
            <a:off x="5716948" y="11920068"/>
            <a:ext cx="3870669" cy="1258702"/>
          </a:xfrm>
          <a:prstGeom prst="rect">
            <a:avLst/>
          </a:prstGeom>
        </p:spPr>
        <p:txBody>
          <a:bodyPr vert="horz" wrap="square" lIns="0" tIns="2310" rIns="0" bIns="0" rtlCol="0">
            <a:spAutoFit/>
          </a:bodyPr>
          <a:lstStyle/>
          <a:p>
            <a:pPr marL="391995" marR="6161" indent="-377363" defTabSz="1108984" hangingPunct="1">
              <a:lnSpc>
                <a:spcPct val="102000"/>
              </a:lnSpc>
              <a:spcBef>
                <a:spcPts val="18"/>
              </a:spcBef>
            </a:pPr>
            <a:r>
              <a:rPr sz="4002" dirty="0">
                <a:solidFill>
                  <a:sysClr val="windowText" lastClr="000000"/>
                </a:solidFill>
                <a:latin typeface="Arial"/>
                <a:cs typeface="Arial"/>
              </a:rPr>
              <a:t>Stanford</a:t>
            </a:r>
            <a:r>
              <a:rPr sz="4002" spc="-218" dirty="0">
                <a:solidFill>
                  <a:sysClr val="windowText" lastClr="000000"/>
                </a:solidFill>
                <a:latin typeface="Arial"/>
                <a:cs typeface="Arial"/>
              </a:rPr>
              <a:t> </a:t>
            </a:r>
            <a:r>
              <a:rPr sz="4002" spc="-12" dirty="0">
                <a:solidFill>
                  <a:sysClr val="windowText" lastClr="000000"/>
                </a:solidFill>
                <a:latin typeface="Arial"/>
                <a:cs typeface="Arial"/>
              </a:rPr>
              <a:t>Gantry </a:t>
            </a:r>
            <a:r>
              <a:rPr sz="4002" dirty="0">
                <a:solidFill>
                  <a:sysClr val="windowText" lastClr="000000"/>
                </a:solidFill>
                <a:latin typeface="Arial"/>
                <a:cs typeface="Arial"/>
              </a:rPr>
              <a:t>128</a:t>
            </a:r>
            <a:r>
              <a:rPr sz="4002" spc="-73" dirty="0">
                <a:solidFill>
                  <a:sysClr val="windowText" lastClr="000000"/>
                </a:solidFill>
                <a:latin typeface="Arial"/>
                <a:cs typeface="Arial"/>
              </a:rPr>
              <a:t> </a:t>
            </a:r>
            <a:r>
              <a:rPr sz="4002" spc="-12" dirty="0">
                <a:solidFill>
                  <a:sysClr val="windowText" lastClr="000000"/>
                </a:solidFill>
                <a:latin typeface="Arial"/>
                <a:cs typeface="Arial"/>
              </a:rPr>
              <a:t>cameras</a:t>
            </a:r>
            <a:endParaRPr sz="4002" b="0">
              <a:solidFill>
                <a:sysClr val="windowText" lastClr="000000"/>
              </a:solidFill>
              <a:latin typeface="Arial"/>
              <a:cs typeface="Arial"/>
            </a:endParaRPr>
          </a:p>
        </p:txBody>
      </p:sp>
      <p:grpSp>
        <p:nvGrpSpPr>
          <p:cNvPr id="7" name="object 7"/>
          <p:cNvGrpSpPr/>
          <p:nvPr/>
        </p:nvGrpSpPr>
        <p:grpSpPr>
          <a:xfrm>
            <a:off x="13238584" y="7829889"/>
            <a:ext cx="4800214" cy="4949620"/>
            <a:chOff x="10914997" y="6456033"/>
            <a:chExt cx="3957954" cy="4081145"/>
          </a:xfrm>
        </p:grpSpPr>
        <p:pic>
          <p:nvPicPr>
            <p:cNvPr id="8" name="object 8"/>
            <p:cNvPicPr/>
            <p:nvPr/>
          </p:nvPicPr>
          <p:blipFill>
            <a:blip r:embed="rId3" cstate="print"/>
            <a:stretch>
              <a:fillRect/>
            </a:stretch>
          </p:blipFill>
          <p:spPr>
            <a:xfrm>
              <a:off x="11639018" y="6456033"/>
              <a:ext cx="2563043" cy="2385054"/>
            </a:xfrm>
            <a:prstGeom prst="rect">
              <a:avLst/>
            </a:prstGeom>
          </p:spPr>
        </p:pic>
        <p:pic>
          <p:nvPicPr>
            <p:cNvPr id="9" name="object 9"/>
            <p:cNvPicPr/>
            <p:nvPr/>
          </p:nvPicPr>
          <p:blipFill>
            <a:blip r:embed="rId4" cstate="print"/>
            <a:stretch>
              <a:fillRect/>
            </a:stretch>
          </p:blipFill>
          <p:spPr>
            <a:xfrm>
              <a:off x="10914997" y="7919812"/>
              <a:ext cx="3957671" cy="2617169"/>
            </a:xfrm>
            <a:prstGeom prst="rect">
              <a:avLst/>
            </a:prstGeom>
          </p:spPr>
        </p:pic>
      </p:grpSp>
      <p:sp>
        <p:nvSpPr>
          <p:cNvPr id="10" name="object 10"/>
          <p:cNvSpPr txBox="1"/>
          <p:nvPr/>
        </p:nvSpPr>
        <p:spPr>
          <a:xfrm>
            <a:off x="14028623" y="12900421"/>
            <a:ext cx="3219910" cy="630649"/>
          </a:xfrm>
          <a:prstGeom prst="rect">
            <a:avLst/>
          </a:prstGeom>
        </p:spPr>
        <p:txBody>
          <a:bodyPr vert="horz" wrap="square" lIns="0" tIns="14632" rIns="0" bIns="0" rtlCol="0">
            <a:spAutoFit/>
          </a:bodyPr>
          <a:lstStyle/>
          <a:p>
            <a:pPr marL="15403" defTabSz="1108984" hangingPunct="1">
              <a:spcBef>
                <a:spcPts val="115"/>
              </a:spcBef>
            </a:pPr>
            <a:r>
              <a:rPr sz="4002" spc="-36" dirty="0">
                <a:solidFill>
                  <a:sysClr val="windowText" lastClr="000000"/>
                </a:solidFill>
                <a:latin typeface="Arial"/>
                <a:cs typeface="Arial"/>
              </a:rPr>
              <a:t>Lytro</a:t>
            </a:r>
            <a:r>
              <a:rPr sz="4002" spc="-218" dirty="0">
                <a:solidFill>
                  <a:sysClr val="windowText" lastClr="000000"/>
                </a:solidFill>
                <a:latin typeface="Arial"/>
                <a:cs typeface="Arial"/>
              </a:rPr>
              <a:t> </a:t>
            </a:r>
            <a:r>
              <a:rPr sz="4002" spc="-12" dirty="0">
                <a:solidFill>
                  <a:sysClr val="windowText" lastClr="000000"/>
                </a:solidFill>
                <a:latin typeface="Arial"/>
                <a:cs typeface="Arial"/>
              </a:rPr>
              <a:t>camera</a:t>
            </a:r>
            <a:endParaRPr sz="4002" b="0">
              <a:solidFill>
                <a:sysClr val="windowText" lastClr="000000"/>
              </a:solidFill>
              <a:latin typeface="Arial"/>
              <a:cs typeface="Arial"/>
            </a:endParaRPr>
          </a:p>
        </p:txBody>
      </p:sp>
    </p:spTree>
    <p:extLst>
      <p:ext uri="{BB962C8B-B14F-4D97-AF65-F5344CB8AC3E}">
        <p14:creationId xmlns:p14="http://schemas.microsoft.com/office/powerpoint/2010/main" val="22802084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body" idx="1"/>
          </p:nvPr>
        </p:nvSpPr>
        <p:spPr>
          <a:xfrm>
            <a:off x="2092328" y="3260409"/>
            <a:ext cx="18726427" cy="4394509"/>
          </a:xfrm>
          <a:prstGeom prst="rect">
            <a:avLst/>
          </a:prstGeom>
        </p:spPr>
        <p:txBody>
          <a:bodyPr vert="horz" wrap="square" lIns="0" tIns="466698" rIns="0" bIns="0" rtlCol="0">
            <a:spAutoFit/>
          </a:bodyPr>
          <a:lstStyle/>
          <a:p>
            <a:pPr marL="649218" indent="-633815">
              <a:spcBef>
                <a:spcPts val="3675"/>
              </a:spcBef>
              <a:buSzPct val="125287"/>
              <a:buChar char="•"/>
              <a:tabLst>
                <a:tab pos="649218" algn="l"/>
              </a:tabLst>
            </a:pPr>
            <a:r>
              <a:rPr dirty="0"/>
              <a:t>An</a:t>
            </a:r>
            <a:r>
              <a:rPr spc="170" dirty="0"/>
              <a:t> </a:t>
            </a:r>
            <a:r>
              <a:rPr dirty="0"/>
              <a:t>approach</a:t>
            </a:r>
            <a:r>
              <a:rPr spc="176" dirty="0"/>
              <a:t> </a:t>
            </a:r>
            <a:r>
              <a:rPr spc="61" dirty="0"/>
              <a:t>for</a:t>
            </a:r>
            <a:r>
              <a:rPr spc="182" dirty="0"/>
              <a:t> </a:t>
            </a:r>
            <a:r>
              <a:rPr dirty="0"/>
              <a:t>modeling</a:t>
            </a:r>
            <a:r>
              <a:rPr spc="176" dirty="0"/>
              <a:t> </a:t>
            </a:r>
            <a:r>
              <a:rPr dirty="0"/>
              <a:t>the</a:t>
            </a:r>
            <a:r>
              <a:rPr spc="182" dirty="0"/>
              <a:t> </a:t>
            </a:r>
            <a:r>
              <a:rPr dirty="0"/>
              <a:t>Plenoptic</a:t>
            </a:r>
            <a:r>
              <a:rPr spc="182" dirty="0"/>
              <a:t> </a:t>
            </a:r>
            <a:r>
              <a:rPr spc="-12" dirty="0"/>
              <a:t>Function</a:t>
            </a:r>
            <a:endParaRPr/>
          </a:p>
          <a:p>
            <a:pPr marL="649218" indent="-633815">
              <a:spcBef>
                <a:spcPts val="5767"/>
              </a:spcBef>
              <a:buSzPct val="125287"/>
              <a:buChar char="•"/>
              <a:tabLst>
                <a:tab pos="649218" algn="l"/>
              </a:tabLst>
            </a:pPr>
            <a:r>
              <a:rPr spc="-649" dirty="0"/>
              <a:t>T</a:t>
            </a:r>
            <a:r>
              <a:rPr spc="-18" dirty="0"/>
              <a:t>ake</a:t>
            </a:r>
            <a:r>
              <a:rPr spc="30" dirty="0"/>
              <a:t> </a:t>
            </a:r>
            <a:r>
              <a:rPr dirty="0"/>
              <a:t>a</a:t>
            </a:r>
            <a:r>
              <a:rPr spc="42" dirty="0"/>
              <a:t> </a:t>
            </a:r>
            <a:r>
              <a:rPr spc="91" dirty="0"/>
              <a:t>lot</a:t>
            </a:r>
            <a:r>
              <a:rPr spc="42" dirty="0"/>
              <a:t> </a:t>
            </a:r>
            <a:r>
              <a:rPr spc="85" dirty="0"/>
              <a:t>of</a:t>
            </a:r>
            <a:r>
              <a:rPr spc="42" dirty="0"/>
              <a:t> </a:t>
            </a:r>
            <a:r>
              <a:rPr dirty="0"/>
              <a:t>pictures</a:t>
            </a:r>
            <a:r>
              <a:rPr spc="49" dirty="0"/>
              <a:t> </a:t>
            </a:r>
            <a:r>
              <a:rPr dirty="0"/>
              <a:t>from</a:t>
            </a:r>
            <a:r>
              <a:rPr spc="42" dirty="0"/>
              <a:t> </a:t>
            </a:r>
            <a:r>
              <a:rPr dirty="0"/>
              <a:t>many</a:t>
            </a:r>
            <a:r>
              <a:rPr spc="42" dirty="0"/>
              <a:t> </a:t>
            </a:r>
            <a:r>
              <a:rPr spc="-12" dirty="0"/>
              <a:t>views</a:t>
            </a:r>
            <a:endParaRPr/>
          </a:p>
          <a:p>
            <a:pPr marL="649218" indent="-633815">
              <a:spcBef>
                <a:spcPts val="5772"/>
              </a:spcBef>
              <a:buSzPct val="125287"/>
              <a:buChar char="•"/>
              <a:tabLst>
                <a:tab pos="649218" algn="l"/>
              </a:tabLst>
            </a:pPr>
            <a:r>
              <a:rPr dirty="0"/>
              <a:t>Interpolate</a:t>
            </a:r>
            <a:r>
              <a:rPr spc="6" dirty="0"/>
              <a:t> </a:t>
            </a:r>
            <a:r>
              <a:rPr dirty="0"/>
              <a:t>the</a:t>
            </a:r>
            <a:r>
              <a:rPr spc="12" dirty="0"/>
              <a:t> </a:t>
            </a:r>
            <a:r>
              <a:rPr dirty="0"/>
              <a:t>rays</a:t>
            </a:r>
            <a:r>
              <a:rPr spc="6" dirty="0"/>
              <a:t> </a:t>
            </a:r>
            <a:r>
              <a:rPr spc="127" dirty="0"/>
              <a:t>to</a:t>
            </a:r>
            <a:r>
              <a:rPr spc="6" dirty="0"/>
              <a:t> </a:t>
            </a:r>
            <a:r>
              <a:rPr dirty="0"/>
              <a:t>render</a:t>
            </a:r>
            <a:r>
              <a:rPr spc="12" dirty="0"/>
              <a:t> </a:t>
            </a:r>
            <a:r>
              <a:rPr dirty="0"/>
              <a:t>a</a:t>
            </a:r>
            <a:r>
              <a:rPr spc="12" dirty="0"/>
              <a:t> </a:t>
            </a:r>
            <a:r>
              <a:rPr dirty="0"/>
              <a:t>novel</a:t>
            </a:r>
            <a:r>
              <a:rPr spc="6" dirty="0"/>
              <a:t> </a:t>
            </a:r>
            <a:r>
              <a:rPr spc="-24" dirty="0"/>
              <a:t>view</a:t>
            </a:r>
            <a:endParaRPr/>
          </a:p>
        </p:txBody>
      </p:sp>
      <p:sp>
        <p:nvSpPr>
          <p:cNvPr id="3" name="object 3"/>
          <p:cNvSpPr txBox="1"/>
          <p:nvPr/>
        </p:nvSpPr>
        <p:spPr>
          <a:xfrm>
            <a:off x="17490971" y="242452"/>
            <a:ext cx="6670859" cy="475840"/>
          </a:xfrm>
          <a:prstGeom prst="rect">
            <a:avLst/>
          </a:prstGeom>
        </p:spPr>
        <p:txBody>
          <a:bodyPr vert="horz" wrap="square" lIns="0" tIns="18483" rIns="0" bIns="0" rtlCol="0">
            <a:spAutoFit/>
          </a:bodyPr>
          <a:lstStyle/>
          <a:p>
            <a:pPr marL="15403" defTabSz="1108984" hangingPunct="1">
              <a:spcBef>
                <a:spcPts val="146"/>
              </a:spcBef>
            </a:pPr>
            <a:r>
              <a:rPr sz="2971" b="0" dirty="0">
                <a:solidFill>
                  <a:sysClr val="windowText" lastClr="000000"/>
                </a:solidFill>
                <a:latin typeface="Arial"/>
                <a:cs typeface="Arial"/>
              </a:rPr>
              <a:t>Levoy</a:t>
            </a:r>
            <a:r>
              <a:rPr sz="2971" b="0" spc="-36" dirty="0">
                <a:solidFill>
                  <a:sysClr val="windowText" lastClr="000000"/>
                </a:solidFill>
                <a:latin typeface="Arial"/>
                <a:cs typeface="Arial"/>
              </a:rPr>
              <a:t> </a:t>
            </a:r>
            <a:r>
              <a:rPr sz="2971" b="0" dirty="0">
                <a:solidFill>
                  <a:sysClr val="windowText" lastClr="000000"/>
                </a:solidFill>
                <a:latin typeface="Arial"/>
                <a:cs typeface="Arial"/>
              </a:rPr>
              <a:t>and</a:t>
            </a:r>
            <a:r>
              <a:rPr sz="2971" b="0" spc="-36" dirty="0">
                <a:solidFill>
                  <a:sysClr val="windowText" lastClr="000000"/>
                </a:solidFill>
                <a:latin typeface="Arial"/>
                <a:cs typeface="Arial"/>
              </a:rPr>
              <a:t> </a:t>
            </a:r>
            <a:r>
              <a:rPr sz="2971" b="0" dirty="0">
                <a:solidFill>
                  <a:sysClr val="windowText" lastClr="000000"/>
                </a:solidFill>
                <a:latin typeface="Arial"/>
                <a:cs typeface="Arial"/>
              </a:rPr>
              <a:t>Hanrahan,</a:t>
            </a:r>
            <a:r>
              <a:rPr sz="2971" b="0" spc="-30" dirty="0">
                <a:solidFill>
                  <a:sysClr val="windowText" lastClr="000000"/>
                </a:solidFill>
                <a:latin typeface="Arial"/>
                <a:cs typeface="Arial"/>
              </a:rPr>
              <a:t> </a:t>
            </a:r>
            <a:r>
              <a:rPr sz="2971" b="0" spc="-24" dirty="0">
                <a:solidFill>
                  <a:sysClr val="windowText" lastClr="000000"/>
                </a:solidFill>
                <a:latin typeface="Arial"/>
                <a:cs typeface="Arial"/>
              </a:rPr>
              <a:t>SIGGRAPH</a:t>
            </a:r>
            <a:r>
              <a:rPr sz="2971" b="0" spc="-36" dirty="0">
                <a:solidFill>
                  <a:sysClr val="windowText" lastClr="000000"/>
                </a:solidFill>
                <a:latin typeface="Arial"/>
                <a:cs typeface="Arial"/>
              </a:rPr>
              <a:t> </a:t>
            </a:r>
            <a:r>
              <a:rPr sz="2971" b="0" spc="-24" dirty="0">
                <a:solidFill>
                  <a:sysClr val="windowText" lastClr="000000"/>
                </a:solidFill>
                <a:latin typeface="Arial"/>
                <a:cs typeface="Arial"/>
              </a:rPr>
              <a:t>1996</a:t>
            </a:r>
            <a:endParaRPr sz="2971" b="0">
              <a:solidFill>
                <a:sysClr val="windowText" lastClr="000000"/>
              </a:solidFill>
              <a:latin typeface="Arial"/>
              <a:cs typeface="Arial"/>
            </a:endParaRPr>
          </a:p>
        </p:txBody>
      </p:sp>
      <p:sp>
        <p:nvSpPr>
          <p:cNvPr id="4" name="object 4"/>
          <p:cNvSpPr txBox="1">
            <a:spLocks noGrp="1"/>
          </p:cNvSpPr>
          <p:nvPr>
            <p:ph type="title"/>
          </p:nvPr>
        </p:nvSpPr>
        <p:spPr>
          <a:xfrm>
            <a:off x="4955822" y="-341698"/>
            <a:ext cx="19221653" cy="1738069"/>
          </a:xfrm>
          <a:prstGeom prst="rect">
            <a:avLst/>
          </a:prstGeom>
        </p:spPr>
        <p:txBody>
          <a:bodyPr vert="horz" wrap="square" lIns="0" tIns="20793" rIns="0" bIns="0" rtlCol="0">
            <a:spAutoFit/>
          </a:bodyPr>
          <a:lstStyle/>
          <a:p>
            <a:pPr marL="30805">
              <a:spcBef>
                <a:spcPts val="164"/>
              </a:spcBef>
            </a:pPr>
            <a:r>
              <a:rPr sz="16737" spc="455" baseline="-36835" dirty="0"/>
              <a:t>Lightfield</a:t>
            </a:r>
            <a:r>
              <a:rPr sz="16737" spc="-108" baseline="-36835" dirty="0"/>
              <a:t> </a:t>
            </a:r>
            <a:r>
              <a:rPr sz="16737" spc="1246" baseline="-36835" dirty="0"/>
              <a:t>/</a:t>
            </a:r>
            <a:r>
              <a:rPr sz="16737" spc="-99" baseline="-36835" dirty="0"/>
              <a:t> </a:t>
            </a:r>
            <a:r>
              <a:rPr sz="16737" spc="253" baseline="-36835" dirty="0"/>
              <a:t>Lumigrap</a:t>
            </a:r>
            <a:r>
              <a:rPr sz="16737" spc="-3956" baseline="-36835" dirty="0"/>
              <a:t>h</a:t>
            </a:r>
            <a:r>
              <a:rPr sz="2971" spc="170" dirty="0"/>
              <a:t>Gortler</a:t>
            </a:r>
            <a:r>
              <a:rPr sz="2971" spc="-18" dirty="0"/>
              <a:t> </a:t>
            </a:r>
            <a:r>
              <a:rPr sz="2971" dirty="0"/>
              <a:t>et</a:t>
            </a:r>
            <a:r>
              <a:rPr sz="2971" spc="-12" dirty="0"/>
              <a:t> </a:t>
            </a:r>
            <a:r>
              <a:rPr sz="2971" dirty="0"/>
              <a:t>al.</a:t>
            </a:r>
            <a:r>
              <a:rPr sz="2971" spc="-18" dirty="0"/>
              <a:t> </a:t>
            </a:r>
            <a:r>
              <a:rPr sz="2971" spc="-24" dirty="0"/>
              <a:t>SIGGRAPH</a:t>
            </a:r>
            <a:r>
              <a:rPr sz="2971" spc="-12" dirty="0"/>
              <a:t> </a:t>
            </a:r>
            <a:r>
              <a:rPr sz="2971" spc="-24" dirty="0"/>
              <a:t>1996</a:t>
            </a:r>
            <a:endParaRPr sz="2971"/>
          </a:p>
        </p:txBody>
      </p:sp>
      <p:pic>
        <p:nvPicPr>
          <p:cNvPr id="5" name="object 5"/>
          <p:cNvPicPr/>
          <p:nvPr/>
        </p:nvPicPr>
        <p:blipFill>
          <a:blip r:embed="rId2" cstate="print"/>
          <a:stretch>
            <a:fillRect/>
          </a:stretch>
        </p:blipFill>
        <p:spPr>
          <a:xfrm>
            <a:off x="9749066" y="7761005"/>
            <a:ext cx="3139630" cy="5672851"/>
          </a:xfrm>
          <a:prstGeom prst="rect">
            <a:avLst/>
          </a:prstGeom>
        </p:spPr>
      </p:pic>
      <p:sp>
        <p:nvSpPr>
          <p:cNvPr id="6" name="object 6"/>
          <p:cNvSpPr txBox="1"/>
          <p:nvPr/>
        </p:nvSpPr>
        <p:spPr>
          <a:xfrm>
            <a:off x="5716948" y="11920068"/>
            <a:ext cx="3870669" cy="1258702"/>
          </a:xfrm>
          <a:prstGeom prst="rect">
            <a:avLst/>
          </a:prstGeom>
        </p:spPr>
        <p:txBody>
          <a:bodyPr vert="horz" wrap="square" lIns="0" tIns="2310" rIns="0" bIns="0" rtlCol="0">
            <a:spAutoFit/>
          </a:bodyPr>
          <a:lstStyle/>
          <a:p>
            <a:pPr marL="391995" marR="6161" indent="-377363" defTabSz="1108984" hangingPunct="1">
              <a:lnSpc>
                <a:spcPct val="102000"/>
              </a:lnSpc>
              <a:spcBef>
                <a:spcPts val="18"/>
              </a:spcBef>
            </a:pPr>
            <a:r>
              <a:rPr sz="4002" dirty="0">
                <a:solidFill>
                  <a:sysClr val="windowText" lastClr="000000"/>
                </a:solidFill>
                <a:latin typeface="Arial"/>
                <a:cs typeface="Arial"/>
              </a:rPr>
              <a:t>Stanford</a:t>
            </a:r>
            <a:r>
              <a:rPr sz="4002" spc="-218" dirty="0">
                <a:solidFill>
                  <a:sysClr val="windowText" lastClr="000000"/>
                </a:solidFill>
                <a:latin typeface="Arial"/>
                <a:cs typeface="Arial"/>
              </a:rPr>
              <a:t> </a:t>
            </a:r>
            <a:r>
              <a:rPr sz="4002" spc="-12" dirty="0">
                <a:solidFill>
                  <a:sysClr val="windowText" lastClr="000000"/>
                </a:solidFill>
                <a:latin typeface="Arial"/>
                <a:cs typeface="Arial"/>
              </a:rPr>
              <a:t>Gantry </a:t>
            </a:r>
            <a:r>
              <a:rPr sz="4002" dirty="0">
                <a:solidFill>
                  <a:sysClr val="windowText" lastClr="000000"/>
                </a:solidFill>
                <a:latin typeface="Arial"/>
                <a:cs typeface="Arial"/>
              </a:rPr>
              <a:t>128</a:t>
            </a:r>
            <a:r>
              <a:rPr sz="4002" spc="-73" dirty="0">
                <a:solidFill>
                  <a:sysClr val="windowText" lastClr="000000"/>
                </a:solidFill>
                <a:latin typeface="Arial"/>
                <a:cs typeface="Arial"/>
              </a:rPr>
              <a:t> </a:t>
            </a:r>
            <a:r>
              <a:rPr sz="4002" spc="-12" dirty="0">
                <a:solidFill>
                  <a:sysClr val="windowText" lastClr="000000"/>
                </a:solidFill>
                <a:latin typeface="Arial"/>
                <a:cs typeface="Arial"/>
              </a:rPr>
              <a:t>cameras</a:t>
            </a:r>
            <a:endParaRPr sz="4002" b="0">
              <a:solidFill>
                <a:sysClr val="windowText" lastClr="000000"/>
              </a:solidFill>
              <a:latin typeface="Arial"/>
              <a:cs typeface="Arial"/>
            </a:endParaRPr>
          </a:p>
        </p:txBody>
      </p:sp>
      <p:grpSp>
        <p:nvGrpSpPr>
          <p:cNvPr id="7" name="object 7"/>
          <p:cNvGrpSpPr/>
          <p:nvPr/>
        </p:nvGrpSpPr>
        <p:grpSpPr>
          <a:xfrm>
            <a:off x="18388352" y="2579506"/>
            <a:ext cx="5438652" cy="10436020"/>
            <a:chOff x="15161172" y="2126898"/>
            <a:chExt cx="4484370" cy="8604885"/>
          </a:xfrm>
        </p:grpSpPr>
        <p:pic>
          <p:nvPicPr>
            <p:cNvPr id="8" name="object 8"/>
            <p:cNvPicPr/>
            <p:nvPr/>
          </p:nvPicPr>
          <p:blipFill>
            <a:blip r:embed="rId3" cstate="print"/>
            <a:stretch>
              <a:fillRect/>
            </a:stretch>
          </p:blipFill>
          <p:spPr>
            <a:xfrm>
              <a:off x="15161172" y="2126899"/>
              <a:ext cx="4484155" cy="8604449"/>
            </a:xfrm>
            <a:prstGeom prst="rect">
              <a:avLst/>
            </a:prstGeom>
          </p:spPr>
        </p:pic>
        <p:pic>
          <p:nvPicPr>
            <p:cNvPr id="9" name="object 9"/>
            <p:cNvPicPr/>
            <p:nvPr/>
          </p:nvPicPr>
          <p:blipFill>
            <a:blip r:embed="rId4" cstate="print"/>
            <a:stretch>
              <a:fillRect/>
            </a:stretch>
          </p:blipFill>
          <p:spPr>
            <a:xfrm>
              <a:off x="15161172" y="2126898"/>
              <a:ext cx="4484155" cy="4471068"/>
            </a:xfrm>
            <a:prstGeom prst="rect">
              <a:avLst/>
            </a:prstGeom>
          </p:spPr>
        </p:pic>
      </p:grpSp>
      <p:grpSp>
        <p:nvGrpSpPr>
          <p:cNvPr id="10" name="object 10"/>
          <p:cNvGrpSpPr/>
          <p:nvPr/>
        </p:nvGrpSpPr>
        <p:grpSpPr>
          <a:xfrm>
            <a:off x="13238584" y="7829889"/>
            <a:ext cx="4800214" cy="4949620"/>
            <a:chOff x="10914997" y="6456033"/>
            <a:chExt cx="3957954" cy="4081145"/>
          </a:xfrm>
        </p:grpSpPr>
        <p:pic>
          <p:nvPicPr>
            <p:cNvPr id="11" name="object 11"/>
            <p:cNvPicPr/>
            <p:nvPr/>
          </p:nvPicPr>
          <p:blipFill>
            <a:blip r:embed="rId5" cstate="print"/>
            <a:stretch>
              <a:fillRect/>
            </a:stretch>
          </p:blipFill>
          <p:spPr>
            <a:xfrm>
              <a:off x="11639018" y="6456033"/>
              <a:ext cx="2563043" cy="2385054"/>
            </a:xfrm>
            <a:prstGeom prst="rect">
              <a:avLst/>
            </a:prstGeom>
          </p:spPr>
        </p:pic>
        <p:pic>
          <p:nvPicPr>
            <p:cNvPr id="12" name="object 12"/>
            <p:cNvPicPr/>
            <p:nvPr/>
          </p:nvPicPr>
          <p:blipFill>
            <a:blip r:embed="rId6" cstate="print"/>
            <a:stretch>
              <a:fillRect/>
            </a:stretch>
          </p:blipFill>
          <p:spPr>
            <a:xfrm>
              <a:off x="10914997" y="7919812"/>
              <a:ext cx="3957671" cy="2617169"/>
            </a:xfrm>
            <a:prstGeom prst="rect">
              <a:avLst/>
            </a:prstGeom>
          </p:spPr>
        </p:pic>
      </p:grpSp>
      <p:sp>
        <p:nvSpPr>
          <p:cNvPr id="13" name="object 13"/>
          <p:cNvSpPr txBox="1"/>
          <p:nvPr/>
        </p:nvSpPr>
        <p:spPr>
          <a:xfrm>
            <a:off x="14028623" y="12900421"/>
            <a:ext cx="3219910" cy="630649"/>
          </a:xfrm>
          <a:prstGeom prst="rect">
            <a:avLst/>
          </a:prstGeom>
        </p:spPr>
        <p:txBody>
          <a:bodyPr vert="horz" wrap="square" lIns="0" tIns="14632" rIns="0" bIns="0" rtlCol="0">
            <a:spAutoFit/>
          </a:bodyPr>
          <a:lstStyle/>
          <a:p>
            <a:pPr marL="15403" defTabSz="1108984" hangingPunct="1">
              <a:spcBef>
                <a:spcPts val="115"/>
              </a:spcBef>
            </a:pPr>
            <a:r>
              <a:rPr sz="4002" spc="-36" dirty="0">
                <a:solidFill>
                  <a:sysClr val="windowText" lastClr="000000"/>
                </a:solidFill>
                <a:latin typeface="Arial"/>
                <a:cs typeface="Arial"/>
              </a:rPr>
              <a:t>Lytro</a:t>
            </a:r>
            <a:r>
              <a:rPr sz="4002" spc="-218" dirty="0">
                <a:solidFill>
                  <a:sysClr val="windowText" lastClr="000000"/>
                </a:solidFill>
                <a:latin typeface="Arial"/>
                <a:cs typeface="Arial"/>
              </a:rPr>
              <a:t> </a:t>
            </a:r>
            <a:r>
              <a:rPr sz="4002" spc="-12" dirty="0">
                <a:solidFill>
                  <a:sysClr val="windowText" lastClr="000000"/>
                </a:solidFill>
                <a:latin typeface="Arial"/>
                <a:cs typeface="Arial"/>
              </a:rPr>
              <a:t>camera</a:t>
            </a:r>
            <a:endParaRPr sz="4002" b="0">
              <a:solidFill>
                <a:sysClr val="windowText" lastClr="000000"/>
              </a:solidFill>
              <a:latin typeface="Arial"/>
              <a:cs typeface="Arial"/>
            </a:endParaRPr>
          </a:p>
        </p:txBody>
      </p:sp>
      <p:sp>
        <p:nvSpPr>
          <p:cNvPr id="14" name="object 14"/>
          <p:cNvSpPr txBox="1"/>
          <p:nvPr/>
        </p:nvSpPr>
        <p:spPr>
          <a:xfrm>
            <a:off x="19894163" y="13035192"/>
            <a:ext cx="4321965" cy="506193"/>
          </a:xfrm>
          <a:prstGeom prst="rect">
            <a:avLst/>
          </a:prstGeom>
        </p:spPr>
        <p:txBody>
          <a:bodyPr vert="horz" wrap="square" lIns="0" tIns="20793" rIns="0" bIns="0" rtlCol="0">
            <a:spAutoFit/>
          </a:bodyPr>
          <a:lstStyle/>
          <a:p>
            <a:pPr marL="15403" defTabSz="1108984" hangingPunct="1">
              <a:spcBef>
                <a:spcPts val="164"/>
              </a:spcBef>
            </a:pPr>
            <a:r>
              <a:rPr sz="3153" b="0" dirty="0">
                <a:solidFill>
                  <a:sysClr val="windowText" lastClr="000000"/>
                </a:solidFill>
                <a:latin typeface="Arial"/>
                <a:cs typeface="Arial"/>
              </a:rPr>
              <a:t>Figure</a:t>
            </a:r>
            <a:r>
              <a:rPr sz="3153" b="0" spc="73" dirty="0">
                <a:solidFill>
                  <a:sysClr val="windowText" lastClr="000000"/>
                </a:solidFill>
                <a:latin typeface="Arial"/>
                <a:cs typeface="Arial"/>
              </a:rPr>
              <a:t> </a:t>
            </a:r>
            <a:r>
              <a:rPr sz="3153" b="0" dirty="0">
                <a:solidFill>
                  <a:sysClr val="windowText" lastClr="000000"/>
                </a:solidFill>
                <a:latin typeface="Arial"/>
                <a:cs typeface="Arial"/>
              </a:rPr>
              <a:t>from</a:t>
            </a:r>
            <a:r>
              <a:rPr sz="3153" b="0" spc="79" dirty="0">
                <a:solidFill>
                  <a:sysClr val="windowText" lastClr="000000"/>
                </a:solidFill>
                <a:latin typeface="Arial"/>
                <a:cs typeface="Arial"/>
              </a:rPr>
              <a:t> </a:t>
            </a:r>
            <a:r>
              <a:rPr sz="3153" b="0" dirty="0">
                <a:solidFill>
                  <a:sysClr val="windowText" lastClr="000000"/>
                </a:solidFill>
                <a:latin typeface="Arial"/>
                <a:cs typeface="Arial"/>
              </a:rPr>
              <a:t>Marc</a:t>
            </a:r>
            <a:r>
              <a:rPr sz="3153" b="0" spc="73" dirty="0">
                <a:solidFill>
                  <a:sysClr val="windowText" lastClr="000000"/>
                </a:solidFill>
                <a:latin typeface="Arial"/>
                <a:cs typeface="Arial"/>
              </a:rPr>
              <a:t> </a:t>
            </a:r>
            <a:r>
              <a:rPr sz="3153" b="0" spc="-12" dirty="0">
                <a:solidFill>
                  <a:sysClr val="windowText" lastClr="000000"/>
                </a:solidFill>
                <a:latin typeface="Arial"/>
                <a:cs typeface="Arial"/>
              </a:rPr>
              <a:t>Levoy</a:t>
            </a:r>
            <a:endParaRPr sz="3153" b="0">
              <a:solidFill>
                <a:sysClr val="windowText" lastClr="000000"/>
              </a:solidFill>
              <a:latin typeface="Arial"/>
              <a:cs typeface="Arial"/>
            </a:endParaRPr>
          </a:p>
        </p:txBody>
      </p:sp>
    </p:spTree>
    <p:extLst>
      <p:ext uri="{BB962C8B-B14F-4D97-AF65-F5344CB8AC3E}">
        <p14:creationId xmlns:p14="http://schemas.microsoft.com/office/powerpoint/2010/main" val="134810333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7490971" y="242452"/>
            <a:ext cx="6670859" cy="475840"/>
          </a:xfrm>
          <a:prstGeom prst="rect">
            <a:avLst/>
          </a:prstGeom>
        </p:spPr>
        <p:txBody>
          <a:bodyPr vert="horz" wrap="square" lIns="0" tIns="18483" rIns="0" bIns="0" rtlCol="0">
            <a:spAutoFit/>
          </a:bodyPr>
          <a:lstStyle/>
          <a:p>
            <a:pPr marL="15403" defTabSz="1108984" hangingPunct="1">
              <a:spcBef>
                <a:spcPts val="146"/>
              </a:spcBef>
            </a:pPr>
            <a:r>
              <a:rPr sz="2971" b="0" dirty="0">
                <a:solidFill>
                  <a:sysClr val="windowText" lastClr="000000"/>
                </a:solidFill>
                <a:latin typeface="Arial"/>
                <a:cs typeface="Arial"/>
              </a:rPr>
              <a:t>Levoy</a:t>
            </a:r>
            <a:r>
              <a:rPr sz="2971" b="0" spc="-36" dirty="0">
                <a:solidFill>
                  <a:sysClr val="windowText" lastClr="000000"/>
                </a:solidFill>
                <a:latin typeface="Arial"/>
                <a:cs typeface="Arial"/>
              </a:rPr>
              <a:t> </a:t>
            </a:r>
            <a:r>
              <a:rPr sz="2971" b="0" dirty="0">
                <a:solidFill>
                  <a:sysClr val="windowText" lastClr="000000"/>
                </a:solidFill>
                <a:latin typeface="Arial"/>
                <a:cs typeface="Arial"/>
              </a:rPr>
              <a:t>and</a:t>
            </a:r>
            <a:r>
              <a:rPr sz="2971" b="0" spc="-36" dirty="0">
                <a:solidFill>
                  <a:sysClr val="windowText" lastClr="000000"/>
                </a:solidFill>
                <a:latin typeface="Arial"/>
                <a:cs typeface="Arial"/>
              </a:rPr>
              <a:t> </a:t>
            </a:r>
            <a:r>
              <a:rPr sz="2971" b="0" dirty="0">
                <a:solidFill>
                  <a:sysClr val="windowText" lastClr="000000"/>
                </a:solidFill>
                <a:latin typeface="Arial"/>
                <a:cs typeface="Arial"/>
              </a:rPr>
              <a:t>Hanrahan,</a:t>
            </a:r>
            <a:r>
              <a:rPr sz="2971" b="0" spc="-30" dirty="0">
                <a:solidFill>
                  <a:sysClr val="windowText" lastClr="000000"/>
                </a:solidFill>
                <a:latin typeface="Arial"/>
                <a:cs typeface="Arial"/>
              </a:rPr>
              <a:t> </a:t>
            </a:r>
            <a:r>
              <a:rPr sz="2971" b="0" spc="-24" dirty="0">
                <a:solidFill>
                  <a:sysClr val="windowText" lastClr="000000"/>
                </a:solidFill>
                <a:latin typeface="Arial"/>
                <a:cs typeface="Arial"/>
              </a:rPr>
              <a:t>SIGGRAPH</a:t>
            </a:r>
            <a:r>
              <a:rPr sz="2971" b="0" spc="-36" dirty="0">
                <a:solidFill>
                  <a:sysClr val="windowText" lastClr="000000"/>
                </a:solidFill>
                <a:latin typeface="Arial"/>
                <a:cs typeface="Arial"/>
              </a:rPr>
              <a:t> </a:t>
            </a:r>
            <a:r>
              <a:rPr sz="2971" b="0" spc="-24" dirty="0">
                <a:solidFill>
                  <a:sysClr val="windowText" lastClr="000000"/>
                </a:solidFill>
                <a:latin typeface="Arial"/>
                <a:cs typeface="Arial"/>
              </a:rPr>
              <a:t>1996</a:t>
            </a:r>
            <a:endParaRPr sz="2971" b="0">
              <a:solidFill>
                <a:sysClr val="windowText" lastClr="000000"/>
              </a:solidFill>
              <a:latin typeface="Arial"/>
              <a:cs typeface="Arial"/>
            </a:endParaRPr>
          </a:p>
        </p:txBody>
      </p:sp>
      <p:sp>
        <p:nvSpPr>
          <p:cNvPr id="3" name="object 3"/>
          <p:cNvSpPr txBox="1">
            <a:spLocks noGrp="1"/>
          </p:cNvSpPr>
          <p:nvPr>
            <p:ph type="title"/>
          </p:nvPr>
        </p:nvSpPr>
        <p:spPr>
          <a:xfrm>
            <a:off x="4943123" y="-341698"/>
            <a:ext cx="19234745" cy="1738069"/>
          </a:xfrm>
          <a:prstGeom prst="rect">
            <a:avLst/>
          </a:prstGeom>
        </p:spPr>
        <p:txBody>
          <a:bodyPr vert="horz" wrap="square" lIns="0" tIns="20793" rIns="0" bIns="0" rtlCol="0">
            <a:spAutoFit/>
          </a:bodyPr>
          <a:lstStyle/>
          <a:p>
            <a:pPr marL="30805">
              <a:spcBef>
                <a:spcPts val="164"/>
              </a:spcBef>
            </a:pPr>
            <a:r>
              <a:rPr sz="16737" spc="455" baseline="-36835" dirty="0"/>
              <a:t>Lightfield</a:t>
            </a:r>
            <a:r>
              <a:rPr sz="16737" spc="-63" baseline="-36835" dirty="0"/>
              <a:t> </a:t>
            </a:r>
            <a:r>
              <a:rPr sz="16737" spc="1246" baseline="-36835" dirty="0"/>
              <a:t>/</a:t>
            </a:r>
            <a:r>
              <a:rPr sz="16737" spc="-53" baseline="-36835" dirty="0"/>
              <a:t> </a:t>
            </a:r>
            <a:r>
              <a:rPr sz="16737" spc="245" baseline="-36835" dirty="0"/>
              <a:t>Lumigrap</a:t>
            </a:r>
            <a:r>
              <a:rPr sz="16737" spc="-3811" baseline="-36835" dirty="0"/>
              <a:t>h</a:t>
            </a:r>
            <a:r>
              <a:rPr sz="2971" spc="164" dirty="0"/>
              <a:t>Gortler</a:t>
            </a:r>
            <a:r>
              <a:rPr sz="2971" spc="-6" dirty="0"/>
              <a:t> </a:t>
            </a:r>
            <a:r>
              <a:rPr sz="2971" dirty="0"/>
              <a:t>et</a:t>
            </a:r>
            <a:r>
              <a:rPr sz="2971" spc="-6" dirty="0"/>
              <a:t> </a:t>
            </a:r>
            <a:r>
              <a:rPr sz="2971" dirty="0"/>
              <a:t>al.</a:t>
            </a:r>
            <a:r>
              <a:rPr sz="2971" spc="-6" dirty="0"/>
              <a:t> </a:t>
            </a:r>
            <a:r>
              <a:rPr sz="2971" spc="-24" dirty="0"/>
              <a:t>SIGGRAPH</a:t>
            </a:r>
            <a:r>
              <a:rPr sz="2971" spc="-6" dirty="0"/>
              <a:t> </a:t>
            </a:r>
            <a:r>
              <a:rPr sz="2971" spc="-24" dirty="0"/>
              <a:t>1996</a:t>
            </a:r>
            <a:endParaRPr sz="2971"/>
          </a:p>
        </p:txBody>
      </p:sp>
      <p:pic>
        <p:nvPicPr>
          <p:cNvPr id="4" name="object 4"/>
          <p:cNvPicPr/>
          <p:nvPr/>
        </p:nvPicPr>
        <p:blipFill>
          <a:blip r:embed="rId2" cstate="print"/>
          <a:stretch>
            <a:fillRect/>
          </a:stretch>
        </p:blipFill>
        <p:spPr>
          <a:xfrm>
            <a:off x="18369393" y="2528711"/>
            <a:ext cx="5460615" cy="10435491"/>
          </a:xfrm>
          <a:prstGeom prst="rect">
            <a:avLst/>
          </a:prstGeom>
        </p:spPr>
      </p:pic>
      <p:sp>
        <p:nvSpPr>
          <p:cNvPr id="5" name="object 5"/>
          <p:cNvSpPr txBox="1"/>
          <p:nvPr/>
        </p:nvSpPr>
        <p:spPr>
          <a:xfrm>
            <a:off x="19894163" y="13035192"/>
            <a:ext cx="4321965" cy="506193"/>
          </a:xfrm>
          <a:prstGeom prst="rect">
            <a:avLst/>
          </a:prstGeom>
        </p:spPr>
        <p:txBody>
          <a:bodyPr vert="horz" wrap="square" lIns="0" tIns="20793" rIns="0" bIns="0" rtlCol="0">
            <a:spAutoFit/>
          </a:bodyPr>
          <a:lstStyle/>
          <a:p>
            <a:pPr marL="15403" defTabSz="1108984" hangingPunct="1">
              <a:spcBef>
                <a:spcPts val="164"/>
              </a:spcBef>
            </a:pPr>
            <a:r>
              <a:rPr sz="3153" b="0" dirty="0">
                <a:solidFill>
                  <a:sysClr val="windowText" lastClr="000000"/>
                </a:solidFill>
                <a:latin typeface="Arial"/>
                <a:cs typeface="Arial"/>
              </a:rPr>
              <a:t>Figure</a:t>
            </a:r>
            <a:r>
              <a:rPr sz="3153" b="0" spc="73" dirty="0">
                <a:solidFill>
                  <a:sysClr val="windowText" lastClr="000000"/>
                </a:solidFill>
                <a:latin typeface="Arial"/>
                <a:cs typeface="Arial"/>
              </a:rPr>
              <a:t> </a:t>
            </a:r>
            <a:r>
              <a:rPr sz="3153" b="0" dirty="0">
                <a:solidFill>
                  <a:sysClr val="windowText" lastClr="000000"/>
                </a:solidFill>
                <a:latin typeface="Arial"/>
                <a:cs typeface="Arial"/>
              </a:rPr>
              <a:t>from</a:t>
            </a:r>
            <a:r>
              <a:rPr sz="3153" b="0" spc="79" dirty="0">
                <a:solidFill>
                  <a:sysClr val="windowText" lastClr="000000"/>
                </a:solidFill>
                <a:latin typeface="Arial"/>
                <a:cs typeface="Arial"/>
              </a:rPr>
              <a:t> </a:t>
            </a:r>
            <a:r>
              <a:rPr sz="3153" b="0" dirty="0">
                <a:solidFill>
                  <a:sysClr val="windowText" lastClr="000000"/>
                </a:solidFill>
                <a:latin typeface="Arial"/>
                <a:cs typeface="Arial"/>
              </a:rPr>
              <a:t>Marc</a:t>
            </a:r>
            <a:r>
              <a:rPr sz="3153" b="0" spc="73" dirty="0">
                <a:solidFill>
                  <a:sysClr val="windowText" lastClr="000000"/>
                </a:solidFill>
                <a:latin typeface="Arial"/>
                <a:cs typeface="Arial"/>
              </a:rPr>
              <a:t> </a:t>
            </a:r>
            <a:r>
              <a:rPr sz="3153" b="0" spc="-12" dirty="0">
                <a:solidFill>
                  <a:sysClr val="windowText" lastClr="000000"/>
                </a:solidFill>
                <a:latin typeface="Arial"/>
                <a:cs typeface="Arial"/>
              </a:rPr>
              <a:t>Levoy</a:t>
            </a:r>
            <a:endParaRPr sz="3153" b="0">
              <a:solidFill>
                <a:sysClr val="windowText" lastClr="000000"/>
              </a:solidFill>
              <a:latin typeface="Arial"/>
              <a:cs typeface="Arial"/>
            </a:endParaRPr>
          </a:p>
        </p:txBody>
      </p:sp>
      <p:sp>
        <p:nvSpPr>
          <p:cNvPr id="6" name="object 6"/>
          <p:cNvSpPr txBox="1">
            <a:spLocks noGrp="1"/>
          </p:cNvSpPr>
          <p:nvPr>
            <p:ph type="body" idx="1"/>
          </p:nvPr>
        </p:nvSpPr>
        <p:spPr>
          <a:xfrm>
            <a:off x="2092328" y="3260409"/>
            <a:ext cx="18726427" cy="4394509"/>
          </a:xfrm>
          <a:prstGeom prst="rect">
            <a:avLst/>
          </a:prstGeom>
        </p:spPr>
        <p:txBody>
          <a:bodyPr vert="horz" wrap="square" lIns="0" tIns="466698" rIns="0" bIns="0" rtlCol="0">
            <a:spAutoFit/>
          </a:bodyPr>
          <a:lstStyle/>
          <a:p>
            <a:pPr marL="649218" indent="-633815">
              <a:spcBef>
                <a:spcPts val="3675"/>
              </a:spcBef>
              <a:buSzPct val="125287"/>
              <a:buChar char="•"/>
              <a:tabLst>
                <a:tab pos="649218" algn="l"/>
              </a:tabLst>
            </a:pPr>
            <a:r>
              <a:rPr dirty="0"/>
              <a:t>An</a:t>
            </a:r>
            <a:r>
              <a:rPr spc="170" dirty="0"/>
              <a:t> </a:t>
            </a:r>
            <a:r>
              <a:rPr dirty="0"/>
              <a:t>approach</a:t>
            </a:r>
            <a:r>
              <a:rPr spc="176" dirty="0"/>
              <a:t> </a:t>
            </a:r>
            <a:r>
              <a:rPr spc="61" dirty="0"/>
              <a:t>for</a:t>
            </a:r>
            <a:r>
              <a:rPr spc="182" dirty="0"/>
              <a:t> </a:t>
            </a:r>
            <a:r>
              <a:rPr dirty="0"/>
              <a:t>modeling</a:t>
            </a:r>
            <a:r>
              <a:rPr spc="176" dirty="0"/>
              <a:t> </a:t>
            </a:r>
            <a:r>
              <a:rPr dirty="0"/>
              <a:t>the</a:t>
            </a:r>
            <a:r>
              <a:rPr spc="182" dirty="0"/>
              <a:t> </a:t>
            </a:r>
            <a:r>
              <a:rPr dirty="0"/>
              <a:t>Plenoptic</a:t>
            </a:r>
            <a:r>
              <a:rPr spc="182" dirty="0"/>
              <a:t> </a:t>
            </a:r>
            <a:r>
              <a:rPr spc="-12" dirty="0"/>
              <a:t>Function</a:t>
            </a:r>
            <a:endParaRPr/>
          </a:p>
          <a:p>
            <a:pPr marL="649218" indent="-633815">
              <a:spcBef>
                <a:spcPts val="5767"/>
              </a:spcBef>
              <a:buSzPct val="125287"/>
              <a:buChar char="•"/>
              <a:tabLst>
                <a:tab pos="649218" algn="l"/>
              </a:tabLst>
            </a:pPr>
            <a:r>
              <a:rPr spc="-649" dirty="0"/>
              <a:t>T</a:t>
            </a:r>
            <a:r>
              <a:rPr spc="-18" dirty="0"/>
              <a:t>ake</a:t>
            </a:r>
            <a:r>
              <a:rPr spc="30" dirty="0"/>
              <a:t> </a:t>
            </a:r>
            <a:r>
              <a:rPr dirty="0"/>
              <a:t>a</a:t>
            </a:r>
            <a:r>
              <a:rPr spc="42" dirty="0"/>
              <a:t> </a:t>
            </a:r>
            <a:r>
              <a:rPr spc="91" dirty="0"/>
              <a:t>lot</a:t>
            </a:r>
            <a:r>
              <a:rPr spc="42" dirty="0"/>
              <a:t> </a:t>
            </a:r>
            <a:r>
              <a:rPr spc="85" dirty="0"/>
              <a:t>of</a:t>
            </a:r>
            <a:r>
              <a:rPr spc="42" dirty="0"/>
              <a:t> </a:t>
            </a:r>
            <a:r>
              <a:rPr dirty="0"/>
              <a:t>pictures</a:t>
            </a:r>
            <a:r>
              <a:rPr spc="49" dirty="0"/>
              <a:t> </a:t>
            </a:r>
            <a:r>
              <a:rPr dirty="0"/>
              <a:t>from</a:t>
            </a:r>
            <a:r>
              <a:rPr spc="42" dirty="0"/>
              <a:t> </a:t>
            </a:r>
            <a:r>
              <a:rPr dirty="0"/>
              <a:t>many</a:t>
            </a:r>
            <a:r>
              <a:rPr spc="42" dirty="0"/>
              <a:t> </a:t>
            </a:r>
            <a:r>
              <a:rPr spc="-12" dirty="0"/>
              <a:t>views</a:t>
            </a:r>
            <a:endParaRPr/>
          </a:p>
          <a:p>
            <a:pPr marL="649218" indent="-633815">
              <a:spcBef>
                <a:spcPts val="5772"/>
              </a:spcBef>
              <a:buSzPct val="125287"/>
              <a:buChar char="•"/>
              <a:tabLst>
                <a:tab pos="649218" algn="l"/>
              </a:tabLst>
            </a:pPr>
            <a:r>
              <a:rPr dirty="0"/>
              <a:t>Interpolate</a:t>
            </a:r>
            <a:r>
              <a:rPr spc="6" dirty="0"/>
              <a:t> </a:t>
            </a:r>
            <a:r>
              <a:rPr dirty="0"/>
              <a:t>the</a:t>
            </a:r>
            <a:r>
              <a:rPr spc="12" dirty="0"/>
              <a:t> </a:t>
            </a:r>
            <a:r>
              <a:rPr dirty="0"/>
              <a:t>rays</a:t>
            </a:r>
            <a:r>
              <a:rPr spc="6" dirty="0"/>
              <a:t> </a:t>
            </a:r>
            <a:r>
              <a:rPr spc="127" dirty="0"/>
              <a:t>to</a:t>
            </a:r>
            <a:r>
              <a:rPr spc="6" dirty="0"/>
              <a:t> </a:t>
            </a:r>
            <a:r>
              <a:rPr dirty="0"/>
              <a:t>render</a:t>
            </a:r>
            <a:r>
              <a:rPr spc="12" dirty="0"/>
              <a:t> </a:t>
            </a:r>
            <a:r>
              <a:rPr dirty="0"/>
              <a:t>a</a:t>
            </a:r>
            <a:r>
              <a:rPr spc="12" dirty="0"/>
              <a:t> </a:t>
            </a:r>
            <a:r>
              <a:rPr dirty="0"/>
              <a:t>novel</a:t>
            </a:r>
            <a:r>
              <a:rPr spc="6" dirty="0"/>
              <a:t> </a:t>
            </a:r>
            <a:r>
              <a:rPr spc="-24" dirty="0"/>
              <a:t>view</a:t>
            </a:r>
            <a:endParaRPr/>
          </a:p>
        </p:txBody>
      </p:sp>
      <p:pic>
        <p:nvPicPr>
          <p:cNvPr id="7" name="object 7"/>
          <p:cNvPicPr/>
          <p:nvPr/>
        </p:nvPicPr>
        <p:blipFill>
          <a:blip r:embed="rId3" cstate="print"/>
          <a:stretch>
            <a:fillRect/>
          </a:stretch>
        </p:blipFill>
        <p:spPr>
          <a:xfrm>
            <a:off x="9749066" y="7761005"/>
            <a:ext cx="3139630" cy="5672851"/>
          </a:xfrm>
          <a:prstGeom prst="rect">
            <a:avLst/>
          </a:prstGeom>
        </p:spPr>
      </p:pic>
      <p:sp>
        <p:nvSpPr>
          <p:cNvPr id="8" name="object 8"/>
          <p:cNvSpPr txBox="1"/>
          <p:nvPr/>
        </p:nvSpPr>
        <p:spPr>
          <a:xfrm>
            <a:off x="5716948" y="11920068"/>
            <a:ext cx="3870669" cy="1258702"/>
          </a:xfrm>
          <a:prstGeom prst="rect">
            <a:avLst/>
          </a:prstGeom>
        </p:spPr>
        <p:txBody>
          <a:bodyPr vert="horz" wrap="square" lIns="0" tIns="2310" rIns="0" bIns="0" rtlCol="0">
            <a:spAutoFit/>
          </a:bodyPr>
          <a:lstStyle/>
          <a:p>
            <a:pPr marL="391995" marR="6161" indent="-377363" defTabSz="1108984" hangingPunct="1">
              <a:lnSpc>
                <a:spcPct val="102000"/>
              </a:lnSpc>
              <a:spcBef>
                <a:spcPts val="18"/>
              </a:spcBef>
            </a:pPr>
            <a:r>
              <a:rPr sz="4002" dirty="0">
                <a:solidFill>
                  <a:sysClr val="windowText" lastClr="000000"/>
                </a:solidFill>
                <a:latin typeface="Arial"/>
                <a:cs typeface="Arial"/>
              </a:rPr>
              <a:t>Stanford</a:t>
            </a:r>
            <a:r>
              <a:rPr sz="4002" spc="-218" dirty="0">
                <a:solidFill>
                  <a:sysClr val="windowText" lastClr="000000"/>
                </a:solidFill>
                <a:latin typeface="Arial"/>
                <a:cs typeface="Arial"/>
              </a:rPr>
              <a:t> </a:t>
            </a:r>
            <a:r>
              <a:rPr sz="4002" spc="-12" dirty="0">
                <a:solidFill>
                  <a:sysClr val="windowText" lastClr="000000"/>
                </a:solidFill>
                <a:latin typeface="Arial"/>
                <a:cs typeface="Arial"/>
              </a:rPr>
              <a:t>Gantry </a:t>
            </a:r>
            <a:r>
              <a:rPr sz="4002" dirty="0">
                <a:solidFill>
                  <a:sysClr val="windowText" lastClr="000000"/>
                </a:solidFill>
                <a:latin typeface="Arial"/>
                <a:cs typeface="Arial"/>
              </a:rPr>
              <a:t>128</a:t>
            </a:r>
            <a:r>
              <a:rPr sz="4002" spc="-73" dirty="0">
                <a:solidFill>
                  <a:sysClr val="windowText" lastClr="000000"/>
                </a:solidFill>
                <a:latin typeface="Arial"/>
                <a:cs typeface="Arial"/>
              </a:rPr>
              <a:t> </a:t>
            </a:r>
            <a:r>
              <a:rPr sz="4002" spc="-12" dirty="0">
                <a:solidFill>
                  <a:sysClr val="windowText" lastClr="000000"/>
                </a:solidFill>
                <a:latin typeface="Arial"/>
                <a:cs typeface="Arial"/>
              </a:rPr>
              <a:t>cameras</a:t>
            </a:r>
            <a:endParaRPr sz="4002" b="0">
              <a:solidFill>
                <a:sysClr val="windowText" lastClr="000000"/>
              </a:solidFill>
              <a:latin typeface="Arial"/>
              <a:cs typeface="Arial"/>
            </a:endParaRPr>
          </a:p>
        </p:txBody>
      </p:sp>
      <p:grpSp>
        <p:nvGrpSpPr>
          <p:cNvPr id="9" name="object 9"/>
          <p:cNvGrpSpPr/>
          <p:nvPr/>
        </p:nvGrpSpPr>
        <p:grpSpPr>
          <a:xfrm>
            <a:off x="13238584" y="7829889"/>
            <a:ext cx="4800214" cy="4949620"/>
            <a:chOff x="10914997" y="6456033"/>
            <a:chExt cx="3957954" cy="4081145"/>
          </a:xfrm>
        </p:grpSpPr>
        <p:pic>
          <p:nvPicPr>
            <p:cNvPr id="10" name="object 10"/>
            <p:cNvPicPr/>
            <p:nvPr/>
          </p:nvPicPr>
          <p:blipFill>
            <a:blip r:embed="rId4" cstate="print"/>
            <a:stretch>
              <a:fillRect/>
            </a:stretch>
          </p:blipFill>
          <p:spPr>
            <a:xfrm>
              <a:off x="11639018" y="6456033"/>
              <a:ext cx="2563043" cy="2385054"/>
            </a:xfrm>
            <a:prstGeom prst="rect">
              <a:avLst/>
            </a:prstGeom>
          </p:spPr>
        </p:pic>
        <p:pic>
          <p:nvPicPr>
            <p:cNvPr id="11" name="object 11"/>
            <p:cNvPicPr/>
            <p:nvPr/>
          </p:nvPicPr>
          <p:blipFill>
            <a:blip r:embed="rId5" cstate="print"/>
            <a:stretch>
              <a:fillRect/>
            </a:stretch>
          </p:blipFill>
          <p:spPr>
            <a:xfrm>
              <a:off x="10914997" y="7919812"/>
              <a:ext cx="3957671" cy="2617169"/>
            </a:xfrm>
            <a:prstGeom prst="rect">
              <a:avLst/>
            </a:prstGeom>
          </p:spPr>
        </p:pic>
      </p:grpSp>
      <p:sp>
        <p:nvSpPr>
          <p:cNvPr id="12" name="object 12"/>
          <p:cNvSpPr txBox="1"/>
          <p:nvPr/>
        </p:nvSpPr>
        <p:spPr>
          <a:xfrm>
            <a:off x="14028623" y="12900421"/>
            <a:ext cx="3219910" cy="630649"/>
          </a:xfrm>
          <a:prstGeom prst="rect">
            <a:avLst/>
          </a:prstGeom>
        </p:spPr>
        <p:txBody>
          <a:bodyPr vert="horz" wrap="square" lIns="0" tIns="14632" rIns="0" bIns="0" rtlCol="0">
            <a:spAutoFit/>
          </a:bodyPr>
          <a:lstStyle/>
          <a:p>
            <a:pPr marL="15403" defTabSz="1108984" hangingPunct="1">
              <a:spcBef>
                <a:spcPts val="115"/>
              </a:spcBef>
            </a:pPr>
            <a:r>
              <a:rPr sz="4002" spc="-36" dirty="0">
                <a:solidFill>
                  <a:sysClr val="windowText" lastClr="000000"/>
                </a:solidFill>
                <a:latin typeface="Arial"/>
                <a:cs typeface="Arial"/>
              </a:rPr>
              <a:t>Lytro</a:t>
            </a:r>
            <a:r>
              <a:rPr sz="4002" spc="-218" dirty="0">
                <a:solidFill>
                  <a:sysClr val="windowText" lastClr="000000"/>
                </a:solidFill>
                <a:latin typeface="Arial"/>
                <a:cs typeface="Arial"/>
              </a:rPr>
              <a:t> </a:t>
            </a:r>
            <a:r>
              <a:rPr sz="4002" spc="-12" dirty="0">
                <a:solidFill>
                  <a:sysClr val="windowText" lastClr="000000"/>
                </a:solidFill>
                <a:latin typeface="Arial"/>
                <a:cs typeface="Arial"/>
              </a:rPr>
              <a:t>camera</a:t>
            </a:r>
            <a:endParaRPr sz="4002" b="0">
              <a:solidFill>
                <a:sysClr val="windowText" lastClr="000000"/>
              </a:solidFill>
              <a:latin typeface="Arial"/>
              <a:cs typeface="Arial"/>
            </a:endParaRPr>
          </a:p>
        </p:txBody>
      </p:sp>
    </p:spTree>
    <p:extLst>
      <p:ext uri="{BB962C8B-B14F-4D97-AF65-F5344CB8AC3E}">
        <p14:creationId xmlns:p14="http://schemas.microsoft.com/office/powerpoint/2010/main" val="93390354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1798372" y="8368184"/>
            <a:ext cx="8676075" cy="4970661"/>
          </a:xfrm>
          <a:prstGeom prst="rect">
            <a:avLst/>
          </a:prstGeom>
        </p:spPr>
      </p:pic>
      <p:sp>
        <p:nvSpPr>
          <p:cNvPr id="3" name="object 3"/>
          <p:cNvSpPr txBox="1"/>
          <p:nvPr/>
        </p:nvSpPr>
        <p:spPr>
          <a:xfrm>
            <a:off x="17490971" y="242452"/>
            <a:ext cx="6670859" cy="475840"/>
          </a:xfrm>
          <a:prstGeom prst="rect">
            <a:avLst/>
          </a:prstGeom>
        </p:spPr>
        <p:txBody>
          <a:bodyPr vert="horz" wrap="square" lIns="0" tIns="18483" rIns="0" bIns="0" rtlCol="0">
            <a:spAutoFit/>
          </a:bodyPr>
          <a:lstStyle/>
          <a:p>
            <a:pPr marL="15403" defTabSz="1108984" hangingPunct="1">
              <a:spcBef>
                <a:spcPts val="146"/>
              </a:spcBef>
            </a:pPr>
            <a:r>
              <a:rPr sz="2971" b="0" dirty="0">
                <a:solidFill>
                  <a:sysClr val="windowText" lastClr="000000"/>
                </a:solidFill>
                <a:latin typeface="Arial"/>
                <a:cs typeface="Arial"/>
              </a:rPr>
              <a:t>Levoy</a:t>
            </a:r>
            <a:r>
              <a:rPr sz="2971" b="0" spc="-36" dirty="0">
                <a:solidFill>
                  <a:sysClr val="windowText" lastClr="000000"/>
                </a:solidFill>
                <a:latin typeface="Arial"/>
                <a:cs typeface="Arial"/>
              </a:rPr>
              <a:t> </a:t>
            </a:r>
            <a:r>
              <a:rPr sz="2971" b="0" dirty="0">
                <a:solidFill>
                  <a:sysClr val="windowText" lastClr="000000"/>
                </a:solidFill>
                <a:latin typeface="Arial"/>
                <a:cs typeface="Arial"/>
              </a:rPr>
              <a:t>and</a:t>
            </a:r>
            <a:r>
              <a:rPr sz="2971" b="0" spc="-36" dirty="0">
                <a:solidFill>
                  <a:sysClr val="windowText" lastClr="000000"/>
                </a:solidFill>
                <a:latin typeface="Arial"/>
                <a:cs typeface="Arial"/>
              </a:rPr>
              <a:t> </a:t>
            </a:r>
            <a:r>
              <a:rPr sz="2971" b="0" dirty="0">
                <a:solidFill>
                  <a:sysClr val="windowText" lastClr="000000"/>
                </a:solidFill>
                <a:latin typeface="Arial"/>
                <a:cs typeface="Arial"/>
              </a:rPr>
              <a:t>Hanrahan,</a:t>
            </a:r>
            <a:r>
              <a:rPr sz="2971" b="0" spc="-30" dirty="0">
                <a:solidFill>
                  <a:sysClr val="windowText" lastClr="000000"/>
                </a:solidFill>
                <a:latin typeface="Arial"/>
                <a:cs typeface="Arial"/>
              </a:rPr>
              <a:t> </a:t>
            </a:r>
            <a:r>
              <a:rPr sz="2971" b="0" spc="-24" dirty="0">
                <a:solidFill>
                  <a:sysClr val="windowText" lastClr="000000"/>
                </a:solidFill>
                <a:latin typeface="Arial"/>
                <a:cs typeface="Arial"/>
              </a:rPr>
              <a:t>SIGGRAPH</a:t>
            </a:r>
            <a:r>
              <a:rPr sz="2971" b="0" spc="-36" dirty="0">
                <a:solidFill>
                  <a:sysClr val="windowText" lastClr="000000"/>
                </a:solidFill>
                <a:latin typeface="Arial"/>
                <a:cs typeface="Arial"/>
              </a:rPr>
              <a:t> </a:t>
            </a:r>
            <a:r>
              <a:rPr sz="2971" b="0" spc="-24" dirty="0">
                <a:solidFill>
                  <a:sysClr val="windowText" lastClr="000000"/>
                </a:solidFill>
                <a:latin typeface="Arial"/>
                <a:cs typeface="Arial"/>
              </a:rPr>
              <a:t>1996</a:t>
            </a:r>
            <a:endParaRPr sz="2971" b="0">
              <a:solidFill>
                <a:sysClr val="windowText" lastClr="000000"/>
              </a:solidFill>
              <a:latin typeface="Arial"/>
              <a:cs typeface="Arial"/>
            </a:endParaRPr>
          </a:p>
        </p:txBody>
      </p:sp>
      <p:sp>
        <p:nvSpPr>
          <p:cNvPr id="4" name="object 4"/>
          <p:cNvSpPr txBox="1">
            <a:spLocks noGrp="1"/>
          </p:cNvSpPr>
          <p:nvPr>
            <p:ph type="title"/>
          </p:nvPr>
        </p:nvSpPr>
        <p:spPr>
          <a:xfrm>
            <a:off x="4943123" y="-341698"/>
            <a:ext cx="19234745" cy="1738069"/>
          </a:xfrm>
          <a:prstGeom prst="rect">
            <a:avLst/>
          </a:prstGeom>
        </p:spPr>
        <p:txBody>
          <a:bodyPr vert="horz" wrap="square" lIns="0" tIns="20793" rIns="0" bIns="0" rtlCol="0">
            <a:spAutoFit/>
          </a:bodyPr>
          <a:lstStyle/>
          <a:p>
            <a:pPr marL="30805">
              <a:spcBef>
                <a:spcPts val="164"/>
              </a:spcBef>
            </a:pPr>
            <a:r>
              <a:rPr sz="16737" spc="455" baseline="-36835" dirty="0"/>
              <a:t>Lightfield</a:t>
            </a:r>
            <a:r>
              <a:rPr sz="16737" spc="-63" baseline="-36835" dirty="0"/>
              <a:t> </a:t>
            </a:r>
            <a:r>
              <a:rPr sz="16737" spc="1246" baseline="-36835" dirty="0"/>
              <a:t>/</a:t>
            </a:r>
            <a:r>
              <a:rPr sz="16737" spc="-53" baseline="-36835" dirty="0"/>
              <a:t> </a:t>
            </a:r>
            <a:r>
              <a:rPr sz="16737" spc="245" baseline="-36835" dirty="0"/>
              <a:t>Lumigrap</a:t>
            </a:r>
            <a:r>
              <a:rPr sz="16737" spc="-3811" baseline="-36835" dirty="0"/>
              <a:t>h</a:t>
            </a:r>
            <a:r>
              <a:rPr sz="2971" spc="164" dirty="0"/>
              <a:t>Gortler</a:t>
            </a:r>
            <a:r>
              <a:rPr sz="2971" spc="-6" dirty="0"/>
              <a:t> </a:t>
            </a:r>
            <a:r>
              <a:rPr sz="2971" dirty="0"/>
              <a:t>et</a:t>
            </a:r>
            <a:r>
              <a:rPr sz="2971" spc="-6" dirty="0"/>
              <a:t> </a:t>
            </a:r>
            <a:r>
              <a:rPr sz="2971" dirty="0"/>
              <a:t>al.</a:t>
            </a:r>
            <a:r>
              <a:rPr sz="2971" spc="-6" dirty="0"/>
              <a:t> </a:t>
            </a:r>
            <a:r>
              <a:rPr sz="2971" spc="-24" dirty="0"/>
              <a:t>SIGGRAPH</a:t>
            </a:r>
            <a:r>
              <a:rPr sz="2971" spc="-6" dirty="0"/>
              <a:t> </a:t>
            </a:r>
            <a:r>
              <a:rPr sz="2971" spc="-24" dirty="0"/>
              <a:t>1996</a:t>
            </a:r>
            <a:endParaRPr sz="2971"/>
          </a:p>
        </p:txBody>
      </p:sp>
      <p:sp>
        <p:nvSpPr>
          <p:cNvPr id="5" name="object 5"/>
          <p:cNvSpPr txBox="1"/>
          <p:nvPr/>
        </p:nvSpPr>
        <p:spPr>
          <a:xfrm>
            <a:off x="1191669" y="4687486"/>
            <a:ext cx="11335531" cy="1862332"/>
          </a:xfrm>
          <a:prstGeom prst="rect">
            <a:avLst/>
          </a:prstGeom>
        </p:spPr>
        <p:txBody>
          <a:bodyPr vert="horz" wrap="square" lIns="0" tIns="14632" rIns="0" bIns="0" rtlCol="0">
            <a:spAutoFit/>
          </a:bodyPr>
          <a:lstStyle/>
          <a:p>
            <a:pPr marL="3980792" marR="6161" indent="-3966159" defTabSz="1108984" hangingPunct="1">
              <a:spcBef>
                <a:spcPts val="115"/>
              </a:spcBef>
              <a:tabLst>
                <a:tab pos="3176008" algn="l"/>
                <a:tab pos="4489076" algn="l"/>
                <a:tab pos="6253439" algn="l"/>
                <a:tab pos="6874933" algn="l"/>
                <a:tab pos="8680883" algn="l"/>
                <a:tab pos="9442538" algn="l"/>
              </a:tabLst>
            </a:pPr>
            <a:r>
              <a:rPr sz="6003" b="0" spc="-12" dirty="0">
                <a:solidFill>
                  <a:sysClr val="windowText" lastClr="000000"/>
                </a:solidFill>
                <a:latin typeface="Arial"/>
                <a:cs typeface="Arial"/>
              </a:rPr>
              <a:t>shooting</a:t>
            </a:r>
            <a:r>
              <a:rPr sz="6003" b="0" dirty="0">
                <a:solidFill>
                  <a:sysClr val="windowText" lastClr="000000"/>
                </a:solidFill>
                <a:latin typeface="Arial"/>
                <a:cs typeface="Arial"/>
              </a:rPr>
              <a:t>	</a:t>
            </a:r>
            <a:r>
              <a:rPr sz="6003" b="0" spc="49" dirty="0">
                <a:solidFill>
                  <a:sysClr val="windowText" lastClr="000000"/>
                </a:solidFill>
                <a:latin typeface="Arial"/>
                <a:cs typeface="Arial"/>
              </a:rPr>
              <a:t>out</a:t>
            </a:r>
            <a:r>
              <a:rPr sz="6003" b="0" dirty="0">
                <a:solidFill>
                  <a:sysClr val="windowText" lastClr="000000"/>
                </a:solidFill>
                <a:latin typeface="Arial"/>
                <a:cs typeface="Arial"/>
              </a:rPr>
              <a:t>	</a:t>
            </a:r>
            <a:r>
              <a:rPr sz="6003" b="0" spc="-24" dirty="0">
                <a:solidFill>
                  <a:sysClr val="windowText" lastClr="000000"/>
                </a:solidFill>
                <a:latin typeface="Arial"/>
                <a:cs typeface="Arial"/>
              </a:rPr>
              <a:t>from</a:t>
            </a:r>
            <a:r>
              <a:rPr sz="6003" b="0" dirty="0">
                <a:solidFill>
                  <a:sysClr val="windowText" lastClr="000000"/>
                </a:solidFill>
                <a:latin typeface="Arial"/>
                <a:cs typeface="Arial"/>
              </a:rPr>
              <a:t>	</a:t>
            </a:r>
            <a:r>
              <a:rPr sz="6003" b="0" spc="-61" dirty="0">
                <a:solidFill>
                  <a:sysClr val="windowText" lastClr="000000"/>
                </a:solidFill>
                <a:latin typeface="Arial"/>
                <a:cs typeface="Arial"/>
              </a:rPr>
              <a:t>a</a:t>
            </a:r>
            <a:r>
              <a:rPr sz="6003" b="0" dirty="0">
                <a:solidFill>
                  <a:sysClr val="windowText" lastClr="000000"/>
                </a:solidFill>
                <a:latin typeface="Arial"/>
                <a:cs typeface="Arial"/>
              </a:rPr>
              <a:t>	</a:t>
            </a:r>
            <a:r>
              <a:rPr sz="6003" b="0" spc="-24" dirty="0">
                <a:solidFill>
                  <a:sysClr val="windowText" lastClr="000000"/>
                </a:solidFill>
                <a:latin typeface="Arial"/>
                <a:cs typeface="Arial"/>
              </a:rPr>
              <a:t>pixel</a:t>
            </a:r>
            <a:r>
              <a:rPr sz="6003" b="0" dirty="0">
                <a:solidFill>
                  <a:sysClr val="windowText" lastClr="000000"/>
                </a:solidFill>
                <a:latin typeface="Arial"/>
                <a:cs typeface="Arial"/>
              </a:rPr>
              <a:t>	</a:t>
            </a:r>
            <a:r>
              <a:rPr sz="6003" b="0" spc="-30" dirty="0">
                <a:solidFill>
                  <a:sysClr val="windowText" lastClr="000000"/>
                </a:solidFill>
                <a:latin typeface="Arial"/>
                <a:cs typeface="Arial"/>
              </a:rPr>
              <a:t>is</a:t>
            </a:r>
            <a:r>
              <a:rPr sz="6003" b="0" dirty="0">
                <a:solidFill>
                  <a:sysClr val="windowText" lastClr="000000"/>
                </a:solidFill>
                <a:latin typeface="Arial"/>
                <a:cs typeface="Arial"/>
              </a:rPr>
              <a:t>	</a:t>
            </a:r>
            <a:r>
              <a:rPr sz="6003" b="0" spc="-55" dirty="0">
                <a:solidFill>
                  <a:sysClr val="windowText" lastClr="000000"/>
                </a:solidFill>
                <a:latin typeface="Arial"/>
                <a:cs typeface="Arial"/>
              </a:rPr>
              <a:t>never </a:t>
            </a:r>
            <a:r>
              <a:rPr sz="6003" b="0" spc="73" dirty="0">
                <a:solidFill>
                  <a:sysClr val="windowText" lastClr="000000"/>
                </a:solidFill>
                <a:latin typeface="Arial"/>
                <a:cs typeface="Arial"/>
              </a:rPr>
              <a:t>occluded.</a:t>
            </a:r>
            <a:endParaRPr sz="6003" b="0">
              <a:solidFill>
                <a:sysClr val="windowText" lastClr="000000"/>
              </a:solidFill>
              <a:latin typeface="Arial"/>
              <a:cs typeface="Arial"/>
            </a:endParaRPr>
          </a:p>
        </p:txBody>
      </p:sp>
      <p:grpSp>
        <p:nvGrpSpPr>
          <p:cNvPr id="6" name="object 6"/>
          <p:cNvGrpSpPr/>
          <p:nvPr/>
        </p:nvGrpSpPr>
        <p:grpSpPr>
          <a:xfrm>
            <a:off x="13551324" y="4344617"/>
            <a:ext cx="7193006" cy="2669268"/>
            <a:chOff x="11172863" y="3582298"/>
            <a:chExt cx="5930900" cy="2200910"/>
          </a:xfrm>
        </p:grpSpPr>
        <p:pic>
          <p:nvPicPr>
            <p:cNvPr id="7" name="object 7"/>
            <p:cNvPicPr/>
            <p:nvPr/>
          </p:nvPicPr>
          <p:blipFill>
            <a:blip r:embed="rId3" cstate="print"/>
            <a:stretch>
              <a:fillRect/>
            </a:stretch>
          </p:blipFill>
          <p:spPr>
            <a:xfrm>
              <a:off x="11172863" y="3582298"/>
              <a:ext cx="2191671" cy="2200811"/>
            </a:xfrm>
            <a:prstGeom prst="rect">
              <a:avLst/>
            </a:prstGeom>
          </p:spPr>
        </p:pic>
        <p:sp>
          <p:nvSpPr>
            <p:cNvPr id="8" name="object 8"/>
            <p:cNvSpPr/>
            <p:nvPr/>
          </p:nvSpPr>
          <p:spPr>
            <a:xfrm>
              <a:off x="12675760" y="4764887"/>
              <a:ext cx="4282440" cy="13335"/>
            </a:xfrm>
            <a:custGeom>
              <a:avLst/>
              <a:gdLst/>
              <a:ahLst/>
              <a:cxnLst/>
              <a:rect l="l" t="t" r="r" b="b"/>
              <a:pathLst>
                <a:path w="4282440" h="13335">
                  <a:moveTo>
                    <a:pt x="0" y="12908"/>
                  </a:moveTo>
                  <a:lnTo>
                    <a:pt x="4270624" y="35"/>
                  </a:lnTo>
                  <a:lnTo>
                    <a:pt x="4282404" y="0"/>
                  </a:lnTo>
                </a:path>
              </a:pathLst>
            </a:custGeom>
            <a:ln w="23559">
              <a:solidFill>
                <a:srgbClr val="808080"/>
              </a:solidFill>
            </a:ln>
          </p:spPr>
          <p:txBody>
            <a:bodyPr wrap="square" lIns="0" tIns="0" rIns="0" bIns="0" rtlCol="0"/>
            <a:lstStyle/>
            <a:p>
              <a:pPr defTabSz="1108984" hangingPunct="1"/>
              <a:endParaRPr sz="2183" b="0">
                <a:solidFill>
                  <a:sysClr val="windowText" lastClr="000000"/>
                </a:solidFill>
              </a:endParaRPr>
            </a:p>
          </p:txBody>
        </p:sp>
        <p:sp>
          <p:nvSpPr>
            <p:cNvPr id="9" name="object 9"/>
            <p:cNvSpPr/>
            <p:nvPr/>
          </p:nvSpPr>
          <p:spPr>
            <a:xfrm>
              <a:off x="16961441" y="4694024"/>
              <a:ext cx="142240" cy="142240"/>
            </a:xfrm>
            <a:custGeom>
              <a:avLst/>
              <a:gdLst/>
              <a:ahLst/>
              <a:cxnLst/>
              <a:rect l="l" t="t" r="r" b="b"/>
              <a:pathLst>
                <a:path w="142240" h="142239">
                  <a:moveTo>
                    <a:pt x="0" y="0"/>
                  </a:moveTo>
                  <a:lnTo>
                    <a:pt x="429" y="141704"/>
                  </a:lnTo>
                  <a:lnTo>
                    <a:pt x="141922" y="70425"/>
                  </a:lnTo>
                  <a:lnTo>
                    <a:pt x="0" y="0"/>
                  </a:lnTo>
                  <a:close/>
                </a:path>
              </a:pathLst>
            </a:custGeom>
            <a:solidFill>
              <a:srgbClr val="808080"/>
            </a:solidFill>
          </p:spPr>
          <p:txBody>
            <a:bodyPr wrap="square" lIns="0" tIns="0" rIns="0" bIns="0" rtlCol="0"/>
            <a:lstStyle/>
            <a:p>
              <a:pPr defTabSz="1108984" hangingPunct="1"/>
              <a:endParaRPr sz="2183" b="0">
                <a:solidFill>
                  <a:sysClr val="windowText" lastClr="000000"/>
                </a:solidFill>
              </a:endParaRPr>
            </a:p>
          </p:txBody>
        </p:sp>
      </p:grpSp>
      <p:sp>
        <p:nvSpPr>
          <p:cNvPr id="10" name="object 10"/>
          <p:cNvSpPr txBox="1"/>
          <p:nvPr/>
        </p:nvSpPr>
        <p:spPr>
          <a:xfrm>
            <a:off x="14390280" y="7016582"/>
            <a:ext cx="1388543" cy="552808"/>
          </a:xfrm>
          <a:prstGeom prst="rect">
            <a:avLst/>
          </a:prstGeom>
        </p:spPr>
        <p:txBody>
          <a:bodyPr vert="horz" wrap="square" lIns="0" tIns="20793" rIns="0" bIns="0" rtlCol="0">
            <a:spAutoFit/>
          </a:bodyPr>
          <a:lstStyle/>
          <a:p>
            <a:pPr marL="15403" defTabSz="1108984" hangingPunct="1">
              <a:spcBef>
                <a:spcPts val="164"/>
              </a:spcBef>
            </a:pPr>
            <a:r>
              <a:rPr sz="3456" b="0" spc="-12" dirty="0">
                <a:solidFill>
                  <a:sysClr val="windowText" lastClr="000000"/>
                </a:solidFill>
                <a:latin typeface="Times New Roman"/>
                <a:cs typeface="Times New Roman"/>
              </a:rPr>
              <a:t>Surface</a:t>
            </a:r>
            <a:endParaRPr sz="3456" b="0">
              <a:solidFill>
                <a:sysClr val="windowText" lastClr="000000"/>
              </a:solidFill>
              <a:latin typeface="Times New Roman"/>
              <a:cs typeface="Times New Roman"/>
            </a:endParaRPr>
          </a:p>
        </p:txBody>
      </p:sp>
      <p:sp>
        <p:nvSpPr>
          <p:cNvPr id="11" name="object 11"/>
          <p:cNvSpPr txBox="1"/>
          <p:nvPr/>
        </p:nvSpPr>
        <p:spPr>
          <a:xfrm>
            <a:off x="21322063" y="7016582"/>
            <a:ext cx="1413187" cy="552808"/>
          </a:xfrm>
          <a:prstGeom prst="rect">
            <a:avLst/>
          </a:prstGeom>
        </p:spPr>
        <p:txBody>
          <a:bodyPr vert="horz" wrap="square" lIns="0" tIns="20793" rIns="0" bIns="0" rtlCol="0">
            <a:spAutoFit/>
          </a:bodyPr>
          <a:lstStyle/>
          <a:p>
            <a:pPr marL="15403" defTabSz="1108984" hangingPunct="1">
              <a:spcBef>
                <a:spcPts val="164"/>
              </a:spcBef>
            </a:pPr>
            <a:r>
              <a:rPr sz="3456" b="0" spc="-12" dirty="0">
                <a:solidFill>
                  <a:sysClr val="windowText" lastClr="000000"/>
                </a:solidFill>
                <a:latin typeface="Times New Roman"/>
                <a:cs typeface="Times New Roman"/>
              </a:rPr>
              <a:t>Camera</a:t>
            </a:r>
            <a:endParaRPr sz="3456" b="0">
              <a:solidFill>
                <a:sysClr val="windowText" lastClr="000000"/>
              </a:solidFill>
              <a:latin typeface="Times New Roman"/>
              <a:cs typeface="Times New Roman"/>
            </a:endParaRPr>
          </a:p>
        </p:txBody>
      </p:sp>
      <p:sp>
        <p:nvSpPr>
          <p:cNvPr id="12" name="object 12"/>
          <p:cNvSpPr txBox="1"/>
          <p:nvPr/>
        </p:nvSpPr>
        <p:spPr>
          <a:xfrm>
            <a:off x="16809080" y="5100993"/>
            <a:ext cx="2500609" cy="552808"/>
          </a:xfrm>
          <a:prstGeom prst="rect">
            <a:avLst/>
          </a:prstGeom>
        </p:spPr>
        <p:txBody>
          <a:bodyPr vert="horz" wrap="square" lIns="0" tIns="20793" rIns="0" bIns="0" rtlCol="0">
            <a:spAutoFit/>
          </a:bodyPr>
          <a:lstStyle/>
          <a:p>
            <a:pPr marL="15403" defTabSz="1108984" hangingPunct="1">
              <a:spcBef>
                <a:spcPts val="164"/>
              </a:spcBef>
            </a:pPr>
            <a:r>
              <a:rPr sz="3456" b="0" dirty="0">
                <a:solidFill>
                  <a:sysClr val="windowText" lastClr="000000"/>
                </a:solidFill>
                <a:latin typeface="Times New Roman"/>
                <a:cs typeface="Times New Roman"/>
              </a:rPr>
              <a:t>No</a:t>
            </a:r>
            <a:r>
              <a:rPr sz="3456" b="0" spc="79" dirty="0">
                <a:solidFill>
                  <a:sysClr val="windowText" lastClr="000000"/>
                </a:solidFill>
                <a:latin typeface="Times New Roman"/>
                <a:cs typeface="Times New Roman"/>
              </a:rPr>
              <a:t> </a:t>
            </a:r>
            <a:r>
              <a:rPr sz="3456" b="0" dirty="0">
                <a:solidFill>
                  <a:sysClr val="windowText" lastClr="000000"/>
                </a:solidFill>
                <a:latin typeface="Times New Roman"/>
                <a:cs typeface="Times New Roman"/>
              </a:rPr>
              <a:t>Change</a:t>
            </a:r>
            <a:r>
              <a:rPr sz="3456" b="0" spc="73" dirty="0">
                <a:solidFill>
                  <a:sysClr val="windowText" lastClr="000000"/>
                </a:solidFill>
                <a:latin typeface="Times New Roman"/>
                <a:cs typeface="Times New Roman"/>
              </a:rPr>
              <a:t> </a:t>
            </a:r>
            <a:r>
              <a:rPr sz="3456" b="0" spc="-30" dirty="0">
                <a:solidFill>
                  <a:sysClr val="windowText" lastClr="000000"/>
                </a:solidFill>
                <a:latin typeface="Times New Roman"/>
                <a:cs typeface="Times New Roman"/>
              </a:rPr>
              <a:t>in</a:t>
            </a:r>
            <a:endParaRPr sz="3456" b="0">
              <a:solidFill>
                <a:sysClr val="windowText" lastClr="000000"/>
              </a:solidFill>
              <a:latin typeface="Times New Roman"/>
              <a:cs typeface="Times New Roman"/>
            </a:endParaRPr>
          </a:p>
        </p:txBody>
      </p:sp>
      <p:sp>
        <p:nvSpPr>
          <p:cNvPr id="13" name="object 13"/>
          <p:cNvSpPr txBox="1"/>
          <p:nvPr/>
        </p:nvSpPr>
        <p:spPr>
          <a:xfrm>
            <a:off x="17216759" y="5741029"/>
            <a:ext cx="1685043" cy="552808"/>
          </a:xfrm>
          <a:prstGeom prst="rect">
            <a:avLst/>
          </a:prstGeom>
        </p:spPr>
        <p:txBody>
          <a:bodyPr vert="horz" wrap="square" lIns="0" tIns="20793" rIns="0" bIns="0" rtlCol="0">
            <a:spAutoFit/>
          </a:bodyPr>
          <a:lstStyle/>
          <a:p>
            <a:pPr marL="15403" defTabSz="1108984" hangingPunct="1">
              <a:spcBef>
                <a:spcPts val="164"/>
              </a:spcBef>
            </a:pPr>
            <a:r>
              <a:rPr sz="3456" b="0" spc="-12" dirty="0">
                <a:solidFill>
                  <a:sysClr val="windowText" lastClr="000000"/>
                </a:solidFill>
                <a:latin typeface="Times New Roman"/>
                <a:cs typeface="Times New Roman"/>
              </a:rPr>
              <a:t>Radiance</a:t>
            </a:r>
            <a:endParaRPr sz="3456" b="0">
              <a:solidFill>
                <a:sysClr val="windowText" lastClr="000000"/>
              </a:solidFill>
              <a:latin typeface="Times New Roman"/>
              <a:cs typeface="Times New Roman"/>
            </a:endParaRPr>
          </a:p>
        </p:txBody>
      </p:sp>
      <p:sp>
        <p:nvSpPr>
          <p:cNvPr id="14" name="object 14"/>
          <p:cNvSpPr txBox="1"/>
          <p:nvPr/>
        </p:nvSpPr>
        <p:spPr>
          <a:xfrm>
            <a:off x="1628645" y="3044384"/>
            <a:ext cx="13802254" cy="1677149"/>
          </a:xfrm>
          <a:prstGeom prst="rect">
            <a:avLst/>
          </a:prstGeom>
        </p:spPr>
        <p:txBody>
          <a:bodyPr vert="horz" wrap="square" lIns="0" tIns="92415" rIns="0" bIns="0" rtlCol="0">
            <a:spAutoFit/>
          </a:bodyPr>
          <a:lstStyle/>
          <a:p>
            <a:pPr marR="6161" algn="r" defTabSz="1108984" hangingPunct="1">
              <a:spcBef>
                <a:spcPts val="728"/>
              </a:spcBef>
            </a:pPr>
            <a:r>
              <a:rPr sz="3456" b="0" spc="-12" dirty="0">
                <a:solidFill>
                  <a:sysClr val="windowText" lastClr="000000"/>
                </a:solidFill>
                <a:latin typeface="Times New Roman"/>
                <a:cs typeface="Times New Roman"/>
              </a:rPr>
              <a:t>Lighting</a:t>
            </a:r>
            <a:endParaRPr sz="3456" b="0">
              <a:solidFill>
                <a:sysClr val="windowText" lastClr="000000"/>
              </a:solidFill>
              <a:latin typeface="Times New Roman"/>
              <a:cs typeface="Times New Roman"/>
            </a:endParaRPr>
          </a:p>
          <a:p>
            <a:pPr marL="15403" defTabSz="1108984" hangingPunct="1">
              <a:spcBef>
                <a:spcPts val="976"/>
              </a:spcBef>
              <a:tabLst>
                <a:tab pos="3726649" algn="l"/>
                <a:tab pos="6592296" algn="l"/>
                <a:tab pos="8116379" algn="l"/>
                <a:tab pos="9401723" algn="l"/>
              </a:tabLst>
            </a:pPr>
            <a:r>
              <a:rPr sz="6003" b="0" spc="-12" dirty="0">
                <a:solidFill>
                  <a:sysClr val="windowText" lastClr="000000"/>
                </a:solidFill>
                <a:latin typeface="Arial"/>
                <a:cs typeface="Arial"/>
              </a:rPr>
              <a:t>Lightfields</a:t>
            </a:r>
            <a:r>
              <a:rPr sz="6003" b="0" dirty="0">
                <a:solidFill>
                  <a:sysClr val="windowText" lastClr="000000"/>
                </a:solidFill>
                <a:latin typeface="Arial"/>
                <a:cs typeface="Arial"/>
              </a:rPr>
              <a:t>	</a:t>
            </a:r>
            <a:r>
              <a:rPr sz="6003" b="0" spc="-12" dirty="0">
                <a:solidFill>
                  <a:sysClr val="windowText" lastClr="000000"/>
                </a:solidFill>
                <a:latin typeface="Arial"/>
                <a:cs typeface="Arial"/>
              </a:rPr>
              <a:t>assume</a:t>
            </a:r>
            <a:r>
              <a:rPr sz="6003" b="0" dirty="0">
                <a:solidFill>
                  <a:sysClr val="windowText" lastClr="000000"/>
                </a:solidFill>
                <a:latin typeface="Arial"/>
                <a:cs typeface="Arial"/>
              </a:rPr>
              <a:t>	</a:t>
            </a:r>
            <a:r>
              <a:rPr sz="6003" b="0" spc="49" dirty="0">
                <a:solidFill>
                  <a:sysClr val="windowText" lastClr="000000"/>
                </a:solidFill>
                <a:latin typeface="Arial"/>
                <a:cs typeface="Arial"/>
              </a:rPr>
              <a:t>that</a:t>
            </a:r>
            <a:r>
              <a:rPr sz="6003" b="0" dirty="0">
                <a:solidFill>
                  <a:sysClr val="windowText" lastClr="000000"/>
                </a:solidFill>
                <a:latin typeface="Arial"/>
                <a:cs typeface="Arial"/>
              </a:rPr>
              <a:t>	</a:t>
            </a:r>
            <a:r>
              <a:rPr sz="6003" b="0" spc="-30" dirty="0">
                <a:solidFill>
                  <a:sysClr val="windowText" lastClr="000000"/>
                </a:solidFill>
                <a:latin typeface="Arial"/>
                <a:cs typeface="Arial"/>
              </a:rPr>
              <a:t>the</a:t>
            </a:r>
            <a:r>
              <a:rPr sz="6003" b="0" dirty="0">
                <a:solidFill>
                  <a:sysClr val="windowText" lastClr="000000"/>
                </a:solidFill>
                <a:latin typeface="Arial"/>
                <a:cs typeface="Arial"/>
              </a:rPr>
              <a:t>	</a:t>
            </a:r>
            <a:r>
              <a:rPr sz="6003" b="0" spc="-30" dirty="0">
                <a:solidFill>
                  <a:sysClr val="windowText" lastClr="000000"/>
                </a:solidFill>
                <a:latin typeface="Arial"/>
                <a:cs typeface="Arial"/>
              </a:rPr>
              <a:t>ray</a:t>
            </a:r>
            <a:endParaRPr sz="6003" b="0">
              <a:solidFill>
                <a:sysClr val="windowText" lastClr="000000"/>
              </a:solidFill>
              <a:latin typeface="Arial"/>
              <a:cs typeface="Arial"/>
            </a:endParaRPr>
          </a:p>
        </p:txBody>
      </p:sp>
      <p:sp>
        <p:nvSpPr>
          <p:cNvPr id="15" name="object 15"/>
          <p:cNvSpPr/>
          <p:nvPr/>
        </p:nvSpPr>
        <p:spPr>
          <a:xfrm>
            <a:off x="15962307" y="3330982"/>
            <a:ext cx="290339" cy="91645"/>
          </a:xfrm>
          <a:custGeom>
            <a:avLst/>
            <a:gdLst/>
            <a:ahLst/>
            <a:cxnLst/>
            <a:rect l="l" t="t" r="r" b="b"/>
            <a:pathLst>
              <a:path w="239394" h="75564">
                <a:moveTo>
                  <a:pt x="0" y="60004"/>
                </a:moveTo>
                <a:lnTo>
                  <a:pt x="235378" y="0"/>
                </a:lnTo>
                <a:lnTo>
                  <a:pt x="239258" y="15219"/>
                </a:lnTo>
                <a:lnTo>
                  <a:pt x="3879" y="75224"/>
                </a:lnTo>
                <a:lnTo>
                  <a:pt x="0" y="60004"/>
                </a:lnTo>
                <a:close/>
              </a:path>
            </a:pathLst>
          </a:custGeom>
          <a:solidFill>
            <a:srgbClr val="808080"/>
          </a:solidFill>
        </p:spPr>
        <p:txBody>
          <a:bodyPr wrap="square" lIns="0" tIns="0" rIns="0" bIns="0" rtlCol="0"/>
          <a:lstStyle/>
          <a:p>
            <a:pPr defTabSz="1108984" hangingPunct="1"/>
            <a:endParaRPr sz="2183" b="0">
              <a:solidFill>
                <a:sysClr val="windowText" lastClr="000000"/>
              </a:solidFill>
            </a:endParaRPr>
          </a:p>
        </p:txBody>
      </p:sp>
      <p:grpSp>
        <p:nvGrpSpPr>
          <p:cNvPr id="16" name="object 16"/>
          <p:cNvGrpSpPr/>
          <p:nvPr/>
        </p:nvGrpSpPr>
        <p:grpSpPr>
          <a:xfrm>
            <a:off x="16017855" y="2555687"/>
            <a:ext cx="1517154" cy="1397784"/>
            <a:chOff x="13206609" y="2107258"/>
            <a:chExt cx="1250950" cy="1152525"/>
          </a:xfrm>
        </p:grpSpPr>
        <p:sp>
          <p:nvSpPr>
            <p:cNvPr id="17" name="object 17"/>
            <p:cNvSpPr/>
            <p:nvPr/>
          </p:nvSpPr>
          <p:spPr>
            <a:xfrm>
              <a:off x="13206602" y="2471705"/>
              <a:ext cx="289560" cy="636905"/>
            </a:xfrm>
            <a:custGeom>
              <a:avLst/>
              <a:gdLst/>
              <a:ahLst/>
              <a:cxnLst/>
              <a:rect l="l" t="t" r="r" b="b"/>
              <a:pathLst>
                <a:path w="289559" h="636905">
                  <a:moveTo>
                    <a:pt x="221259" y="46736"/>
                  </a:moveTo>
                  <a:lnTo>
                    <a:pt x="3289" y="0"/>
                  </a:lnTo>
                  <a:lnTo>
                    <a:pt x="0" y="15354"/>
                  </a:lnTo>
                  <a:lnTo>
                    <a:pt x="217957" y="62090"/>
                  </a:lnTo>
                  <a:lnTo>
                    <a:pt x="221259" y="46736"/>
                  </a:lnTo>
                  <a:close/>
                </a:path>
                <a:path w="289559" h="636905">
                  <a:moveTo>
                    <a:pt x="289306" y="482358"/>
                  </a:moveTo>
                  <a:lnTo>
                    <a:pt x="279082" y="470446"/>
                  </a:lnTo>
                  <a:lnTo>
                    <a:pt x="99555" y="624662"/>
                  </a:lnTo>
                  <a:lnTo>
                    <a:pt x="109791" y="636574"/>
                  </a:lnTo>
                  <a:lnTo>
                    <a:pt x="289306" y="482358"/>
                  </a:lnTo>
                  <a:close/>
                </a:path>
              </a:pathLst>
            </a:custGeom>
            <a:solidFill>
              <a:srgbClr val="808080"/>
            </a:solidFill>
          </p:spPr>
          <p:txBody>
            <a:bodyPr wrap="square" lIns="0" tIns="0" rIns="0" bIns="0" rtlCol="0"/>
            <a:lstStyle/>
            <a:p>
              <a:pPr defTabSz="1108984" hangingPunct="1"/>
              <a:endParaRPr sz="2183" b="0">
                <a:solidFill>
                  <a:sysClr val="windowText" lastClr="000000"/>
                </a:solidFill>
              </a:endParaRPr>
            </a:p>
          </p:txBody>
        </p:sp>
        <p:sp>
          <p:nvSpPr>
            <p:cNvPr id="18" name="object 18"/>
            <p:cNvSpPr/>
            <p:nvPr/>
          </p:nvSpPr>
          <p:spPr>
            <a:xfrm>
              <a:off x="13479944" y="2454683"/>
              <a:ext cx="604520" cy="781050"/>
            </a:xfrm>
            <a:custGeom>
              <a:avLst/>
              <a:gdLst/>
              <a:ahLst/>
              <a:cxnLst/>
              <a:rect l="l" t="t" r="r" b="b"/>
              <a:pathLst>
                <a:path w="604519" h="781050">
                  <a:moveTo>
                    <a:pt x="318388" y="0"/>
                  </a:moveTo>
                  <a:lnTo>
                    <a:pt x="285582" y="0"/>
                  </a:lnTo>
                  <a:lnTo>
                    <a:pt x="270295" y="1259"/>
                  </a:lnTo>
                  <a:lnTo>
                    <a:pt x="227301" y="7628"/>
                  </a:lnTo>
                  <a:lnTo>
                    <a:pt x="183606" y="20978"/>
                  </a:lnTo>
                  <a:lnTo>
                    <a:pt x="145723" y="38106"/>
                  </a:lnTo>
                  <a:lnTo>
                    <a:pt x="109305" y="60343"/>
                  </a:lnTo>
                  <a:lnTo>
                    <a:pt x="69223" y="95247"/>
                  </a:lnTo>
                  <a:lnTo>
                    <a:pt x="36417" y="137815"/>
                  </a:lnTo>
                  <a:lnTo>
                    <a:pt x="18208" y="172106"/>
                  </a:lnTo>
                  <a:lnTo>
                    <a:pt x="5832" y="210176"/>
                  </a:lnTo>
                  <a:lnTo>
                    <a:pt x="0" y="248930"/>
                  </a:lnTo>
                  <a:lnTo>
                    <a:pt x="0" y="279408"/>
                  </a:lnTo>
                  <a:lnTo>
                    <a:pt x="1455" y="295276"/>
                  </a:lnTo>
                  <a:lnTo>
                    <a:pt x="4376" y="311145"/>
                  </a:lnTo>
                  <a:lnTo>
                    <a:pt x="8753" y="324495"/>
                  </a:lnTo>
                  <a:lnTo>
                    <a:pt x="13130" y="339104"/>
                  </a:lnTo>
                  <a:lnTo>
                    <a:pt x="18208" y="351807"/>
                  </a:lnTo>
                  <a:lnTo>
                    <a:pt x="24051" y="365120"/>
                  </a:lnTo>
                  <a:lnTo>
                    <a:pt x="31339" y="375915"/>
                  </a:lnTo>
                  <a:lnTo>
                    <a:pt x="46637" y="398764"/>
                  </a:lnTo>
                  <a:lnTo>
                    <a:pt x="80144" y="438165"/>
                  </a:lnTo>
                  <a:lnTo>
                    <a:pt x="168319" y="514989"/>
                  </a:lnTo>
                  <a:lnTo>
                    <a:pt x="180685" y="529598"/>
                  </a:lnTo>
                  <a:lnTo>
                    <a:pt x="190873" y="544208"/>
                  </a:lnTo>
                  <a:lnTo>
                    <a:pt x="193795" y="551800"/>
                  </a:lnTo>
                  <a:lnTo>
                    <a:pt x="195983" y="558817"/>
                  </a:lnTo>
                  <a:lnTo>
                    <a:pt x="198904" y="566409"/>
                  </a:lnTo>
                  <a:lnTo>
                    <a:pt x="198904" y="700411"/>
                  </a:lnTo>
                  <a:lnTo>
                    <a:pt x="200360" y="709945"/>
                  </a:lnTo>
                  <a:lnTo>
                    <a:pt x="222956" y="749311"/>
                  </a:lnTo>
                  <a:lnTo>
                    <a:pt x="230223" y="755032"/>
                  </a:lnTo>
                  <a:lnTo>
                    <a:pt x="236788" y="761366"/>
                  </a:lnTo>
                  <a:lnTo>
                    <a:pt x="271750" y="777234"/>
                  </a:lnTo>
                  <a:lnTo>
                    <a:pt x="291425" y="781048"/>
                  </a:lnTo>
                  <a:lnTo>
                    <a:pt x="312555" y="781048"/>
                  </a:lnTo>
                  <a:lnTo>
                    <a:pt x="351895" y="770901"/>
                  </a:lnTo>
                  <a:lnTo>
                    <a:pt x="373758" y="755032"/>
                  </a:lnTo>
                  <a:lnTo>
                    <a:pt x="381025" y="749311"/>
                  </a:lnTo>
                  <a:lnTo>
                    <a:pt x="403621" y="709945"/>
                  </a:lnTo>
                  <a:lnTo>
                    <a:pt x="405076" y="700411"/>
                  </a:lnTo>
                  <a:lnTo>
                    <a:pt x="405076" y="566409"/>
                  </a:lnTo>
                  <a:lnTo>
                    <a:pt x="407998" y="558817"/>
                  </a:lnTo>
                  <a:lnTo>
                    <a:pt x="435662" y="514989"/>
                  </a:lnTo>
                  <a:lnTo>
                    <a:pt x="523837" y="438165"/>
                  </a:lnTo>
                  <a:lnTo>
                    <a:pt x="557344" y="398764"/>
                  </a:lnTo>
                  <a:lnTo>
                    <a:pt x="572631" y="375915"/>
                  </a:lnTo>
                  <a:lnTo>
                    <a:pt x="579929" y="365120"/>
                  </a:lnTo>
                  <a:lnTo>
                    <a:pt x="585741" y="351807"/>
                  </a:lnTo>
                  <a:lnTo>
                    <a:pt x="590851" y="339104"/>
                  </a:lnTo>
                  <a:lnTo>
                    <a:pt x="595227" y="324495"/>
                  </a:lnTo>
                  <a:lnTo>
                    <a:pt x="599604" y="311145"/>
                  </a:lnTo>
                  <a:lnTo>
                    <a:pt x="602526" y="295276"/>
                  </a:lnTo>
                  <a:lnTo>
                    <a:pt x="603981" y="279408"/>
                  </a:lnTo>
                  <a:lnTo>
                    <a:pt x="603981" y="248930"/>
                  </a:lnTo>
                  <a:lnTo>
                    <a:pt x="598149" y="210176"/>
                  </a:lnTo>
                  <a:lnTo>
                    <a:pt x="585741" y="172106"/>
                  </a:lnTo>
                  <a:lnTo>
                    <a:pt x="567532" y="137815"/>
                  </a:lnTo>
                  <a:lnTo>
                    <a:pt x="534748" y="95247"/>
                  </a:lnTo>
                  <a:lnTo>
                    <a:pt x="494676" y="60343"/>
                  </a:lnTo>
                  <a:lnTo>
                    <a:pt x="458258" y="38106"/>
                  </a:lnTo>
                  <a:lnTo>
                    <a:pt x="420374" y="20978"/>
                  </a:lnTo>
                  <a:lnTo>
                    <a:pt x="376679" y="7628"/>
                  </a:lnTo>
                  <a:lnTo>
                    <a:pt x="333686" y="1259"/>
                  </a:lnTo>
                  <a:lnTo>
                    <a:pt x="318388" y="0"/>
                  </a:lnTo>
                  <a:close/>
                </a:path>
              </a:pathLst>
            </a:custGeom>
            <a:solidFill>
              <a:srgbClr val="FFFFCC"/>
            </a:solidFill>
          </p:spPr>
          <p:txBody>
            <a:bodyPr wrap="square" lIns="0" tIns="0" rIns="0" bIns="0" rtlCol="0"/>
            <a:lstStyle/>
            <a:p>
              <a:pPr defTabSz="1108984" hangingPunct="1"/>
              <a:endParaRPr sz="2183" b="0">
                <a:solidFill>
                  <a:sysClr val="windowText" lastClr="000000"/>
                </a:solidFill>
              </a:endParaRPr>
            </a:p>
          </p:txBody>
        </p:sp>
        <p:sp>
          <p:nvSpPr>
            <p:cNvPr id="19" name="object 19"/>
            <p:cNvSpPr/>
            <p:nvPr/>
          </p:nvSpPr>
          <p:spPr>
            <a:xfrm>
              <a:off x="13479944" y="2454683"/>
              <a:ext cx="604520" cy="781050"/>
            </a:xfrm>
            <a:custGeom>
              <a:avLst/>
              <a:gdLst/>
              <a:ahLst/>
              <a:cxnLst/>
              <a:rect l="l" t="t" r="r" b="b"/>
              <a:pathLst>
                <a:path w="604519" h="781050">
                  <a:moveTo>
                    <a:pt x="301612" y="781048"/>
                  </a:moveTo>
                  <a:lnTo>
                    <a:pt x="312557" y="781048"/>
                  </a:lnTo>
                  <a:lnTo>
                    <a:pt x="322014" y="779789"/>
                  </a:lnTo>
                  <a:lnTo>
                    <a:pt x="359898" y="766439"/>
                  </a:lnTo>
                  <a:lnTo>
                    <a:pt x="373760" y="755032"/>
                  </a:lnTo>
                  <a:lnTo>
                    <a:pt x="381029" y="749311"/>
                  </a:lnTo>
                  <a:lnTo>
                    <a:pt x="403619" y="709946"/>
                  </a:lnTo>
                  <a:lnTo>
                    <a:pt x="405078" y="700410"/>
                  </a:lnTo>
                  <a:lnTo>
                    <a:pt x="405078" y="566409"/>
                  </a:lnTo>
                  <a:lnTo>
                    <a:pt x="407996" y="558817"/>
                  </a:lnTo>
                  <a:lnTo>
                    <a:pt x="435666" y="514989"/>
                  </a:lnTo>
                  <a:lnTo>
                    <a:pt x="467741" y="487030"/>
                  </a:lnTo>
                  <a:lnTo>
                    <a:pt x="504166" y="455293"/>
                  </a:lnTo>
                  <a:lnTo>
                    <a:pt x="523837" y="438165"/>
                  </a:lnTo>
                  <a:lnTo>
                    <a:pt x="540590" y="418483"/>
                  </a:lnTo>
                  <a:lnTo>
                    <a:pt x="557344" y="398764"/>
                  </a:lnTo>
                  <a:lnTo>
                    <a:pt x="572637" y="375915"/>
                  </a:lnTo>
                  <a:lnTo>
                    <a:pt x="579934" y="365120"/>
                  </a:lnTo>
                  <a:lnTo>
                    <a:pt x="585743" y="351806"/>
                  </a:lnTo>
                  <a:lnTo>
                    <a:pt x="590850" y="339104"/>
                  </a:lnTo>
                  <a:lnTo>
                    <a:pt x="595228" y="324495"/>
                  </a:lnTo>
                  <a:lnTo>
                    <a:pt x="599605" y="311145"/>
                  </a:lnTo>
                  <a:lnTo>
                    <a:pt x="602524" y="295277"/>
                  </a:lnTo>
                  <a:lnTo>
                    <a:pt x="603983" y="279408"/>
                  </a:lnTo>
                  <a:lnTo>
                    <a:pt x="603983" y="248930"/>
                  </a:lnTo>
                  <a:lnTo>
                    <a:pt x="598146" y="210177"/>
                  </a:lnTo>
                  <a:lnTo>
                    <a:pt x="585743" y="172107"/>
                  </a:lnTo>
                  <a:lnTo>
                    <a:pt x="567530" y="137815"/>
                  </a:lnTo>
                  <a:lnTo>
                    <a:pt x="534753" y="95247"/>
                  </a:lnTo>
                  <a:lnTo>
                    <a:pt x="494681" y="60343"/>
                  </a:lnTo>
                  <a:lnTo>
                    <a:pt x="458256" y="38106"/>
                  </a:lnTo>
                  <a:lnTo>
                    <a:pt x="420372" y="20978"/>
                  </a:lnTo>
                  <a:lnTo>
                    <a:pt x="376679" y="7628"/>
                  </a:lnTo>
                  <a:lnTo>
                    <a:pt x="333688" y="1259"/>
                  </a:lnTo>
                  <a:lnTo>
                    <a:pt x="318394" y="0"/>
                  </a:lnTo>
                  <a:lnTo>
                    <a:pt x="285589" y="0"/>
                  </a:lnTo>
                  <a:lnTo>
                    <a:pt x="241166" y="5073"/>
                  </a:lnTo>
                  <a:lnTo>
                    <a:pt x="197445" y="15868"/>
                  </a:lnTo>
                  <a:lnTo>
                    <a:pt x="158832" y="31773"/>
                  </a:lnTo>
                  <a:lnTo>
                    <a:pt x="109302" y="60343"/>
                  </a:lnTo>
                  <a:lnTo>
                    <a:pt x="69229" y="95247"/>
                  </a:lnTo>
                  <a:lnTo>
                    <a:pt x="36424" y="137815"/>
                  </a:lnTo>
                  <a:lnTo>
                    <a:pt x="18212" y="172107"/>
                  </a:lnTo>
                  <a:lnTo>
                    <a:pt x="5836" y="210177"/>
                  </a:lnTo>
                  <a:lnTo>
                    <a:pt x="0" y="248930"/>
                  </a:lnTo>
                  <a:lnTo>
                    <a:pt x="0" y="279408"/>
                  </a:lnTo>
                  <a:lnTo>
                    <a:pt x="1459" y="295277"/>
                  </a:lnTo>
                  <a:lnTo>
                    <a:pt x="4377" y="311145"/>
                  </a:lnTo>
                  <a:lnTo>
                    <a:pt x="8755" y="324495"/>
                  </a:lnTo>
                  <a:lnTo>
                    <a:pt x="13133" y="339104"/>
                  </a:lnTo>
                  <a:lnTo>
                    <a:pt x="18212" y="351806"/>
                  </a:lnTo>
                  <a:lnTo>
                    <a:pt x="24049" y="365120"/>
                  </a:lnTo>
                  <a:lnTo>
                    <a:pt x="31345" y="375915"/>
                  </a:lnTo>
                  <a:lnTo>
                    <a:pt x="46639" y="398764"/>
                  </a:lnTo>
                  <a:lnTo>
                    <a:pt x="63392" y="418483"/>
                  </a:lnTo>
                  <a:lnTo>
                    <a:pt x="80145" y="438165"/>
                  </a:lnTo>
                  <a:lnTo>
                    <a:pt x="99817" y="455293"/>
                  </a:lnTo>
                  <a:lnTo>
                    <a:pt x="136242" y="487030"/>
                  </a:lnTo>
                  <a:lnTo>
                    <a:pt x="168317" y="514989"/>
                  </a:lnTo>
                  <a:lnTo>
                    <a:pt x="193797" y="551800"/>
                  </a:lnTo>
                  <a:lnTo>
                    <a:pt x="195986" y="558817"/>
                  </a:lnTo>
                  <a:lnTo>
                    <a:pt x="198905" y="566409"/>
                  </a:lnTo>
                  <a:lnTo>
                    <a:pt x="198905" y="700410"/>
                  </a:lnTo>
                  <a:lnTo>
                    <a:pt x="200364" y="709946"/>
                  </a:lnTo>
                  <a:lnTo>
                    <a:pt x="222954" y="749311"/>
                  </a:lnTo>
                  <a:lnTo>
                    <a:pt x="230222" y="755032"/>
                  </a:lnTo>
                  <a:lnTo>
                    <a:pt x="236789" y="761365"/>
                  </a:lnTo>
                  <a:lnTo>
                    <a:pt x="271754" y="777234"/>
                  </a:lnTo>
                  <a:lnTo>
                    <a:pt x="291426" y="781048"/>
                  </a:lnTo>
                  <a:lnTo>
                    <a:pt x="301612" y="781048"/>
                  </a:lnTo>
                  <a:close/>
                </a:path>
              </a:pathLst>
            </a:custGeom>
            <a:ln w="47118">
              <a:solidFill>
                <a:srgbClr val="808080"/>
              </a:solidFill>
            </a:ln>
          </p:spPr>
          <p:txBody>
            <a:bodyPr wrap="square" lIns="0" tIns="0" rIns="0" bIns="0" rtlCol="0"/>
            <a:lstStyle/>
            <a:p>
              <a:pPr defTabSz="1108984" hangingPunct="1"/>
              <a:endParaRPr sz="2183" b="0">
                <a:solidFill>
                  <a:sysClr val="windowText" lastClr="000000"/>
                </a:solidFill>
              </a:endParaRPr>
            </a:p>
          </p:txBody>
        </p:sp>
        <p:sp>
          <p:nvSpPr>
            <p:cNvPr id="20" name="object 20"/>
            <p:cNvSpPr/>
            <p:nvPr/>
          </p:nvSpPr>
          <p:spPr>
            <a:xfrm>
              <a:off x="13671551" y="2797601"/>
              <a:ext cx="223520" cy="346710"/>
            </a:xfrm>
            <a:custGeom>
              <a:avLst/>
              <a:gdLst/>
              <a:ahLst/>
              <a:cxnLst/>
              <a:rect l="l" t="t" r="r" b="b"/>
              <a:pathLst>
                <a:path w="223519" h="346710">
                  <a:moveTo>
                    <a:pt x="65581" y="175237"/>
                  </a:moveTo>
                  <a:lnTo>
                    <a:pt x="45909" y="89525"/>
                  </a:lnTo>
                  <a:lnTo>
                    <a:pt x="10944" y="20942"/>
                  </a:lnTo>
                  <a:lnTo>
                    <a:pt x="0" y="3778"/>
                  </a:lnTo>
                  <a:lnTo>
                    <a:pt x="45909" y="22849"/>
                  </a:lnTo>
                  <a:lnTo>
                    <a:pt x="80875" y="0"/>
                  </a:lnTo>
                  <a:lnTo>
                    <a:pt x="120218" y="20942"/>
                  </a:lnTo>
                  <a:lnTo>
                    <a:pt x="150806" y="0"/>
                  </a:lnTo>
                  <a:lnTo>
                    <a:pt x="181422" y="19035"/>
                  </a:lnTo>
                  <a:lnTo>
                    <a:pt x="222954" y="3778"/>
                  </a:lnTo>
                  <a:lnTo>
                    <a:pt x="168289" y="97154"/>
                  </a:lnTo>
                  <a:lnTo>
                    <a:pt x="152995" y="175237"/>
                  </a:lnTo>
                </a:path>
                <a:path w="223519" h="346710">
                  <a:moveTo>
                    <a:pt x="8025" y="230471"/>
                  </a:moveTo>
                  <a:lnTo>
                    <a:pt x="213469" y="230471"/>
                  </a:lnTo>
                  <a:lnTo>
                    <a:pt x="213469" y="270484"/>
                  </a:lnTo>
                  <a:lnTo>
                    <a:pt x="8025" y="269873"/>
                  </a:lnTo>
                  <a:lnTo>
                    <a:pt x="8025" y="308590"/>
                  </a:lnTo>
                  <a:lnTo>
                    <a:pt x="213469" y="309850"/>
                  </a:lnTo>
                  <a:lnTo>
                    <a:pt x="214199" y="346696"/>
                  </a:lnTo>
                  <a:lnTo>
                    <a:pt x="8755" y="346696"/>
                  </a:lnTo>
                </a:path>
              </a:pathLst>
            </a:custGeom>
            <a:ln w="47118">
              <a:solidFill>
                <a:srgbClr val="808080"/>
              </a:solidFill>
            </a:ln>
          </p:spPr>
          <p:txBody>
            <a:bodyPr wrap="square" lIns="0" tIns="0" rIns="0" bIns="0" rtlCol="0"/>
            <a:lstStyle/>
            <a:p>
              <a:pPr defTabSz="1108984" hangingPunct="1"/>
              <a:endParaRPr sz="2183" b="0">
                <a:solidFill>
                  <a:sysClr val="windowText" lastClr="000000"/>
                </a:solidFill>
              </a:endParaRPr>
            </a:p>
          </p:txBody>
        </p:sp>
        <p:sp>
          <p:nvSpPr>
            <p:cNvPr id="21" name="object 21"/>
            <p:cNvSpPr/>
            <p:nvPr/>
          </p:nvSpPr>
          <p:spPr>
            <a:xfrm>
              <a:off x="13425716" y="2107266"/>
              <a:ext cx="1031875" cy="950594"/>
            </a:xfrm>
            <a:custGeom>
              <a:avLst/>
              <a:gdLst/>
              <a:ahLst/>
              <a:cxnLst/>
              <a:rect l="l" t="t" r="r" b="b"/>
              <a:pathLst>
                <a:path w="1031875" h="950594">
                  <a:moveTo>
                    <a:pt x="127609" y="272910"/>
                  </a:moveTo>
                  <a:lnTo>
                    <a:pt x="13436" y="84048"/>
                  </a:lnTo>
                  <a:lnTo>
                    <a:pt x="0" y="92176"/>
                  </a:lnTo>
                  <a:lnTo>
                    <a:pt x="114173" y="281038"/>
                  </a:lnTo>
                  <a:lnTo>
                    <a:pt x="127609" y="272910"/>
                  </a:lnTo>
                  <a:close/>
                </a:path>
                <a:path w="1031875" h="950594">
                  <a:moveTo>
                    <a:pt x="356285" y="1168"/>
                  </a:moveTo>
                  <a:lnTo>
                    <a:pt x="340626" y="0"/>
                  </a:lnTo>
                  <a:lnTo>
                    <a:pt x="322656" y="240715"/>
                  </a:lnTo>
                  <a:lnTo>
                    <a:pt x="338315" y="241884"/>
                  </a:lnTo>
                  <a:lnTo>
                    <a:pt x="356285" y="1168"/>
                  </a:lnTo>
                  <a:close/>
                </a:path>
                <a:path w="1031875" h="950594">
                  <a:moveTo>
                    <a:pt x="687120" y="119722"/>
                  </a:moveTo>
                  <a:lnTo>
                    <a:pt x="673176" y="112509"/>
                  </a:lnTo>
                  <a:lnTo>
                    <a:pt x="571334" y="309245"/>
                  </a:lnTo>
                  <a:lnTo>
                    <a:pt x="585279" y="316458"/>
                  </a:lnTo>
                  <a:lnTo>
                    <a:pt x="687120" y="119722"/>
                  </a:lnTo>
                  <a:close/>
                </a:path>
                <a:path w="1031875" h="950594">
                  <a:moveTo>
                    <a:pt x="921232" y="935964"/>
                  </a:moveTo>
                  <a:lnTo>
                    <a:pt x="716330" y="845426"/>
                  </a:lnTo>
                  <a:lnTo>
                    <a:pt x="709980" y="859802"/>
                  </a:lnTo>
                  <a:lnTo>
                    <a:pt x="914882" y="950341"/>
                  </a:lnTo>
                  <a:lnTo>
                    <a:pt x="921232" y="935964"/>
                  </a:lnTo>
                  <a:close/>
                </a:path>
                <a:path w="1031875" h="950594">
                  <a:moveTo>
                    <a:pt x="948461" y="318744"/>
                  </a:moveTo>
                  <a:lnTo>
                    <a:pt x="940892" y="304990"/>
                  </a:lnTo>
                  <a:lnTo>
                    <a:pt x="734428" y="418769"/>
                  </a:lnTo>
                  <a:lnTo>
                    <a:pt x="742010" y="432523"/>
                  </a:lnTo>
                  <a:lnTo>
                    <a:pt x="948461" y="318744"/>
                  </a:lnTo>
                  <a:close/>
                </a:path>
                <a:path w="1031875" h="950594">
                  <a:moveTo>
                    <a:pt x="1031265" y="632917"/>
                  </a:moveTo>
                  <a:lnTo>
                    <a:pt x="1030579" y="617232"/>
                  </a:lnTo>
                  <a:lnTo>
                    <a:pt x="787742" y="627761"/>
                  </a:lnTo>
                  <a:lnTo>
                    <a:pt x="788428" y="643458"/>
                  </a:lnTo>
                  <a:lnTo>
                    <a:pt x="1031265" y="632917"/>
                  </a:lnTo>
                  <a:close/>
                </a:path>
              </a:pathLst>
            </a:custGeom>
            <a:solidFill>
              <a:srgbClr val="808080"/>
            </a:solidFill>
          </p:spPr>
          <p:txBody>
            <a:bodyPr wrap="square" lIns="0" tIns="0" rIns="0" bIns="0" rtlCol="0"/>
            <a:lstStyle/>
            <a:p>
              <a:pPr defTabSz="1108984" hangingPunct="1"/>
              <a:endParaRPr sz="2183" b="0">
                <a:solidFill>
                  <a:sysClr val="windowText" lastClr="000000"/>
                </a:solidFill>
              </a:endParaRPr>
            </a:p>
          </p:txBody>
        </p:sp>
      </p:grpSp>
      <p:pic>
        <p:nvPicPr>
          <p:cNvPr id="22" name="object 22"/>
          <p:cNvPicPr/>
          <p:nvPr/>
        </p:nvPicPr>
        <p:blipFill>
          <a:blip r:embed="rId4" cstate="print"/>
          <a:stretch>
            <a:fillRect/>
          </a:stretch>
        </p:blipFill>
        <p:spPr>
          <a:xfrm>
            <a:off x="20725637" y="3791466"/>
            <a:ext cx="2314638" cy="2557434"/>
          </a:xfrm>
          <a:prstGeom prst="rect">
            <a:avLst/>
          </a:prstGeom>
        </p:spPr>
      </p:pic>
      <p:sp>
        <p:nvSpPr>
          <p:cNvPr id="23" name="object 23"/>
          <p:cNvSpPr txBox="1"/>
          <p:nvPr/>
        </p:nvSpPr>
        <p:spPr>
          <a:xfrm>
            <a:off x="826849" y="9070398"/>
            <a:ext cx="11533454" cy="1862332"/>
          </a:xfrm>
          <a:prstGeom prst="rect">
            <a:avLst/>
          </a:prstGeom>
        </p:spPr>
        <p:txBody>
          <a:bodyPr vert="horz" wrap="square" lIns="0" tIns="14632" rIns="0" bIns="0" rtlCol="0">
            <a:spAutoFit/>
          </a:bodyPr>
          <a:lstStyle/>
          <a:p>
            <a:pPr marL="2717782" marR="6161" indent="-2703149" defTabSz="1108984" hangingPunct="1">
              <a:spcBef>
                <a:spcPts val="115"/>
              </a:spcBef>
              <a:tabLst>
                <a:tab pos="3189870" algn="l"/>
                <a:tab pos="4064734" algn="l"/>
                <a:tab pos="5490243" algn="l"/>
                <a:tab pos="6090942" algn="l"/>
                <a:tab pos="7734396" algn="l"/>
                <a:tab pos="10444476" algn="l"/>
              </a:tabLst>
            </a:pPr>
            <a:r>
              <a:rPr sz="6003" b="0" spc="-12" dirty="0">
                <a:solidFill>
                  <a:sysClr val="windowText" lastClr="000000"/>
                </a:solidFill>
                <a:latin typeface="Arial"/>
                <a:cs typeface="Arial"/>
              </a:rPr>
              <a:t>Because</a:t>
            </a:r>
            <a:r>
              <a:rPr sz="6003" b="0" dirty="0">
                <a:solidFill>
                  <a:sysClr val="windowText" lastClr="000000"/>
                </a:solidFill>
                <a:latin typeface="Arial"/>
                <a:cs typeface="Arial"/>
              </a:rPr>
              <a:t>	</a:t>
            </a:r>
            <a:r>
              <a:rPr sz="6003" b="0" spc="67" dirty="0">
                <a:solidFill>
                  <a:sysClr val="windowText" lastClr="000000"/>
                </a:solidFill>
                <a:latin typeface="Arial"/>
                <a:cs typeface="Arial"/>
              </a:rPr>
              <a:t>of</a:t>
            </a:r>
            <a:r>
              <a:rPr sz="6003" b="0" dirty="0">
                <a:solidFill>
                  <a:sysClr val="windowText" lastClr="000000"/>
                </a:solidFill>
                <a:latin typeface="Arial"/>
                <a:cs typeface="Arial"/>
              </a:rPr>
              <a:t>	</a:t>
            </a:r>
            <a:r>
              <a:rPr sz="6003" b="0" spc="-24" dirty="0">
                <a:solidFill>
                  <a:sysClr val="windowText" lastClr="000000"/>
                </a:solidFill>
                <a:latin typeface="Arial"/>
                <a:cs typeface="Arial"/>
              </a:rPr>
              <a:t>this</a:t>
            </a:r>
            <a:r>
              <a:rPr sz="6003" b="0" dirty="0">
                <a:solidFill>
                  <a:sysClr val="windowText" lastClr="000000"/>
                </a:solidFill>
                <a:latin typeface="Arial"/>
                <a:cs typeface="Arial"/>
              </a:rPr>
              <a:t>	</a:t>
            </a:r>
            <a:r>
              <a:rPr sz="6003" b="0" spc="73" dirty="0">
                <a:solidFill>
                  <a:sysClr val="windowText" lastClr="000000"/>
                </a:solidFill>
                <a:latin typeface="Arial"/>
                <a:cs typeface="Arial"/>
              </a:rPr>
              <a:t>it</a:t>
            </a:r>
            <a:r>
              <a:rPr sz="6003" b="0" dirty="0">
                <a:solidFill>
                  <a:sysClr val="windowText" lastClr="000000"/>
                </a:solidFill>
                <a:latin typeface="Arial"/>
                <a:cs typeface="Arial"/>
              </a:rPr>
              <a:t>	</a:t>
            </a:r>
            <a:r>
              <a:rPr sz="6003" b="0" spc="-1534" dirty="0">
                <a:solidFill>
                  <a:sysClr val="windowText" lastClr="000000"/>
                </a:solidFill>
                <a:latin typeface="Arial"/>
                <a:cs typeface="Arial"/>
              </a:rPr>
              <a:t> </a:t>
            </a:r>
            <a:r>
              <a:rPr sz="6003" b="0" dirty="0">
                <a:solidFill>
                  <a:sysClr val="windowText" lastClr="000000"/>
                </a:solidFill>
                <a:latin typeface="Arial"/>
                <a:cs typeface="Arial"/>
              </a:rPr>
              <a:t>only	</a:t>
            </a:r>
            <a:r>
              <a:rPr sz="6003" b="0" spc="-12" dirty="0">
                <a:solidFill>
                  <a:sysClr val="windowText" lastClr="000000"/>
                </a:solidFill>
                <a:latin typeface="Arial"/>
                <a:cs typeface="Arial"/>
              </a:rPr>
              <a:t>models</a:t>
            </a:r>
            <a:r>
              <a:rPr sz="6003" b="0" dirty="0">
                <a:solidFill>
                  <a:sysClr val="windowText" lastClr="000000"/>
                </a:solidFill>
                <a:latin typeface="Arial"/>
                <a:cs typeface="Arial"/>
              </a:rPr>
              <a:t>	</a:t>
            </a:r>
            <a:r>
              <a:rPr sz="6003" b="0" spc="-30" dirty="0">
                <a:solidFill>
                  <a:sysClr val="windowText" lastClr="000000"/>
                </a:solidFill>
                <a:latin typeface="Arial"/>
                <a:cs typeface="Arial"/>
              </a:rPr>
              <a:t>the </a:t>
            </a:r>
            <a:r>
              <a:rPr sz="6003" b="0" spc="67" dirty="0">
                <a:solidFill>
                  <a:sysClr val="windowText" lastClr="000000"/>
                </a:solidFill>
                <a:latin typeface="Arial"/>
                <a:cs typeface="Arial"/>
              </a:rPr>
              <a:t>plenoptic</a:t>
            </a:r>
            <a:r>
              <a:rPr sz="6003" b="0" dirty="0">
                <a:solidFill>
                  <a:sysClr val="windowText" lastClr="000000"/>
                </a:solidFill>
                <a:latin typeface="Arial"/>
                <a:cs typeface="Arial"/>
              </a:rPr>
              <a:t>	</a:t>
            </a:r>
            <a:r>
              <a:rPr sz="6003" b="0" spc="-12" dirty="0">
                <a:solidFill>
                  <a:sysClr val="windowText" lastClr="000000"/>
                </a:solidFill>
                <a:latin typeface="Arial"/>
                <a:cs typeface="Arial"/>
              </a:rPr>
              <a:t>surface:</a:t>
            </a:r>
            <a:endParaRPr sz="6003" b="0">
              <a:solidFill>
                <a:sysClr val="windowText" lastClr="000000"/>
              </a:solidFill>
              <a:latin typeface="Arial"/>
              <a:cs typeface="Arial"/>
            </a:endParaRPr>
          </a:p>
        </p:txBody>
      </p:sp>
      <p:pic>
        <p:nvPicPr>
          <p:cNvPr id="24" name="object 24"/>
          <p:cNvPicPr/>
          <p:nvPr/>
        </p:nvPicPr>
        <p:blipFill>
          <a:blip r:embed="rId5" cstate="print"/>
          <a:stretch>
            <a:fillRect/>
          </a:stretch>
        </p:blipFill>
        <p:spPr>
          <a:xfrm>
            <a:off x="19350843" y="7966175"/>
            <a:ext cx="4166556" cy="4475561"/>
          </a:xfrm>
          <a:prstGeom prst="rect">
            <a:avLst/>
          </a:prstGeom>
        </p:spPr>
      </p:pic>
    </p:spTree>
    <p:extLst>
      <p:ext uri="{BB962C8B-B14F-4D97-AF65-F5344CB8AC3E}">
        <p14:creationId xmlns:p14="http://schemas.microsoft.com/office/powerpoint/2010/main" val="50654430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p:txBody>
          <a:bodyPr/>
          <a:lstStyle/>
          <a:p>
            <a:endParaRPr lang="en-US"/>
          </a:p>
        </p:txBody>
      </p:sp>
      <p:pic>
        <p:nvPicPr>
          <p:cNvPr id="4" name="Picture 3"/>
          <p:cNvPicPr>
            <a:picLocks noChangeAspect="1"/>
          </p:cNvPicPr>
          <p:nvPr/>
        </p:nvPicPr>
        <p:blipFill>
          <a:blip r:embed="rId3"/>
          <a:srcRect b="10250"/>
          <a:stretch>
            <a:fillRect/>
          </a:stretch>
        </p:blipFill>
        <p:spPr>
          <a:xfrm>
            <a:off x="0" y="0"/>
            <a:ext cx="24406146" cy="12310110"/>
          </a:xfrm>
          <a:prstGeom prst="rect">
            <a:avLst/>
          </a:prstGeom>
        </p:spPr>
      </p:pic>
    </p:spTree>
    <p:extLst>
      <p:ext uri="{BB962C8B-B14F-4D97-AF65-F5344CB8AC3E}">
        <p14:creationId xmlns:p14="http://schemas.microsoft.com/office/powerpoint/2010/main" val="325203359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56506" y="440715"/>
            <a:ext cx="28661661" cy="1976835"/>
          </a:xfrm>
          <a:prstGeom prst="rect">
            <a:avLst/>
          </a:prstGeom>
        </p:spPr>
        <p:txBody>
          <a:bodyPr vert="horz" wrap="square" lIns="0" tIns="257250" rIns="0" bIns="0" rtlCol="0">
            <a:spAutoFit/>
          </a:bodyPr>
          <a:lstStyle/>
          <a:p>
            <a:pPr marL="8034745">
              <a:spcBef>
                <a:spcPts val="164"/>
              </a:spcBef>
            </a:pPr>
            <a:r>
              <a:rPr dirty="0"/>
              <a:t>5D</a:t>
            </a:r>
            <a:r>
              <a:rPr spc="12" dirty="0"/>
              <a:t> </a:t>
            </a:r>
            <a:r>
              <a:rPr spc="327" dirty="0"/>
              <a:t>function</a:t>
            </a:r>
          </a:p>
        </p:txBody>
      </p:sp>
      <p:sp>
        <p:nvSpPr>
          <p:cNvPr id="3" name="object 3"/>
          <p:cNvSpPr txBox="1"/>
          <p:nvPr/>
        </p:nvSpPr>
        <p:spPr>
          <a:xfrm>
            <a:off x="3454494" y="7870039"/>
            <a:ext cx="19167744" cy="5567845"/>
          </a:xfrm>
          <a:prstGeom prst="rect">
            <a:avLst/>
          </a:prstGeom>
        </p:spPr>
        <p:txBody>
          <a:bodyPr vert="horz" wrap="square" lIns="0" tIns="87795" rIns="0" bIns="0" rtlCol="0">
            <a:spAutoFit/>
          </a:bodyPr>
          <a:lstStyle/>
          <a:p>
            <a:pPr marL="689265" indent="-673862" defTabSz="1108984" hangingPunct="1">
              <a:spcBef>
                <a:spcPts val="691"/>
              </a:spcBef>
              <a:buSzPct val="125000"/>
              <a:buFontTx/>
              <a:buChar char="•"/>
              <a:tabLst>
                <a:tab pos="689265" algn="l"/>
              </a:tabLst>
            </a:pPr>
            <a:r>
              <a:rPr sz="5094" b="0" dirty="0">
                <a:solidFill>
                  <a:sysClr val="windowText" lastClr="000000"/>
                </a:solidFill>
                <a:latin typeface="Arial"/>
                <a:cs typeface="Arial"/>
              </a:rPr>
              <a:t>For</a:t>
            </a:r>
            <a:r>
              <a:rPr sz="5094" b="0" spc="-36" dirty="0">
                <a:solidFill>
                  <a:sysClr val="windowText" lastClr="000000"/>
                </a:solidFill>
                <a:latin typeface="Arial"/>
                <a:cs typeface="Arial"/>
              </a:rPr>
              <a:t> </a:t>
            </a:r>
            <a:r>
              <a:rPr sz="5094" b="0" dirty="0">
                <a:solidFill>
                  <a:sysClr val="windowText" lastClr="000000"/>
                </a:solidFill>
                <a:latin typeface="Arial"/>
                <a:cs typeface="Arial"/>
              </a:rPr>
              <a:t>every</a:t>
            </a:r>
            <a:r>
              <a:rPr sz="5094" b="0" spc="-30" dirty="0">
                <a:solidFill>
                  <a:sysClr val="windowText" lastClr="000000"/>
                </a:solidFill>
                <a:latin typeface="Arial"/>
                <a:cs typeface="Arial"/>
              </a:rPr>
              <a:t> </a:t>
            </a:r>
            <a:r>
              <a:rPr sz="5094" b="0" dirty="0">
                <a:solidFill>
                  <a:sysClr val="windowText" lastClr="000000"/>
                </a:solidFill>
                <a:latin typeface="Arial"/>
                <a:cs typeface="Arial"/>
              </a:rPr>
              <a:t>location</a:t>
            </a:r>
            <a:r>
              <a:rPr sz="5094" b="0" spc="-30" dirty="0">
                <a:solidFill>
                  <a:sysClr val="windowText" lastClr="000000"/>
                </a:solidFill>
                <a:latin typeface="Arial"/>
                <a:cs typeface="Arial"/>
              </a:rPr>
              <a:t> </a:t>
            </a:r>
            <a:r>
              <a:rPr sz="5094" b="0" spc="-138" dirty="0">
                <a:solidFill>
                  <a:sysClr val="windowText" lastClr="000000"/>
                </a:solidFill>
                <a:latin typeface="Arial"/>
                <a:cs typeface="Arial"/>
              </a:rPr>
              <a:t>(3D),</a:t>
            </a:r>
            <a:r>
              <a:rPr sz="5094" b="0" spc="-36" dirty="0">
                <a:solidFill>
                  <a:sysClr val="windowText" lastClr="000000"/>
                </a:solidFill>
                <a:latin typeface="Arial"/>
                <a:cs typeface="Arial"/>
              </a:rPr>
              <a:t> </a:t>
            </a:r>
            <a:r>
              <a:rPr sz="5094" b="0" dirty="0">
                <a:solidFill>
                  <a:sysClr val="windowText" lastClr="000000"/>
                </a:solidFill>
                <a:latin typeface="Arial"/>
                <a:cs typeface="Arial"/>
              </a:rPr>
              <a:t>all</a:t>
            </a:r>
            <a:r>
              <a:rPr sz="5094" b="0" spc="-30" dirty="0">
                <a:solidFill>
                  <a:sysClr val="windowText" lastClr="000000"/>
                </a:solidFill>
                <a:latin typeface="Arial"/>
                <a:cs typeface="Arial"/>
              </a:rPr>
              <a:t> </a:t>
            </a:r>
            <a:r>
              <a:rPr sz="5094" b="0" dirty="0">
                <a:solidFill>
                  <a:sysClr val="windowText" lastClr="000000"/>
                </a:solidFill>
                <a:latin typeface="Arial"/>
                <a:cs typeface="Arial"/>
              </a:rPr>
              <a:t>possible</a:t>
            </a:r>
            <a:r>
              <a:rPr sz="5094" b="0" spc="-30" dirty="0">
                <a:solidFill>
                  <a:sysClr val="windowText" lastClr="000000"/>
                </a:solidFill>
                <a:latin typeface="Arial"/>
                <a:cs typeface="Arial"/>
              </a:rPr>
              <a:t> </a:t>
            </a:r>
            <a:r>
              <a:rPr sz="5094" b="0" dirty="0">
                <a:solidFill>
                  <a:sysClr val="windowText" lastClr="000000"/>
                </a:solidFill>
                <a:latin typeface="Arial"/>
                <a:cs typeface="Arial"/>
              </a:rPr>
              <a:t>views</a:t>
            </a:r>
            <a:r>
              <a:rPr sz="5094" b="0" spc="-36" dirty="0">
                <a:solidFill>
                  <a:sysClr val="windowText" lastClr="000000"/>
                </a:solidFill>
                <a:latin typeface="Arial"/>
                <a:cs typeface="Arial"/>
              </a:rPr>
              <a:t> </a:t>
            </a:r>
            <a:r>
              <a:rPr sz="5094" b="0" spc="-24" dirty="0">
                <a:solidFill>
                  <a:sysClr val="windowText" lastClr="000000"/>
                </a:solidFill>
                <a:latin typeface="Arial"/>
                <a:cs typeface="Arial"/>
              </a:rPr>
              <a:t>(2D)</a:t>
            </a:r>
            <a:endParaRPr sz="5094" b="0">
              <a:solidFill>
                <a:sysClr val="windowText" lastClr="000000"/>
              </a:solidFill>
              <a:latin typeface="Arial"/>
              <a:cs typeface="Arial"/>
            </a:endParaRPr>
          </a:p>
          <a:p>
            <a:pPr marL="690035" marR="1242216" indent="-674632" defTabSz="1108984" hangingPunct="1">
              <a:lnSpc>
                <a:spcPts val="6100"/>
              </a:lnSpc>
              <a:spcBef>
                <a:spcPts val="2201"/>
              </a:spcBef>
              <a:buSzPct val="125000"/>
              <a:buFontTx/>
              <a:buChar char="•"/>
              <a:tabLst>
                <a:tab pos="690035" algn="l"/>
              </a:tabLst>
            </a:pPr>
            <a:r>
              <a:rPr sz="5094" b="0" spc="-67" dirty="0">
                <a:solidFill>
                  <a:sysClr val="windowText" lastClr="000000"/>
                </a:solidFill>
                <a:latin typeface="Arial"/>
                <a:cs typeface="Arial"/>
              </a:rPr>
              <a:t>NeRF</a:t>
            </a:r>
            <a:r>
              <a:rPr sz="5094" b="0" spc="115" dirty="0">
                <a:solidFill>
                  <a:sysClr val="windowText" lastClr="000000"/>
                </a:solidFill>
                <a:latin typeface="Arial"/>
                <a:cs typeface="Arial"/>
              </a:rPr>
              <a:t> </a:t>
            </a:r>
            <a:r>
              <a:rPr sz="5094" b="0" dirty="0">
                <a:solidFill>
                  <a:sysClr val="windowText" lastClr="000000"/>
                </a:solidFill>
                <a:latin typeface="Arial"/>
                <a:cs typeface="Arial"/>
              </a:rPr>
              <a:t>models</a:t>
            </a:r>
            <a:r>
              <a:rPr sz="5094" b="0" spc="121" dirty="0">
                <a:solidFill>
                  <a:sysClr val="windowText" lastClr="000000"/>
                </a:solidFill>
                <a:latin typeface="Arial"/>
                <a:cs typeface="Arial"/>
              </a:rPr>
              <a:t> </a:t>
            </a:r>
            <a:r>
              <a:rPr sz="5094" b="0" dirty="0">
                <a:solidFill>
                  <a:sysClr val="windowText" lastClr="000000"/>
                </a:solidFill>
                <a:latin typeface="Arial"/>
                <a:cs typeface="Arial"/>
              </a:rPr>
              <a:t>this</a:t>
            </a:r>
            <a:r>
              <a:rPr sz="5094" b="0" spc="115" dirty="0">
                <a:solidFill>
                  <a:sysClr val="windowText" lastClr="000000"/>
                </a:solidFill>
                <a:latin typeface="Arial"/>
                <a:cs typeface="Arial"/>
              </a:rPr>
              <a:t> </a:t>
            </a:r>
            <a:r>
              <a:rPr sz="5094" b="0" dirty="0">
                <a:solidFill>
                  <a:sysClr val="windowText" lastClr="000000"/>
                </a:solidFill>
                <a:latin typeface="Arial"/>
                <a:cs typeface="Arial"/>
              </a:rPr>
              <a:t>space</a:t>
            </a:r>
            <a:r>
              <a:rPr sz="5094" b="0" spc="121" dirty="0">
                <a:solidFill>
                  <a:sysClr val="windowText" lastClr="000000"/>
                </a:solidFill>
                <a:latin typeface="Arial"/>
                <a:cs typeface="Arial"/>
              </a:rPr>
              <a:t> </a:t>
            </a:r>
            <a:r>
              <a:rPr sz="5094" b="0" spc="85" dirty="0">
                <a:solidFill>
                  <a:sysClr val="windowText" lastClr="000000"/>
                </a:solidFill>
                <a:latin typeface="Arial"/>
                <a:cs typeface="Arial"/>
              </a:rPr>
              <a:t>with</a:t>
            </a:r>
            <a:r>
              <a:rPr sz="5094" b="0" spc="121" dirty="0">
                <a:solidFill>
                  <a:sysClr val="windowText" lastClr="000000"/>
                </a:solidFill>
                <a:latin typeface="Arial"/>
                <a:cs typeface="Arial"/>
              </a:rPr>
              <a:t> </a:t>
            </a:r>
            <a:r>
              <a:rPr sz="5094" b="0" dirty="0">
                <a:solidFill>
                  <a:sysClr val="windowText" lastClr="000000"/>
                </a:solidFill>
                <a:latin typeface="Arial"/>
                <a:cs typeface="Arial"/>
              </a:rPr>
              <a:t>a</a:t>
            </a:r>
            <a:r>
              <a:rPr sz="5094" b="0" spc="115" dirty="0">
                <a:solidFill>
                  <a:sysClr val="windowText" lastClr="000000"/>
                </a:solidFill>
                <a:latin typeface="Arial"/>
                <a:cs typeface="Arial"/>
              </a:rPr>
              <a:t> </a:t>
            </a:r>
            <a:r>
              <a:rPr sz="5094" b="0" dirty="0">
                <a:solidFill>
                  <a:sysClr val="windowText" lastClr="000000"/>
                </a:solidFill>
                <a:latin typeface="Arial"/>
                <a:cs typeface="Arial"/>
              </a:rPr>
              <a:t>continuous</a:t>
            </a:r>
            <a:r>
              <a:rPr sz="5094" b="0" spc="121" dirty="0">
                <a:solidFill>
                  <a:sysClr val="windowText" lastClr="000000"/>
                </a:solidFill>
                <a:latin typeface="Arial"/>
                <a:cs typeface="Arial"/>
              </a:rPr>
              <a:t> </a:t>
            </a:r>
            <a:r>
              <a:rPr sz="5094" b="0" dirty="0">
                <a:solidFill>
                  <a:sysClr val="windowText" lastClr="000000"/>
                </a:solidFill>
                <a:latin typeface="Arial"/>
                <a:cs typeface="Arial"/>
              </a:rPr>
              <a:t>view-</a:t>
            </a:r>
            <a:r>
              <a:rPr sz="5094" b="0" spc="-12" dirty="0">
                <a:solidFill>
                  <a:sysClr val="windowText" lastClr="000000"/>
                </a:solidFill>
                <a:latin typeface="Arial"/>
                <a:cs typeface="Arial"/>
              </a:rPr>
              <a:t>dependent </a:t>
            </a:r>
            <a:r>
              <a:rPr sz="5094" b="0" dirty="0">
                <a:solidFill>
                  <a:sysClr val="windowText" lastClr="000000"/>
                </a:solidFill>
                <a:latin typeface="Arial"/>
                <a:cs typeface="Arial"/>
              </a:rPr>
              <a:t>volume</a:t>
            </a:r>
            <a:r>
              <a:rPr sz="5094" b="0" spc="6" dirty="0">
                <a:solidFill>
                  <a:sysClr val="windowText" lastClr="000000"/>
                </a:solidFill>
                <a:latin typeface="Arial"/>
                <a:cs typeface="Arial"/>
              </a:rPr>
              <a:t> </a:t>
            </a:r>
            <a:r>
              <a:rPr sz="5094" b="0" spc="85" dirty="0">
                <a:solidFill>
                  <a:sysClr val="windowText" lastClr="000000"/>
                </a:solidFill>
                <a:latin typeface="Arial"/>
                <a:cs typeface="Arial"/>
              </a:rPr>
              <a:t>with</a:t>
            </a:r>
            <a:r>
              <a:rPr sz="5094" b="0" spc="12" dirty="0">
                <a:solidFill>
                  <a:sysClr val="windowText" lastClr="000000"/>
                </a:solidFill>
                <a:latin typeface="Arial"/>
                <a:cs typeface="Arial"/>
              </a:rPr>
              <a:t> </a:t>
            </a:r>
            <a:r>
              <a:rPr sz="5094" b="0" spc="55" dirty="0">
                <a:solidFill>
                  <a:sysClr val="windowText" lastClr="000000"/>
                </a:solidFill>
                <a:latin typeface="Arial"/>
                <a:cs typeface="Arial"/>
              </a:rPr>
              <a:t>opacity</a:t>
            </a:r>
            <a:endParaRPr sz="5094" b="0">
              <a:solidFill>
                <a:sysClr val="windowText" lastClr="000000"/>
              </a:solidFill>
              <a:latin typeface="Arial"/>
              <a:cs typeface="Arial"/>
            </a:endParaRPr>
          </a:p>
          <a:p>
            <a:pPr marL="689265" indent="-673862" defTabSz="1108984" hangingPunct="1">
              <a:spcBef>
                <a:spcPts val="1783"/>
              </a:spcBef>
              <a:buSzPct val="125000"/>
              <a:buFontTx/>
              <a:buChar char="•"/>
              <a:tabLst>
                <a:tab pos="689265" algn="l"/>
              </a:tabLst>
            </a:pPr>
            <a:r>
              <a:rPr sz="5094" b="0" dirty="0">
                <a:solidFill>
                  <a:sysClr val="windowText" lastClr="000000"/>
                </a:solidFill>
                <a:latin typeface="Arial"/>
                <a:cs typeface="Arial"/>
              </a:rPr>
              <a:t>The</a:t>
            </a:r>
            <a:r>
              <a:rPr sz="5094" b="0" spc="-55" dirty="0">
                <a:solidFill>
                  <a:sysClr val="windowText" lastClr="000000"/>
                </a:solidFill>
                <a:latin typeface="Arial"/>
                <a:cs typeface="Arial"/>
              </a:rPr>
              <a:t> </a:t>
            </a:r>
            <a:r>
              <a:rPr sz="5094" b="0" spc="61" dirty="0">
                <a:solidFill>
                  <a:sysClr val="windowText" lastClr="000000"/>
                </a:solidFill>
                <a:latin typeface="Arial"/>
                <a:cs typeface="Arial"/>
              </a:rPr>
              <a:t>color</a:t>
            </a:r>
            <a:r>
              <a:rPr sz="5094" b="0" spc="-49" dirty="0">
                <a:solidFill>
                  <a:sysClr val="windowText" lastClr="000000"/>
                </a:solidFill>
                <a:latin typeface="Arial"/>
                <a:cs typeface="Arial"/>
              </a:rPr>
              <a:t> </a:t>
            </a:r>
            <a:r>
              <a:rPr sz="5094" b="0" dirty="0">
                <a:solidFill>
                  <a:sysClr val="windowText" lastClr="000000"/>
                </a:solidFill>
                <a:latin typeface="Arial"/>
                <a:cs typeface="Arial"/>
              </a:rPr>
              <a:t>emitted</a:t>
            </a:r>
            <a:r>
              <a:rPr sz="5094" b="0" spc="-49" dirty="0">
                <a:solidFill>
                  <a:sysClr val="windowText" lastClr="000000"/>
                </a:solidFill>
                <a:latin typeface="Arial"/>
                <a:cs typeface="Arial"/>
              </a:rPr>
              <a:t> </a:t>
            </a:r>
            <a:r>
              <a:rPr sz="5094" b="0" spc="79" dirty="0">
                <a:solidFill>
                  <a:sysClr val="windowText" lastClr="000000"/>
                </a:solidFill>
                <a:latin typeface="Arial"/>
                <a:cs typeface="Arial"/>
              </a:rPr>
              <a:t>by</a:t>
            </a:r>
            <a:r>
              <a:rPr sz="5094" b="0" spc="-49" dirty="0">
                <a:solidFill>
                  <a:sysClr val="windowText" lastClr="000000"/>
                </a:solidFill>
                <a:latin typeface="Arial"/>
                <a:cs typeface="Arial"/>
              </a:rPr>
              <a:t> </a:t>
            </a:r>
            <a:r>
              <a:rPr sz="5094" b="0" dirty="0">
                <a:solidFill>
                  <a:sysClr val="windowText" lastClr="000000"/>
                </a:solidFill>
                <a:latin typeface="Arial"/>
                <a:cs typeface="Arial"/>
              </a:rPr>
              <a:t>every</a:t>
            </a:r>
            <a:r>
              <a:rPr sz="5094" b="0" spc="-49" dirty="0">
                <a:solidFill>
                  <a:sysClr val="windowText" lastClr="000000"/>
                </a:solidFill>
                <a:latin typeface="Arial"/>
                <a:cs typeface="Arial"/>
              </a:rPr>
              <a:t> </a:t>
            </a:r>
            <a:r>
              <a:rPr sz="5094" b="0" spc="85" dirty="0">
                <a:solidFill>
                  <a:sysClr val="windowText" lastClr="000000"/>
                </a:solidFill>
                <a:latin typeface="Arial"/>
                <a:cs typeface="Arial"/>
              </a:rPr>
              <a:t>point</a:t>
            </a:r>
            <a:r>
              <a:rPr sz="5094" b="0" spc="-49" dirty="0">
                <a:solidFill>
                  <a:sysClr val="windowText" lastClr="000000"/>
                </a:solidFill>
                <a:latin typeface="Arial"/>
                <a:cs typeface="Arial"/>
              </a:rPr>
              <a:t> </a:t>
            </a:r>
            <a:r>
              <a:rPr sz="5094" b="0" dirty="0">
                <a:solidFill>
                  <a:sysClr val="windowText" lastClr="000000"/>
                </a:solidFill>
                <a:latin typeface="Arial"/>
                <a:cs typeface="Arial"/>
              </a:rPr>
              <a:t>is</a:t>
            </a:r>
            <a:r>
              <a:rPr sz="5094" b="0" spc="-49" dirty="0">
                <a:solidFill>
                  <a:sysClr val="windowText" lastClr="000000"/>
                </a:solidFill>
                <a:latin typeface="Arial"/>
                <a:cs typeface="Arial"/>
              </a:rPr>
              <a:t> </a:t>
            </a:r>
            <a:r>
              <a:rPr sz="5094" b="0" spc="73" dirty="0">
                <a:solidFill>
                  <a:sysClr val="windowText" lastClr="000000"/>
                </a:solidFill>
                <a:latin typeface="Arial"/>
                <a:cs typeface="Arial"/>
              </a:rPr>
              <a:t>composited</a:t>
            </a:r>
            <a:r>
              <a:rPr sz="5094" b="0" spc="-49" dirty="0">
                <a:solidFill>
                  <a:sysClr val="windowText" lastClr="000000"/>
                </a:solidFill>
                <a:latin typeface="Arial"/>
                <a:cs typeface="Arial"/>
              </a:rPr>
              <a:t> </a:t>
            </a:r>
            <a:r>
              <a:rPr sz="5094" b="0" spc="127" dirty="0">
                <a:solidFill>
                  <a:sysClr val="windowText" lastClr="000000"/>
                </a:solidFill>
                <a:latin typeface="Arial"/>
                <a:cs typeface="Arial"/>
              </a:rPr>
              <a:t>to</a:t>
            </a:r>
            <a:r>
              <a:rPr sz="5094" b="0" spc="-49" dirty="0">
                <a:solidFill>
                  <a:sysClr val="windowText" lastClr="000000"/>
                </a:solidFill>
                <a:latin typeface="Arial"/>
                <a:cs typeface="Arial"/>
              </a:rPr>
              <a:t> </a:t>
            </a:r>
            <a:r>
              <a:rPr sz="5094" b="0" dirty="0">
                <a:solidFill>
                  <a:sysClr val="windowText" lastClr="000000"/>
                </a:solidFill>
                <a:latin typeface="Arial"/>
                <a:cs typeface="Arial"/>
              </a:rPr>
              <a:t>render</a:t>
            </a:r>
            <a:r>
              <a:rPr sz="5094" b="0" spc="-49" dirty="0">
                <a:solidFill>
                  <a:sysClr val="windowText" lastClr="000000"/>
                </a:solidFill>
                <a:latin typeface="Arial"/>
                <a:cs typeface="Arial"/>
              </a:rPr>
              <a:t> </a:t>
            </a:r>
            <a:r>
              <a:rPr sz="5094" b="0" dirty="0">
                <a:solidFill>
                  <a:sysClr val="windowText" lastClr="000000"/>
                </a:solidFill>
                <a:latin typeface="Arial"/>
                <a:cs typeface="Arial"/>
              </a:rPr>
              <a:t>a</a:t>
            </a:r>
            <a:r>
              <a:rPr sz="5094" b="0" spc="-55" dirty="0">
                <a:solidFill>
                  <a:sysClr val="windowText" lastClr="000000"/>
                </a:solidFill>
                <a:latin typeface="Arial"/>
                <a:cs typeface="Arial"/>
              </a:rPr>
              <a:t> </a:t>
            </a:r>
            <a:r>
              <a:rPr sz="5094" b="0" spc="-12" dirty="0">
                <a:solidFill>
                  <a:sysClr val="windowText" lastClr="000000"/>
                </a:solidFill>
                <a:latin typeface="Arial"/>
                <a:cs typeface="Arial"/>
              </a:rPr>
              <a:t>pixel</a:t>
            </a:r>
            <a:endParaRPr sz="5094" b="0">
              <a:solidFill>
                <a:sysClr val="windowText" lastClr="000000"/>
              </a:solidFill>
              <a:latin typeface="Arial"/>
              <a:cs typeface="Arial"/>
            </a:endParaRPr>
          </a:p>
          <a:p>
            <a:pPr marL="690035" marR="1756662" indent="-674632" defTabSz="1108984" hangingPunct="1">
              <a:lnSpc>
                <a:spcPts val="6100"/>
              </a:lnSpc>
              <a:spcBef>
                <a:spcPts val="2122"/>
              </a:spcBef>
              <a:buSzPct val="125000"/>
              <a:buFontTx/>
              <a:buChar char="•"/>
              <a:tabLst>
                <a:tab pos="690035" algn="l"/>
              </a:tabLst>
            </a:pPr>
            <a:r>
              <a:rPr sz="5094" b="0" dirty="0">
                <a:solidFill>
                  <a:sysClr val="windowText" lastClr="000000"/>
                </a:solidFill>
                <a:latin typeface="Arial"/>
                <a:cs typeface="Arial"/>
              </a:rPr>
              <a:t>Unlike</a:t>
            </a:r>
            <a:r>
              <a:rPr sz="5094" b="0" spc="-12" dirty="0">
                <a:solidFill>
                  <a:sysClr val="windowText" lastClr="000000"/>
                </a:solidFill>
                <a:latin typeface="Arial"/>
                <a:cs typeface="Arial"/>
              </a:rPr>
              <a:t> </a:t>
            </a:r>
            <a:r>
              <a:rPr sz="5094" b="0" dirty="0">
                <a:solidFill>
                  <a:sysClr val="windowText" lastClr="000000"/>
                </a:solidFill>
                <a:latin typeface="Arial"/>
                <a:cs typeface="Arial"/>
              </a:rPr>
              <a:t>a</a:t>
            </a:r>
            <a:r>
              <a:rPr sz="5094" b="0" spc="-6" dirty="0">
                <a:solidFill>
                  <a:sysClr val="windowText" lastClr="000000"/>
                </a:solidFill>
                <a:latin typeface="Arial"/>
                <a:cs typeface="Arial"/>
              </a:rPr>
              <a:t> </a:t>
            </a:r>
            <a:r>
              <a:rPr sz="5094" b="0" dirty="0">
                <a:solidFill>
                  <a:sysClr val="windowText" lastClr="000000"/>
                </a:solidFill>
                <a:latin typeface="Arial"/>
                <a:cs typeface="Arial"/>
              </a:rPr>
              <a:t>light</a:t>
            </a:r>
            <a:r>
              <a:rPr sz="5094" b="0" spc="-12" dirty="0">
                <a:solidFill>
                  <a:sysClr val="windowText" lastClr="000000"/>
                </a:solidFill>
                <a:latin typeface="Arial"/>
                <a:cs typeface="Arial"/>
              </a:rPr>
              <a:t> </a:t>
            </a:r>
            <a:r>
              <a:rPr sz="5094" b="0" dirty="0">
                <a:solidFill>
                  <a:sysClr val="windowText" lastClr="000000"/>
                </a:solidFill>
                <a:latin typeface="Arial"/>
                <a:cs typeface="Arial"/>
              </a:rPr>
              <a:t>field,</a:t>
            </a:r>
            <a:r>
              <a:rPr sz="5094" b="0" spc="-6" dirty="0">
                <a:solidFill>
                  <a:sysClr val="windowText" lastClr="000000"/>
                </a:solidFill>
                <a:latin typeface="Arial"/>
                <a:cs typeface="Arial"/>
              </a:rPr>
              <a:t> </a:t>
            </a:r>
            <a:r>
              <a:rPr sz="5094" b="0" dirty="0">
                <a:solidFill>
                  <a:sysClr val="windowText" lastClr="000000"/>
                </a:solidFill>
                <a:latin typeface="Arial"/>
                <a:cs typeface="Arial"/>
              </a:rPr>
              <a:t>the</a:t>
            </a:r>
            <a:r>
              <a:rPr sz="5094" b="0" spc="-6" dirty="0">
                <a:solidFill>
                  <a:sysClr val="windowText" lastClr="000000"/>
                </a:solidFill>
                <a:latin typeface="Arial"/>
                <a:cs typeface="Arial"/>
              </a:rPr>
              <a:t> </a:t>
            </a:r>
            <a:r>
              <a:rPr sz="5094" b="0" dirty="0">
                <a:solidFill>
                  <a:sysClr val="windowText" lastClr="000000"/>
                </a:solidFill>
                <a:latin typeface="Arial"/>
                <a:cs typeface="Arial"/>
              </a:rPr>
              <a:t>entire</a:t>
            </a:r>
            <a:r>
              <a:rPr sz="5094" b="0" spc="-12" dirty="0">
                <a:solidFill>
                  <a:sysClr val="windowText" lastClr="000000"/>
                </a:solidFill>
                <a:latin typeface="Arial"/>
                <a:cs typeface="Arial"/>
              </a:rPr>
              <a:t> </a:t>
            </a:r>
            <a:r>
              <a:rPr sz="5094" b="0" dirty="0">
                <a:solidFill>
                  <a:sysClr val="windowText" lastClr="000000"/>
                </a:solidFill>
                <a:latin typeface="Arial"/>
                <a:cs typeface="Arial"/>
              </a:rPr>
              <a:t>5D</a:t>
            </a:r>
            <a:r>
              <a:rPr sz="5094" b="0" spc="-6" dirty="0">
                <a:solidFill>
                  <a:sysClr val="windowText" lastClr="000000"/>
                </a:solidFill>
                <a:latin typeface="Arial"/>
                <a:cs typeface="Arial"/>
              </a:rPr>
              <a:t> </a:t>
            </a:r>
            <a:r>
              <a:rPr sz="5094" b="0" spc="67" dirty="0">
                <a:solidFill>
                  <a:sysClr val="windowText" lastClr="000000"/>
                </a:solidFill>
                <a:latin typeface="Arial"/>
                <a:cs typeface="Arial"/>
              </a:rPr>
              <a:t>plenoptic</a:t>
            </a:r>
            <a:r>
              <a:rPr sz="5094" b="0" spc="-12" dirty="0">
                <a:solidFill>
                  <a:sysClr val="windowText" lastClr="000000"/>
                </a:solidFill>
                <a:latin typeface="Arial"/>
                <a:cs typeface="Arial"/>
              </a:rPr>
              <a:t> </a:t>
            </a:r>
            <a:r>
              <a:rPr sz="5094" b="0" spc="67" dirty="0">
                <a:solidFill>
                  <a:sysClr val="windowText" lastClr="000000"/>
                </a:solidFill>
                <a:latin typeface="Arial"/>
                <a:cs typeface="Arial"/>
              </a:rPr>
              <a:t>function</a:t>
            </a:r>
            <a:r>
              <a:rPr sz="5094" b="0" spc="-6" dirty="0">
                <a:solidFill>
                  <a:sysClr val="windowText" lastClr="000000"/>
                </a:solidFill>
                <a:latin typeface="Arial"/>
                <a:cs typeface="Arial"/>
              </a:rPr>
              <a:t> </a:t>
            </a:r>
            <a:r>
              <a:rPr sz="5094" b="0" dirty="0">
                <a:solidFill>
                  <a:sysClr val="windowText" lastClr="000000"/>
                </a:solidFill>
                <a:latin typeface="Arial"/>
                <a:cs typeface="Arial"/>
              </a:rPr>
              <a:t>can</a:t>
            </a:r>
            <a:r>
              <a:rPr sz="5094" b="0" spc="-6" dirty="0">
                <a:solidFill>
                  <a:sysClr val="windowText" lastClr="000000"/>
                </a:solidFill>
                <a:latin typeface="Arial"/>
                <a:cs typeface="Arial"/>
              </a:rPr>
              <a:t> </a:t>
            </a:r>
            <a:r>
              <a:rPr sz="5094" b="0" spc="-30" dirty="0">
                <a:solidFill>
                  <a:sysClr val="windowText" lastClr="000000"/>
                </a:solidFill>
                <a:latin typeface="Arial"/>
                <a:cs typeface="Arial"/>
              </a:rPr>
              <a:t>be </a:t>
            </a:r>
            <a:r>
              <a:rPr sz="5094" b="0" dirty="0">
                <a:solidFill>
                  <a:sysClr val="windowText" lastClr="000000"/>
                </a:solidFill>
                <a:latin typeface="Arial"/>
                <a:cs typeface="Arial"/>
              </a:rPr>
              <a:t>modeled</a:t>
            </a:r>
            <a:r>
              <a:rPr sz="5094" b="0" spc="49" dirty="0">
                <a:solidFill>
                  <a:sysClr val="windowText" lastClr="000000"/>
                </a:solidFill>
                <a:latin typeface="Arial"/>
                <a:cs typeface="Arial"/>
              </a:rPr>
              <a:t> </a:t>
            </a:r>
            <a:r>
              <a:rPr sz="5094" b="0" dirty="0">
                <a:solidFill>
                  <a:sysClr val="windowText" lastClr="000000"/>
                </a:solidFill>
                <a:latin typeface="Arial"/>
                <a:cs typeface="Arial"/>
              </a:rPr>
              <a:t>(you</a:t>
            </a:r>
            <a:r>
              <a:rPr sz="5094" b="0" spc="55" dirty="0">
                <a:solidFill>
                  <a:sysClr val="windowText" lastClr="000000"/>
                </a:solidFill>
                <a:latin typeface="Arial"/>
                <a:cs typeface="Arial"/>
              </a:rPr>
              <a:t> </a:t>
            </a:r>
            <a:r>
              <a:rPr sz="5094" b="0" dirty="0">
                <a:solidFill>
                  <a:sysClr val="windowText" lastClr="000000"/>
                </a:solidFill>
                <a:latin typeface="Arial"/>
                <a:cs typeface="Arial"/>
              </a:rPr>
              <a:t>can</a:t>
            </a:r>
            <a:r>
              <a:rPr sz="5094" b="0" spc="55" dirty="0">
                <a:solidFill>
                  <a:sysClr val="windowText" lastClr="000000"/>
                </a:solidFill>
                <a:latin typeface="Arial"/>
                <a:cs typeface="Arial"/>
              </a:rPr>
              <a:t> </a:t>
            </a:r>
            <a:r>
              <a:rPr sz="5094" b="0" dirty="0">
                <a:solidFill>
                  <a:sysClr val="windowText" lastClr="000000"/>
                </a:solidFill>
                <a:latin typeface="Arial"/>
                <a:cs typeface="Arial"/>
              </a:rPr>
              <a:t>fly</a:t>
            </a:r>
            <a:r>
              <a:rPr sz="5094" b="0" spc="55" dirty="0">
                <a:solidFill>
                  <a:sysClr val="windowText" lastClr="000000"/>
                </a:solidFill>
                <a:latin typeface="Arial"/>
                <a:cs typeface="Arial"/>
              </a:rPr>
              <a:t> </a:t>
            </a:r>
            <a:r>
              <a:rPr sz="5094" b="0" dirty="0">
                <a:solidFill>
                  <a:sysClr val="windowText" lastClr="000000"/>
                </a:solidFill>
                <a:latin typeface="Arial"/>
                <a:cs typeface="Arial"/>
              </a:rPr>
              <a:t>through</a:t>
            </a:r>
            <a:r>
              <a:rPr sz="5094" b="0" spc="55" dirty="0">
                <a:solidFill>
                  <a:sysClr val="windowText" lastClr="000000"/>
                </a:solidFill>
                <a:latin typeface="Arial"/>
                <a:cs typeface="Arial"/>
              </a:rPr>
              <a:t> </a:t>
            </a:r>
            <a:r>
              <a:rPr sz="5094" b="0" dirty="0">
                <a:solidFill>
                  <a:sysClr val="windowText" lastClr="000000"/>
                </a:solidFill>
                <a:latin typeface="Arial"/>
                <a:cs typeface="Arial"/>
              </a:rPr>
              <a:t>the</a:t>
            </a:r>
            <a:r>
              <a:rPr sz="5094" b="0" spc="55" dirty="0">
                <a:solidFill>
                  <a:sysClr val="windowText" lastClr="000000"/>
                </a:solidFill>
                <a:latin typeface="Arial"/>
                <a:cs typeface="Arial"/>
              </a:rPr>
              <a:t> </a:t>
            </a:r>
            <a:r>
              <a:rPr sz="5094" b="0" spc="-12" dirty="0">
                <a:solidFill>
                  <a:sysClr val="windowText" lastClr="000000"/>
                </a:solidFill>
                <a:latin typeface="Arial"/>
                <a:cs typeface="Arial"/>
              </a:rPr>
              <a:t>world)</a:t>
            </a:r>
            <a:endParaRPr sz="5094" b="0">
              <a:solidFill>
                <a:sysClr val="windowText" lastClr="000000"/>
              </a:solidFill>
              <a:latin typeface="Arial"/>
              <a:cs typeface="Arial"/>
            </a:endParaRPr>
          </a:p>
        </p:txBody>
      </p:sp>
      <p:pic>
        <p:nvPicPr>
          <p:cNvPr id="4" name="object 4"/>
          <p:cNvPicPr/>
          <p:nvPr/>
        </p:nvPicPr>
        <p:blipFill>
          <a:blip r:embed="rId2" cstate="print"/>
          <a:stretch>
            <a:fillRect/>
          </a:stretch>
        </p:blipFill>
        <p:spPr>
          <a:xfrm>
            <a:off x="5486870" y="2431905"/>
            <a:ext cx="13383248" cy="5406644"/>
          </a:xfrm>
          <a:prstGeom prst="rect">
            <a:avLst/>
          </a:prstGeom>
        </p:spPr>
      </p:pic>
      <p:pic>
        <p:nvPicPr>
          <p:cNvPr id="5" name="object 5"/>
          <p:cNvPicPr/>
          <p:nvPr/>
        </p:nvPicPr>
        <p:blipFill>
          <a:blip r:embed="rId3" cstate="print"/>
          <a:stretch>
            <a:fillRect/>
          </a:stretch>
        </p:blipFill>
        <p:spPr>
          <a:xfrm>
            <a:off x="19557330" y="7670117"/>
            <a:ext cx="3428759" cy="1142919"/>
          </a:xfrm>
          <a:prstGeom prst="rect">
            <a:avLst/>
          </a:prstGeom>
        </p:spPr>
      </p:pic>
    </p:spTree>
    <p:extLst>
      <p:ext uri="{BB962C8B-B14F-4D97-AF65-F5344CB8AC3E}">
        <p14:creationId xmlns:p14="http://schemas.microsoft.com/office/powerpoint/2010/main" val="40577008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56506" y="440714"/>
            <a:ext cx="28661661" cy="1980482"/>
          </a:xfrm>
          <a:prstGeom prst="rect">
            <a:avLst/>
          </a:prstGeom>
        </p:spPr>
        <p:txBody>
          <a:bodyPr vert="horz" wrap="square" lIns="0" tIns="686057" rIns="0" bIns="0" rtlCol="0">
            <a:spAutoFit/>
          </a:bodyPr>
          <a:lstStyle/>
          <a:p>
            <a:pPr marL="1761283">
              <a:spcBef>
                <a:spcPts val="152"/>
              </a:spcBef>
            </a:pPr>
            <a:r>
              <a:rPr sz="8368" spc="85" dirty="0"/>
              <a:t>Visualizing</a:t>
            </a:r>
            <a:r>
              <a:rPr sz="8368" spc="18" dirty="0"/>
              <a:t> </a:t>
            </a:r>
            <a:r>
              <a:rPr sz="8368" spc="188" dirty="0"/>
              <a:t>the</a:t>
            </a:r>
            <a:r>
              <a:rPr sz="8368" spc="18" dirty="0"/>
              <a:t> </a:t>
            </a:r>
            <a:r>
              <a:rPr sz="8368" dirty="0"/>
              <a:t>2D</a:t>
            </a:r>
            <a:r>
              <a:rPr sz="8368" spc="18" dirty="0"/>
              <a:t> </a:t>
            </a:r>
            <a:r>
              <a:rPr sz="8368" spc="255" dirty="0"/>
              <a:t>function</a:t>
            </a:r>
            <a:r>
              <a:rPr sz="8368" spc="18" dirty="0"/>
              <a:t> </a:t>
            </a:r>
            <a:r>
              <a:rPr sz="8368" spc="230" dirty="0"/>
              <a:t>on</a:t>
            </a:r>
            <a:r>
              <a:rPr sz="8368" spc="18" dirty="0"/>
              <a:t> </a:t>
            </a:r>
            <a:r>
              <a:rPr sz="8368" spc="188" dirty="0"/>
              <a:t>the</a:t>
            </a:r>
            <a:r>
              <a:rPr sz="8368" spc="18" dirty="0"/>
              <a:t> </a:t>
            </a:r>
            <a:r>
              <a:rPr sz="8368" spc="103" dirty="0"/>
              <a:t>sphere</a:t>
            </a:r>
            <a:endParaRPr sz="8368"/>
          </a:p>
        </p:txBody>
      </p:sp>
      <p:pic>
        <p:nvPicPr>
          <p:cNvPr id="3" name="object 3"/>
          <p:cNvPicPr/>
          <p:nvPr/>
        </p:nvPicPr>
        <p:blipFill>
          <a:blip r:embed="rId2" cstate="print"/>
          <a:stretch>
            <a:fillRect/>
          </a:stretch>
        </p:blipFill>
        <p:spPr>
          <a:xfrm>
            <a:off x="1981917" y="3708139"/>
            <a:ext cx="20420166" cy="6806722"/>
          </a:xfrm>
          <a:prstGeom prst="rect">
            <a:avLst/>
          </a:prstGeom>
        </p:spPr>
      </p:pic>
      <p:sp>
        <p:nvSpPr>
          <p:cNvPr id="4" name="object 4"/>
          <p:cNvSpPr txBox="1"/>
          <p:nvPr/>
        </p:nvSpPr>
        <p:spPr>
          <a:xfrm>
            <a:off x="2095912" y="10830449"/>
            <a:ext cx="6442900" cy="1188877"/>
          </a:xfrm>
          <a:prstGeom prst="rect">
            <a:avLst/>
          </a:prstGeom>
        </p:spPr>
        <p:txBody>
          <a:bodyPr vert="horz" wrap="square" lIns="0" tIns="8471" rIns="0" bIns="0" rtlCol="0">
            <a:spAutoFit/>
          </a:bodyPr>
          <a:lstStyle/>
          <a:p>
            <a:pPr marL="726231" marR="6161" indent="-711598" defTabSz="1108984" hangingPunct="1">
              <a:lnSpc>
                <a:spcPct val="102000"/>
              </a:lnSpc>
              <a:spcBef>
                <a:spcPts val="67"/>
              </a:spcBef>
            </a:pPr>
            <a:r>
              <a:rPr sz="3760" b="0" dirty="0">
                <a:solidFill>
                  <a:sysClr val="windowText" lastClr="000000"/>
                </a:solidFill>
                <a:latin typeface="Arial"/>
                <a:cs typeface="Arial"/>
              </a:rPr>
              <a:t>Outgoing</a:t>
            </a:r>
            <a:r>
              <a:rPr sz="3760" b="0" spc="115" dirty="0">
                <a:solidFill>
                  <a:sysClr val="windowText" lastClr="000000"/>
                </a:solidFill>
                <a:latin typeface="Arial"/>
                <a:cs typeface="Arial"/>
              </a:rPr>
              <a:t> </a:t>
            </a:r>
            <a:r>
              <a:rPr sz="3760" b="0" dirty="0">
                <a:solidFill>
                  <a:sysClr val="windowText" lastClr="000000"/>
                </a:solidFill>
                <a:latin typeface="Arial"/>
                <a:cs typeface="Arial"/>
              </a:rPr>
              <a:t>radiance</a:t>
            </a:r>
            <a:r>
              <a:rPr sz="3760" b="0" spc="121" dirty="0">
                <a:solidFill>
                  <a:sysClr val="windowText" lastClr="000000"/>
                </a:solidFill>
                <a:latin typeface="Arial"/>
                <a:cs typeface="Arial"/>
              </a:rPr>
              <a:t> </a:t>
            </a:r>
            <a:r>
              <a:rPr sz="3760" b="0" spc="-12" dirty="0">
                <a:solidFill>
                  <a:sysClr val="windowText" lastClr="000000"/>
                </a:solidFill>
                <a:latin typeface="Arial"/>
                <a:cs typeface="Arial"/>
              </a:rPr>
              <a:t>distribution </a:t>
            </a:r>
            <a:r>
              <a:rPr sz="3760" b="0" dirty="0">
                <a:solidFill>
                  <a:sysClr val="windowText" lastClr="000000"/>
                </a:solidFill>
                <a:latin typeface="Arial"/>
                <a:cs typeface="Arial"/>
              </a:rPr>
              <a:t>for</a:t>
            </a:r>
            <a:r>
              <a:rPr sz="3760" b="0" spc="42" dirty="0">
                <a:solidFill>
                  <a:sysClr val="windowText" lastClr="000000"/>
                </a:solidFill>
                <a:latin typeface="Arial"/>
                <a:cs typeface="Arial"/>
              </a:rPr>
              <a:t> </a:t>
            </a:r>
            <a:r>
              <a:rPr sz="3760" b="0" dirty="0">
                <a:solidFill>
                  <a:sysClr val="windowText" lastClr="000000"/>
                </a:solidFill>
                <a:latin typeface="Arial"/>
                <a:cs typeface="Arial"/>
              </a:rPr>
              <a:t>point</a:t>
            </a:r>
            <a:r>
              <a:rPr sz="3760" b="0" spc="49" dirty="0">
                <a:solidFill>
                  <a:sysClr val="windowText" lastClr="000000"/>
                </a:solidFill>
                <a:latin typeface="Arial"/>
                <a:cs typeface="Arial"/>
              </a:rPr>
              <a:t> </a:t>
            </a:r>
            <a:r>
              <a:rPr sz="3760" b="0" dirty="0">
                <a:solidFill>
                  <a:sysClr val="windowText" lastClr="000000"/>
                </a:solidFill>
                <a:latin typeface="Arial"/>
                <a:cs typeface="Arial"/>
              </a:rPr>
              <a:t>on</a:t>
            </a:r>
            <a:r>
              <a:rPr sz="3760" b="0" spc="49" dirty="0">
                <a:solidFill>
                  <a:sysClr val="windowText" lastClr="000000"/>
                </a:solidFill>
                <a:latin typeface="Arial"/>
                <a:cs typeface="Arial"/>
              </a:rPr>
              <a:t> </a:t>
            </a:r>
            <a:r>
              <a:rPr sz="3760" b="0" dirty="0">
                <a:solidFill>
                  <a:sysClr val="windowText" lastClr="000000"/>
                </a:solidFill>
                <a:latin typeface="Arial"/>
                <a:cs typeface="Arial"/>
              </a:rPr>
              <a:t>side</a:t>
            </a:r>
            <a:r>
              <a:rPr sz="3760" b="0" spc="49" dirty="0">
                <a:solidFill>
                  <a:sysClr val="windowText" lastClr="000000"/>
                </a:solidFill>
                <a:latin typeface="Arial"/>
                <a:cs typeface="Arial"/>
              </a:rPr>
              <a:t> </a:t>
            </a:r>
            <a:r>
              <a:rPr sz="3760" b="0" dirty="0">
                <a:solidFill>
                  <a:sysClr val="windowText" lastClr="000000"/>
                </a:solidFill>
                <a:latin typeface="Arial"/>
                <a:cs typeface="Arial"/>
              </a:rPr>
              <a:t>of</a:t>
            </a:r>
            <a:r>
              <a:rPr sz="3760" b="0" spc="49" dirty="0">
                <a:solidFill>
                  <a:sysClr val="windowText" lastClr="000000"/>
                </a:solidFill>
                <a:latin typeface="Arial"/>
                <a:cs typeface="Arial"/>
              </a:rPr>
              <a:t> </a:t>
            </a:r>
            <a:r>
              <a:rPr sz="3760" b="0" spc="-24" dirty="0">
                <a:solidFill>
                  <a:sysClr val="windowText" lastClr="000000"/>
                </a:solidFill>
                <a:latin typeface="Arial"/>
                <a:cs typeface="Arial"/>
              </a:rPr>
              <a:t>ship</a:t>
            </a:r>
            <a:endParaRPr sz="3760" b="0">
              <a:solidFill>
                <a:sysClr val="windowText" lastClr="000000"/>
              </a:solidFill>
              <a:latin typeface="Arial"/>
              <a:cs typeface="Arial"/>
            </a:endParaRPr>
          </a:p>
        </p:txBody>
      </p:sp>
      <p:sp>
        <p:nvSpPr>
          <p:cNvPr id="5" name="object 5"/>
          <p:cNvSpPr txBox="1"/>
          <p:nvPr/>
        </p:nvSpPr>
        <p:spPr>
          <a:xfrm>
            <a:off x="15845853" y="10830449"/>
            <a:ext cx="6442900" cy="1188877"/>
          </a:xfrm>
          <a:prstGeom prst="rect">
            <a:avLst/>
          </a:prstGeom>
        </p:spPr>
        <p:txBody>
          <a:bodyPr vert="horz" wrap="square" lIns="0" tIns="8471" rIns="0" bIns="0" rtlCol="0">
            <a:spAutoFit/>
          </a:bodyPr>
          <a:lstStyle/>
          <a:p>
            <a:pPr marL="318833" marR="6161" indent="-304201" defTabSz="1108984" hangingPunct="1">
              <a:lnSpc>
                <a:spcPct val="102000"/>
              </a:lnSpc>
              <a:spcBef>
                <a:spcPts val="67"/>
              </a:spcBef>
            </a:pPr>
            <a:r>
              <a:rPr sz="3760" b="0" dirty="0">
                <a:solidFill>
                  <a:sysClr val="windowText" lastClr="000000"/>
                </a:solidFill>
                <a:latin typeface="Arial"/>
                <a:cs typeface="Arial"/>
              </a:rPr>
              <a:t>Outgoing</a:t>
            </a:r>
            <a:r>
              <a:rPr sz="3760" b="0" spc="115" dirty="0">
                <a:solidFill>
                  <a:sysClr val="windowText" lastClr="000000"/>
                </a:solidFill>
                <a:latin typeface="Arial"/>
                <a:cs typeface="Arial"/>
              </a:rPr>
              <a:t> </a:t>
            </a:r>
            <a:r>
              <a:rPr sz="3760" b="0" dirty="0">
                <a:solidFill>
                  <a:sysClr val="windowText" lastClr="000000"/>
                </a:solidFill>
                <a:latin typeface="Arial"/>
                <a:cs typeface="Arial"/>
              </a:rPr>
              <a:t>radiance</a:t>
            </a:r>
            <a:r>
              <a:rPr sz="3760" b="0" spc="121" dirty="0">
                <a:solidFill>
                  <a:sysClr val="windowText" lastClr="000000"/>
                </a:solidFill>
                <a:latin typeface="Arial"/>
                <a:cs typeface="Arial"/>
              </a:rPr>
              <a:t> </a:t>
            </a:r>
            <a:r>
              <a:rPr sz="3760" b="0" spc="-12" dirty="0">
                <a:solidFill>
                  <a:sysClr val="windowText" lastClr="000000"/>
                </a:solidFill>
                <a:latin typeface="Arial"/>
                <a:cs typeface="Arial"/>
              </a:rPr>
              <a:t>distribution </a:t>
            </a:r>
            <a:r>
              <a:rPr sz="3760" b="0" dirty="0">
                <a:solidFill>
                  <a:sysClr val="windowText" lastClr="000000"/>
                </a:solidFill>
                <a:latin typeface="Arial"/>
                <a:cs typeface="Arial"/>
              </a:rPr>
              <a:t>for</a:t>
            </a:r>
            <a:r>
              <a:rPr sz="3760" b="0" spc="73" dirty="0">
                <a:solidFill>
                  <a:sysClr val="windowText" lastClr="000000"/>
                </a:solidFill>
                <a:latin typeface="Arial"/>
                <a:cs typeface="Arial"/>
              </a:rPr>
              <a:t> </a:t>
            </a:r>
            <a:r>
              <a:rPr sz="3760" b="0" dirty="0">
                <a:solidFill>
                  <a:sysClr val="windowText" lastClr="000000"/>
                </a:solidFill>
                <a:latin typeface="Arial"/>
                <a:cs typeface="Arial"/>
              </a:rPr>
              <a:t>point</a:t>
            </a:r>
            <a:r>
              <a:rPr sz="3760" b="0" spc="79" dirty="0">
                <a:solidFill>
                  <a:sysClr val="windowText" lastClr="000000"/>
                </a:solidFill>
                <a:latin typeface="Arial"/>
                <a:cs typeface="Arial"/>
              </a:rPr>
              <a:t> </a:t>
            </a:r>
            <a:r>
              <a:rPr sz="3760" b="0" dirty="0">
                <a:solidFill>
                  <a:sysClr val="windowText" lastClr="000000"/>
                </a:solidFill>
                <a:latin typeface="Arial"/>
                <a:cs typeface="Arial"/>
              </a:rPr>
              <a:t>on</a:t>
            </a:r>
            <a:r>
              <a:rPr sz="3760" b="0" spc="79" dirty="0">
                <a:solidFill>
                  <a:sysClr val="windowText" lastClr="000000"/>
                </a:solidFill>
                <a:latin typeface="Arial"/>
                <a:cs typeface="Arial"/>
              </a:rPr>
              <a:t> </a:t>
            </a:r>
            <a:r>
              <a:rPr sz="3760" b="0" dirty="0">
                <a:solidFill>
                  <a:sysClr val="windowText" lastClr="000000"/>
                </a:solidFill>
                <a:latin typeface="Arial"/>
                <a:cs typeface="Arial"/>
              </a:rPr>
              <a:t>water’s</a:t>
            </a:r>
            <a:r>
              <a:rPr sz="3760" b="0" spc="79" dirty="0">
                <a:solidFill>
                  <a:sysClr val="windowText" lastClr="000000"/>
                </a:solidFill>
                <a:latin typeface="Arial"/>
                <a:cs typeface="Arial"/>
              </a:rPr>
              <a:t> </a:t>
            </a:r>
            <a:r>
              <a:rPr sz="3760" b="0" spc="-12" dirty="0">
                <a:solidFill>
                  <a:sysClr val="windowText" lastClr="000000"/>
                </a:solidFill>
                <a:latin typeface="Arial"/>
                <a:cs typeface="Arial"/>
              </a:rPr>
              <a:t>surface</a:t>
            </a:r>
            <a:endParaRPr sz="3760" b="0">
              <a:solidFill>
                <a:sysClr val="windowText" lastClr="000000"/>
              </a:solidFill>
              <a:latin typeface="Arial"/>
              <a:cs typeface="Arial"/>
            </a:endParaRPr>
          </a:p>
        </p:txBody>
      </p:sp>
    </p:spTree>
    <p:extLst>
      <p:ext uri="{BB962C8B-B14F-4D97-AF65-F5344CB8AC3E}">
        <p14:creationId xmlns:p14="http://schemas.microsoft.com/office/powerpoint/2010/main" val="31960506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56506" y="440715"/>
            <a:ext cx="28661661" cy="2364221"/>
          </a:xfrm>
          <a:prstGeom prst="rect">
            <a:avLst/>
          </a:prstGeom>
        </p:spPr>
        <p:txBody>
          <a:bodyPr vert="horz" wrap="square" lIns="0" tIns="1001315" rIns="0" bIns="0" rtlCol="0">
            <a:spAutoFit/>
          </a:bodyPr>
          <a:lstStyle/>
          <a:p>
            <a:pPr marL="1391621">
              <a:spcBef>
                <a:spcPts val="127"/>
              </a:spcBef>
            </a:pPr>
            <a:r>
              <a:rPr sz="8793" spc="-79" dirty="0"/>
              <a:t>Capturing</a:t>
            </a:r>
            <a:r>
              <a:rPr sz="8793" spc="-437" dirty="0"/>
              <a:t> </a:t>
            </a:r>
            <a:r>
              <a:rPr sz="8793" spc="-321" dirty="0"/>
              <a:t>Reality</a:t>
            </a:r>
            <a:endParaRPr sz="8793"/>
          </a:p>
        </p:txBody>
      </p:sp>
      <p:pic>
        <p:nvPicPr>
          <p:cNvPr id="3" name="object 3"/>
          <p:cNvPicPr/>
          <p:nvPr/>
        </p:nvPicPr>
        <p:blipFill>
          <a:blip r:embed="rId2" cstate="print"/>
          <a:stretch>
            <a:fillRect/>
          </a:stretch>
        </p:blipFill>
        <p:spPr>
          <a:xfrm>
            <a:off x="3325715" y="3367284"/>
            <a:ext cx="6463022" cy="8483820"/>
          </a:xfrm>
          <a:prstGeom prst="rect">
            <a:avLst/>
          </a:prstGeom>
        </p:spPr>
      </p:pic>
      <p:sp>
        <p:nvSpPr>
          <p:cNvPr id="4" name="object 4"/>
          <p:cNvSpPr txBox="1"/>
          <p:nvPr/>
        </p:nvSpPr>
        <p:spPr>
          <a:xfrm>
            <a:off x="3296978" y="12583415"/>
            <a:ext cx="6536086" cy="568485"/>
          </a:xfrm>
          <a:prstGeom prst="rect">
            <a:avLst/>
          </a:prstGeom>
        </p:spPr>
        <p:txBody>
          <a:bodyPr vert="horz" wrap="square" lIns="0" tIns="17712" rIns="0" bIns="0" rtlCol="0">
            <a:spAutoFit/>
          </a:bodyPr>
          <a:lstStyle/>
          <a:p>
            <a:pPr marL="15403" defTabSz="1108984" hangingPunct="1">
              <a:spcBef>
                <a:spcPts val="138"/>
              </a:spcBef>
            </a:pPr>
            <a:r>
              <a:rPr sz="3578" b="0" dirty="0">
                <a:solidFill>
                  <a:sysClr val="windowText" lastClr="000000"/>
                </a:solidFill>
                <a:latin typeface="Arial"/>
                <a:cs typeface="Arial"/>
              </a:rPr>
              <a:t>First</a:t>
            </a:r>
            <a:r>
              <a:rPr sz="3578" b="0" spc="12" dirty="0">
                <a:solidFill>
                  <a:sysClr val="windowText" lastClr="000000"/>
                </a:solidFill>
                <a:latin typeface="Arial"/>
                <a:cs typeface="Arial"/>
              </a:rPr>
              <a:t> </a:t>
            </a:r>
            <a:r>
              <a:rPr sz="3578" b="0" spc="-12" dirty="0">
                <a:solidFill>
                  <a:sysClr val="windowText" lastClr="000000"/>
                </a:solidFill>
                <a:latin typeface="Arial"/>
                <a:cs typeface="Arial"/>
              </a:rPr>
              <a:t>self-</a:t>
            </a:r>
            <a:r>
              <a:rPr sz="3578" b="0" dirty="0">
                <a:solidFill>
                  <a:sysClr val="windowText" lastClr="000000"/>
                </a:solidFill>
                <a:latin typeface="Arial"/>
                <a:cs typeface="Arial"/>
              </a:rPr>
              <a:t>portrait</a:t>
            </a:r>
            <a:r>
              <a:rPr sz="3578" b="0" spc="12" dirty="0">
                <a:solidFill>
                  <a:sysClr val="windowText" lastClr="000000"/>
                </a:solidFill>
                <a:latin typeface="Arial"/>
                <a:cs typeface="Arial"/>
              </a:rPr>
              <a:t> </a:t>
            </a:r>
            <a:r>
              <a:rPr sz="3578" b="0" dirty="0">
                <a:solidFill>
                  <a:sysClr val="windowText" lastClr="000000"/>
                </a:solidFill>
                <a:latin typeface="Arial"/>
                <a:cs typeface="Arial"/>
              </a:rPr>
              <a:t>Cornelius</a:t>
            </a:r>
            <a:r>
              <a:rPr sz="3578" b="0" spc="12" dirty="0">
                <a:solidFill>
                  <a:sysClr val="windowText" lastClr="000000"/>
                </a:solidFill>
                <a:latin typeface="Arial"/>
                <a:cs typeface="Arial"/>
              </a:rPr>
              <a:t> </a:t>
            </a:r>
            <a:r>
              <a:rPr sz="3578" b="0" spc="-24" dirty="0">
                <a:solidFill>
                  <a:sysClr val="windowText" lastClr="000000"/>
                </a:solidFill>
                <a:latin typeface="Arial"/>
                <a:cs typeface="Arial"/>
              </a:rPr>
              <a:t>1839</a:t>
            </a:r>
            <a:endParaRPr sz="3578" b="0">
              <a:solidFill>
                <a:sysClr val="windowText" lastClr="000000"/>
              </a:solidFill>
              <a:latin typeface="Arial"/>
              <a:cs typeface="Arial"/>
            </a:endParaRPr>
          </a:p>
        </p:txBody>
      </p:sp>
      <p:sp>
        <p:nvSpPr>
          <p:cNvPr id="5" name="object 5"/>
          <p:cNvSpPr txBox="1"/>
          <p:nvPr/>
        </p:nvSpPr>
        <p:spPr>
          <a:xfrm>
            <a:off x="13778818" y="12583415"/>
            <a:ext cx="5950788" cy="568485"/>
          </a:xfrm>
          <a:prstGeom prst="rect">
            <a:avLst/>
          </a:prstGeom>
        </p:spPr>
        <p:txBody>
          <a:bodyPr vert="horz" wrap="square" lIns="0" tIns="17712" rIns="0" bIns="0" rtlCol="0">
            <a:spAutoFit/>
          </a:bodyPr>
          <a:lstStyle/>
          <a:p>
            <a:pPr marL="15403" defTabSz="1108984" hangingPunct="1">
              <a:spcBef>
                <a:spcPts val="138"/>
              </a:spcBef>
            </a:pPr>
            <a:r>
              <a:rPr sz="3578" b="0" dirty="0">
                <a:solidFill>
                  <a:sysClr val="windowText" lastClr="000000"/>
                </a:solidFill>
                <a:latin typeface="Arial"/>
                <a:cs typeface="Arial"/>
              </a:rPr>
              <a:t>First</a:t>
            </a:r>
            <a:r>
              <a:rPr sz="3578" b="0" spc="-12" dirty="0">
                <a:solidFill>
                  <a:sysClr val="windowText" lastClr="000000"/>
                </a:solidFill>
                <a:latin typeface="Arial"/>
                <a:cs typeface="Arial"/>
              </a:rPr>
              <a:t> </a:t>
            </a:r>
            <a:r>
              <a:rPr sz="3578" b="0" dirty="0">
                <a:solidFill>
                  <a:sysClr val="windowText" lastClr="000000"/>
                </a:solidFill>
                <a:latin typeface="Arial"/>
                <a:cs typeface="Arial"/>
              </a:rPr>
              <a:t>Movie</a:t>
            </a:r>
            <a:r>
              <a:rPr sz="3578" b="0" spc="6" dirty="0">
                <a:solidFill>
                  <a:sysClr val="windowText" lastClr="000000"/>
                </a:solidFill>
                <a:latin typeface="Arial"/>
                <a:cs typeface="Arial"/>
              </a:rPr>
              <a:t> </a:t>
            </a:r>
            <a:r>
              <a:rPr sz="3578" b="0" dirty="0">
                <a:solidFill>
                  <a:sysClr val="windowText" lastClr="000000"/>
                </a:solidFill>
                <a:latin typeface="Arial"/>
                <a:cs typeface="Arial"/>
              </a:rPr>
              <a:t>-</a:t>
            </a:r>
            <a:r>
              <a:rPr sz="3578" b="0" spc="-12" dirty="0">
                <a:solidFill>
                  <a:sysClr val="windowText" lastClr="000000"/>
                </a:solidFill>
                <a:latin typeface="Arial"/>
                <a:cs typeface="Arial"/>
              </a:rPr>
              <a:t> </a:t>
            </a:r>
            <a:r>
              <a:rPr sz="3578" b="0" dirty="0">
                <a:solidFill>
                  <a:sysClr val="windowText" lastClr="000000"/>
                </a:solidFill>
                <a:latin typeface="Arial"/>
                <a:cs typeface="Arial"/>
              </a:rPr>
              <a:t>Muybridge </a:t>
            </a:r>
            <a:r>
              <a:rPr sz="3578" b="0" spc="-24" dirty="0">
                <a:solidFill>
                  <a:sysClr val="windowText" lastClr="000000"/>
                </a:solidFill>
                <a:latin typeface="Arial"/>
                <a:cs typeface="Arial"/>
              </a:rPr>
              <a:t>1878</a:t>
            </a:r>
            <a:endParaRPr sz="3578" b="0">
              <a:solidFill>
                <a:sysClr val="windowText" lastClr="000000"/>
              </a:solidFill>
              <a:latin typeface="Arial"/>
              <a:cs typeface="Arial"/>
            </a:endParaRPr>
          </a:p>
        </p:txBody>
      </p:sp>
      <p:pic>
        <p:nvPicPr>
          <p:cNvPr id="6" name="object 6"/>
          <p:cNvPicPr/>
          <p:nvPr/>
        </p:nvPicPr>
        <p:blipFill>
          <a:blip r:embed="rId3" cstate="print"/>
          <a:stretch>
            <a:fillRect/>
          </a:stretch>
        </p:blipFill>
        <p:spPr>
          <a:xfrm>
            <a:off x="12750761" y="3911325"/>
            <a:ext cx="9435437" cy="7073403"/>
          </a:xfrm>
          <a:prstGeom prst="rect">
            <a:avLst/>
          </a:prstGeom>
        </p:spPr>
      </p:pic>
    </p:spTree>
    <p:extLst>
      <p:ext uri="{BB962C8B-B14F-4D97-AF65-F5344CB8AC3E}">
        <p14:creationId xmlns:p14="http://schemas.microsoft.com/office/powerpoint/2010/main" val="239310605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56506" y="440715"/>
            <a:ext cx="28661661" cy="1976835"/>
          </a:xfrm>
          <a:prstGeom prst="rect">
            <a:avLst/>
          </a:prstGeom>
        </p:spPr>
        <p:txBody>
          <a:bodyPr vert="horz" wrap="square" lIns="0" tIns="257250" rIns="0" bIns="0" rtlCol="0">
            <a:spAutoFit/>
          </a:bodyPr>
          <a:lstStyle/>
          <a:p>
            <a:pPr marL="6914209">
              <a:spcBef>
                <a:spcPts val="164"/>
              </a:spcBef>
            </a:pPr>
            <a:r>
              <a:rPr spc="278" dirty="0"/>
              <a:t>Baking</a:t>
            </a:r>
            <a:r>
              <a:rPr spc="30" dirty="0"/>
              <a:t> </a:t>
            </a:r>
            <a:r>
              <a:rPr spc="212" dirty="0"/>
              <a:t>in</a:t>
            </a:r>
            <a:r>
              <a:rPr spc="30" dirty="0"/>
              <a:t> </a:t>
            </a:r>
            <a:r>
              <a:rPr spc="321" dirty="0"/>
              <a:t>Light</a:t>
            </a:r>
          </a:p>
        </p:txBody>
      </p:sp>
      <p:sp>
        <p:nvSpPr>
          <p:cNvPr id="3" name="object 3"/>
          <p:cNvSpPr txBox="1"/>
          <p:nvPr/>
        </p:nvSpPr>
        <p:spPr>
          <a:xfrm>
            <a:off x="1725231" y="8532433"/>
            <a:ext cx="20895144" cy="4353463"/>
          </a:xfrm>
          <a:prstGeom prst="rect">
            <a:avLst/>
          </a:prstGeom>
        </p:spPr>
        <p:txBody>
          <a:bodyPr vert="horz" wrap="square" lIns="0" tIns="14632" rIns="0" bIns="0" rtlCol="0">
            <a:spAutoFit/>
          </a:bodyPr>
          <a:lstStyle/>
          <a:p>
            <a:pPr marL="649988" marR="6161" indent="-635356" defTabSz="1108984" hangingPunct="1">
              <a:lnSpc>
                <a:spcPct val="100499"/>
              </a:lnSpc>
              <a:spcBef>
                <a:spcPts val="115"/>
              </a:spcBef>
              <a:buSzPct val="125609"/>
              <a:buFontTx/>
              <a:buChar char="•"/>
              <a:tabLst>
                <a:tab pos="649988" algn="l"/>
              </a:tabLst>
            </a:pPr>
            <a:r>
              <a:rPr sz="4972" b="0" spc="-24" dirty="0">
                <a:solidFill>
                  <a:sysClr val="windowText" lastClr="000000"/>
                </a:solidFill>
                <a:latin typeface="Arial"/>
                <a:cs typeface="Arial"/>
              </a:rPr>
              <a:t>NeRF</a:t>
            </a:r>
            <a:r>
              <a:rPr sz="4972" b="0" spc="73" dirty="0">
                <a:solidFill>
                  <a:sysClr val="windowText" lastClr="000000"/>
                </a:solidFill>
                <a:latin typeface="Arial"/>
                <a:cs typeface="Arial"/>
              </a:rPr>
              <a:t> </a:t>
            </a:r>
            <a:r>
              <a:rPr sz="4972" b="0" dirty="0">
                <a:solidFill>
                  <a:sysClr val="windowText" lastClr="000000"/>
                </a:solidFill>
                <a:latin typeface="Arial"/>
                <a:cs typeface="Arial"/>
              </a:rPr>
              <a:t>can</a:t>
            </a:r>
            <a:r>
              <a:rPr sz="4972" b="0" spc="79" dirty="0">
                <a:solidFill>
                  <a:sysClr val="windowText" lastClr="000000"/>
                </a:solidFill>
                <a:latin typeface="Arial"/>
                <a:cs typeface="Arial"/>
              </a:rPr>
              <a:t> </a:t>
            </a:r>
            <a:r>
              <a:rPr sz="4972" b="0" dirty="0">
                <a:solidFill>
                  <a:sysClr val="windowText" lastClr="000000"/>
                </a:solidFill>
                <a:latin typeface="Arial"/>
                <a:cs typeface="Arial"/>
              </a:rPr>
              <a:t>capture</a:t>
            </a:r>
            <a:r>
              <a:rPr sz="4972" b="0" spc="73" dirty="0">
                <a:solidFill>
                  <a:sysClr val="windowText" lastClr="000000"/>
                </a:solidFill>
                <a:latin typeface="Arial"/>
                <a:cs typeface="Arial"/>
              </a:rPr>
              <a:t> </a:t>
            </a:r>
            <a:r>
              <a:rPr sz="4972" b="0" dirty="0">
                <a:solidFill>
                  <a:sysClr val="windowText" lastClr="000000"/>
                </a:solidFill>
                <a:latin typeface="Arial"/>
                <a:cs typeface="Arial"/>
              </a:rPr>
              <a:t>non-Lambertian</a:t>
            </a:r>
            <a:r>
              <a:rPr sz="4972" b="0" spc="79" dirty="0">
                <a:solidFill>
                  <a:sysClr val="windowText" lastClr="000000"/>
                </a:solidFill>
                <a:latin typeface="Arial"/>
                <a:cs typeface="Arial"/>
              </a:rPr>
              <a:t> </a:t>
            </a:r>
            <a:r>
              <a:rPr sz="4972" b="0" spc="-36" dirty="0">
                <a:solidFill>
                  <a:sysClr val="windowText" lastClr="000000"/>
                </a:solidFill>
                <a:latin typeface="Arial"/>
                <a:cs typeface="Arial"/>
              </a:rPr>
              <a:t>(specular,</a:t>
            </a:r>
            <a:r>
              <a:rPr sz="4972" b="0" spc="73" dirty="0">
                <a:solidFill>
                  <a:sysClr val="windowText" lastClr="000000"/>
                </a:solidFill>
                <a:latin typeface="Arial"/>
                <a:cs typeface="Arial"/>
              </a:rPr>
              <a:t> </a:t>
            </a:r>
            <a:r>
              <a:rPr sz="4972" b="0" dirty="0">
                <a:solidFill>
                  <a:sysClr val="windowText" lastClr="000000"/>
                </a:solidFill>
                <a:latin typeface="Arial"/>
                <a:cs typeface="Arial"/>
              </a:rPr>
              <a:t>shiny</a:t>
            </a:r>
            <a:r>
              <a:rPr sz="4972" b="0" spc="79" dirty="0">
                <a:solidFill>
                  <a:sysClr val="windowText" lastClr="000000"/>
                </a:solidFill>
                <a:latin typeface="Arial"/>
                <a:cs typeface="Arial"/>
              </a:rPr>
              <a:t> </a:t>
            </a:r>
            <a:r>
              <a:rPr sz="4972" b="0" dirty="0">
                <a:solidFill>
                  <a:sysClr val="windowText" lastClr="000000"/>
                </a:solidFill>
                <a:latin typeface="Arial"/>
                <a:cs typeface="Arial"/>
              </a:rPr>
              <a:t>surfaces)</a:t>
            </a:r>
            <a:r>
              <a:rPr sz="4972" b="0" spc="73" dirty="0">
                <a:solidFill>
                  <a:sysClr val="windowText" lastClr="000000"/>
                </a:solidFill>
                <a:latin typeface="Arial"/>
                <a:cs typeface="Arial"/>
              </a:rPr>
              <a:t> </a:t>
            </a:r>
            <a:r>
              <a:rPr sz="4972" b="0" dirty="0">
                <a:solidFill>
                  <a:sysClr val="windowText" lastClr="000000"/>
                </a:solidFill>
                <a:latin typeface="Arial"/>
                <a:cs typeface="Arial"/>
              </a:rPr>
              <a:t>because</a:t>
            </a:r>
            <a:r>
              <a:rPr sz="4972" b="0" spc="79" dirty="0">
                <a:solidFill>
                  <a:sysClr val="windowText" lastClr="000000"/>
                </a:solidFill>
                <a:latin typeface="Arial"/>
                <a:cs typeface="Arial"/>
              </a:rPr>
              <a:t> </a:t>
            </a:r>
            <a:r>
              <a:rPr sz="4972" b="0" spc="55" dirty="0">
                <a:solidFill>
                  <a:sysClr val="windowText" lastClr="000000"/>
                </a:solidFill>
                <a:latin typeface="Arial"/>
                <a:cs typeface="Arial"/>
              </a:rPr>
              <a:t>it </a:t>
            </a:r>
            <a:r>
              <a:rPr sz="4972" b="0" dirty="0">
                <a:solidFill>
                  <a:sysClr val="windowText" lastClr="000000"/>
                </a:solidFill>
                <a:latin typeface="Arial"/>
                <a:cs typeface="Arial"/>
              </a:rPr>
              <a:t>models</a:t>
            </a:r>
            <a:r>
              <a:rPr sz="4972" b="0" spc="79" dirty="0">
                <a:solidFill>
                  <a:sysClr val="windowText" lastClr="000000"/>
                </a:solidFill>
                <a:latin typeface="Arial"/>
                <a:cs typeface="Arial"/>
              </a:rPr>
              <a:t> </a:t>
            </a:r>
            <a:r>
              <a:rPr sz="4972" b="0" dirty="0">
                <a:solidFill>
                  <a:sysClr val="windowText" lastClr="000000"/>
                </a:solidFill>
                <a:latin typeface="Arial"/>
                <a:cs typeface="Arial"/>
              </a:rPr>
              <a:t>the</a:t>
            </a:r>
            <a:r>
              <a:rPr sz="4972" b="0" spc="79" dirty="0">
                <a:solidFill>
                  <a:sysClr val="windowText" lastClr="000000"/>
                </a:solidFill>
                <a:latin typeface="Arial"/>
                <a:cs typeface="Arial"/>
              </a:rPr>
              <a:t> </a:t>
            </a:r>
            <a:r>
              <a:rPr sz="4972" b="0" spc="85" dirty="0">
                <a:solidFill>
                  <a:sysClr val="windowText" lastClr="000000"/>
                </a:solidFill>
                <a:latin typeface="Arial"/>
                <a:cs typeface="Arial"/>
              </a:rPr>
              <a:t>color</a:t>
            </a:r>
            <a:r>
              <a:rPr sz="4972" b="0" spc="79" dirty="0">
                <a:solidFill>
                  <a:sysClr val="windowText" lastClr="000000"/>
                </a:solidFill>
                <a:latin typeface="Arial"/>
                <a:cs typeface="Arial"/>
              </a:rPr>
              <a:t> </a:t>
            </a:r>
            <a:r>
              <a:rPr sz="4972" b="0" dirty="0">
                <a:solidFill>
                  <a:sysClr val="windowText" lastClr="000000"/>
                </a:solidFill>
                <a:latin typeface="Arial"/>
                <a:cs typeface="Arial"/>
              </a:rPr>
              <a:t>in</a:t>
            </a:r>
            <a:r>
              <a:rPr sz="4972" b="0" spc="79" dirty="0">
                <a:solidFill>
                  <a:sysClr val="windowText" lastClr="000000"/>
                </a:solidFill>
                <a:latin typeface="Arial"/>
                <a:cs typeface="Arial"/>
              </a:rPr>
              <a:t> </a:t>
            </a:r>
            <a:r>
              <a:rPr sz="4972" b="0" dirty="0">
                <a:solidFill>
                  <a:sysClr val="windowText" lastClr="000000"/>
                </a:solidFill>
                <a:latin typeface="Arial"/>
                <a:cs typeface="Arial"/>
              </a:rPr>
              <a:t>a</a:t>
            </a:r>
            <a:r>
              <a:rPr sz="4972" b="0" spc="85" dirty="0">
                <a:solidFill>
                  <a:sysClr val="windowText" lastClr="000000"/>
                </a:solidFill>
                <a:latin typeface="Arial"/>
                <a:cs typeface="Arial"/>
              </a:rPr>
              <a:t> </a:t>
            </a:r>
            <a:r>
              <a:rPr sz="4972" b="0" spc="67" dirty="0">
                <a:solidFill>
                  <a:sysClr val="windowText" lastClr="000000"/>
                </a:solidFill>
                <a:latin typeface="Arial"/>
                <a:cs typeface="Arial"/>
              </a:rPr>
              <a:t>view-</a:t>
            </a:r>
            <a:r>
              <a:rPr sz="4972" b="0" spc="73" dirty="0">
                <a:solidFill>
                  <a:sysClr val="windowText" lastClr="000000"/>
                </a:solidFill>
                <a:latin typeface="Arial"/>
                <a:cs typeface="Arial"/>
              </a:rPr>
              <a:t>dependent</a:t>
            </a:r>
            <a:r>
              <a:rPr sz="4972" b="0" spc="79" dirty="0">
                <a:solidFill>
                  <a:sysClr val="windowText" lastClr="000000"/>
                </a:solidFill>
                <a:latin typeface="Arial"/>
                <a:cs typeface="Arial"/>
              </a:rPr>
              <a:t> </a:t>
            </a:r>
            <a:r>
              <a:rPr sz="4972" b="0" spc="-12" dirty="0">
                <a:solidFill>
                  <a:sysClr val="windowText" lastClr="000000"/>
                </a:solidFill>
                <a:latin typeface="Arial"/>
                <a:cs typeface="Arial"/>
              </a:rPr>
              <a:t>manner</a:t>
            </a:r>
            <a:endParaRPr sz="4972" b="0">
              <a:solidFill>
                <a:sysClr val="windowText" lastClr="000000"/>
              </a:solidFill>
              <a:latin typeface="Arial"/>
              <a:cs typeface="Arial"/>
            </a:endParaRPr>
          </a:p>
          <a:p>
            <a:pPr marL="649988" marR="99347" indent="-635356" defTabSz="1108984" hangingPunct="1">
              <a:lnSpc>
                <a:spcPct val="100499"/>
              </a:lnSpc>
              <a:spcBef>
                <a:spcPts val="2007"/>
              </a:spcBef>
              <a:buSzPct val="125609"/>
              <a:buFontTx/>
              <a:buChar char="•"/>
              <a:tabLst>
                <a:tab pos="649988" algn="l"/>
              </a:tabLst>
            </a:pPr>
            <a:r>
              <a:rPr sz="4972" b="0" dirty="0">
                <a:solidFill>
                  <a:sysClr val="windowText" lastClr="000000"/>
                </a:solidFill>
                <a:latin typeface="Arial"/>
                <a:cs typeface="Arial"/>
              </a:rPr>
              <a:t>This</a:t>
            </a:r>
            <a:r>
              <a:rPr sz="4972" b="0" spc="49" dirty="0">
                <a:solidFill>
                  <a:sysClr val="windowText" lastClr="000000"/>
                </a:solidFill>
                <a:latin typeface="Arial"/>
                <a:cs typeface="Arial"/>
              </a:rPr>
              <a:t> </a:t>
            </a:r>
            <a:r>
              <a:rPr sz="4972" b="0" dirty="0">
                <a:solidFill>
                  <a:sysClr val="windowText" lastClr="000000"/>
                </a:solidFill>
                <a:latin typeface="Arial"/>
                <a:cs typeface="Arial"/>
              </a:rPr>
              <a:t>is</a:t>
            </a:r>
            <a:r>
              <a:rPr sz="4972" b="0" spc="55" dirty="0">
                <a:solidFill>
                  <a:sysClr val="windowText" lastClr="000000"/>
                </a:solidFill>
                <a:latin typeface="Arial"/>
                <a:cs typeface="Arial"/>
              </a:rPr>
              <a:t> </a:t>
            </a:r>
            <a:r>
              <a:rPr sz="4972" b="0" dirty="0">
                <a:solidFill>
                  <a:sysClr val="windowText" lastClr="000000"/>
                </a:solidFill>
                <a:latin typeface="Arial"/>
                <a:cs typeface="Arial"/>
              </a:rPr>
              <a:t>hard</a:t>
            </a:r>
            <a:r>
              <a:rPr sz="4972" b="0" spc="55" dirty="0">
                <a:solidFill>
                  <a:sysClr val="windowText" lastClr="000000"/>
                </a:solidFill>
                <a:latin typeface="Arial"/>
                <a:cs typeface="Arial"/>
              </a:rPr>
              <a:t> </a:t>
            </a:r>
            <a:r>
              <a:rPr sz="4972" b="0" spc="138" dirty="0">
                <a:solidFill>
                  <a:sysClr val="windowText" lastClr="000000"/>
                </a:solidFill>
                <a:latin typeface="Arial"/>
                <a:cs typeface="Arial"/>
              </a:rPr>
              <a:t>to</a:t>
            </a:r>
            <a:r>
              <a:rPr sz="4972" b="0" spc="55" dirty="0">
                <a:solidFill>
                  <a:sysClr val="windowText" lastClr="000000"/>
                </a:solidFill>
                <a:latin typeface="Arial"/>
                <a:cs typeface="Arial"/>
              </a:rPr>
              <a:t> </a:t>
            </a:r>
            <a:r>
              <a:rPr sz="4972" b="0" spc="133" dirty="0">
                <a:solidFill>
                  <a:sysClr val="windowText" lastClr="000000"/>
                </a:solidFill>
                <a:latin typeface="Arial"/>
                <a:cs typeface="Arial"/>
              </a:rPr>
              <a:t>do</a:t>
            </a:r>
            <a:r>
              <a:rPr sz="4972" b="0" spc="55" dirty="0">
                <a:solidFill>
                  <a:sysClr val="windowText" lastClr="000000"/>
                </a:solidFill>
                <a:latin typeface="Arial"/>
                <a:cs typeface="Arial"/>
              </a:rPr>
              <a:t> </a:t>
            </a:r>
            <a:r>
              <a:rPr sz="4972" b="0" spc="85" dirty="0">
                <a:solidFill>
                  <a:sysClr val="windowText" lastClr="000000"/>
                </a:solidFill>
                <a:latin typeface="Arial"/>
                <a:cs typeface="Arial"/>
              </a:rPr>
              <a:t>with</a:t>
            </a:r>
            <a:r>
              <a:rPr sz="4972" b="0" spc="55" dirty="0">
                <a:solidFill>
                  <a:sysClr val="windowText" lastClr="000000"/>
                </a:solidFill>
                <a:latin typeface="Arial"/>
                <a:cs typeface="Arial"/>
              </a:rPr>
              <a:t> </a:t>
            </a:r>
            <a:r>
              <a:rPr sz="4972" b="0" dirty="0">
                <a:solidFill>
                  <a:sysClr val="windowText" lastClr="000000"/>
                </a:solidFill>
                <a:latin typeface="Arial"/>
                <a:cs typeface="Arial"/>
              </a:rPr>
              <a:t>meshes</a:t>
            </a:r>
            <a:r>
              <a:rPr sz="4972" b="0" spc="55" dirty="0">
                <a:solidFill>
                  <a:sysClr val="windowText" lastClr="000000"/>
                </a:solidFill>
                <a:latin typeface="Arial"/>
                <a:cs typeface="Arial"/>
              </a:rPr>
              <a:t> </a:t>
            </a:r>
            <a:r>
              <a:rPr sz="4972" b="0" dirty="0">
                <a:solidFill>
                  <a:sysClr val="windowText" lastClr="000000"/>
                </a:solidFill>
                <a:latin typeface="Arial"/>
                <a:cs typeface="Arial"/>
              </a:rPr>
              <a:t>unless</a:t>
            </a:r>
            <a:r>
              <a:rPr sz="4972" b="0" spc="55" dirty="0">
                <a:solidFill>
                  <a:sysClr val="windowText" lastClr="000000"/>
                </a:solidFill>
                <a:latin typeface="Arial"/>
                <a:cs typeface="Arial"/>
              </a:rPr>
              <a:t> </a:t>
            </a:r>
            <a:r>
              <a:rPr sz="4972" b="0" dirty="0">
                <a:solidFill>
                  <a:sysClr val="windowText" lastClr="000000"/>
                </a:solidFill>
                <a:latin typeface="Arial"/>
                <a:cs typeface="Arial"/>
              </a:rPr>
              <a:t>you</a:t>
            </a:r>
            <a:r>
              <a:rPr sz="4972" b="0" spc="55" dirty="0">
                <a:solidFill>
                  <a:sysClr val="windowText" lastClr="000000"/>
                </a:solidFill>
                <a:latin typeface="Arial"/>
                <a:cs typeface="Arial"/>
              </a:rPr>
              <a:t> </a:t>
            </a:r>
            <a:r>
              <a:rPr sz="4972" b="0" dirty="0">
                <a:solidFill>
                  <a:sysClr val="windowText" lastClr="000000"/>
                </a:solidFill>
                <a:latin typeface="Arial"/>
                <a:cs typeface="Arial"/>
              </a:rPr>
              <a:t>model</a:t>
            </a:r>
            <a:r>
              <a:rPr sz="4972" b="0" spc="55" dirty="0">
                <a:solidFill>
                  <a:sysClr val="windowText" lastClr="000000"/>
                </a:solidFill>
                <a:latin typeface="Arial"/>
                <a:cs typeface="Arial"/>
              </a:rPr>
              <a:t> </a:t>
            </a:r>
            <a:r>
              <a:rPr sz="4972" b="0" dirty="0">
                <a:solidFill>
                  <a:sysClr val="windowText" lastClr="000000"/>
                </a:solidFill>
                <a:latin typeface="Arial"/>
                <a:cs typeface="Arial"/>
              </a:rPr>
              <a:t>the</a:t>
            </a:r>
            <a:r>
              <a:rPr sz="4972" b="0" spc="55" dirty="0">
                <a:solidFill>
                  <a:sysClr val="windowText" lastClr="000000"/>
                </a:solidFill>
                <a:latin typeface="Arial"/>
                <a:cs typeface="Arial"/>
              </a:rPr>
              <a:t> </a:t>
            </a:r>
            <a:r>
              <a:rPr sz="4972" b="0" dirty="0">
                <a:solidFill>
                  <a:sysClr val="windowText" lastClr="000000"/>
                </a:solidFill>
                <a:latin typeface="Arial"/>
                <a:cs typeface="Arial"/>
              </a:rPr>
              <a:t>physical</a:t>
            </a:r>
            <a:r>
              <a:rPr sz="4972" b="0" spc="55" dirty="0">
                <a:solidFill>
                  <a:sysClr val="windowText" lastClr="000000"/>
                </a:solidFill>
                <a:latin typeface="Arial"/>
                <a:cs typeface="Arial"/>
              </a:rPr>
              <a:t> </a:t>
            </a:r>
            <a:r>
              <a:rPr sz="4972" b="0" spc="-12" dirty="0">
                <a:solidFill>
                  <a:sysClr val="windowText" lastClr="000000"/>
                </a:solidFill>
                <a:latin typeface="Arial"/>
                <a:cs typeface="Arial"/>
              </a:rPr>
              <a:t>materials </a:t>
            </a:r>
            <a:r>
              <a:rPr sz="4972" b="0" dirty="0">
                <a:solidFill>
                  <a:sysClr val="windowText" lastClr="000000"/>
                </a:solidFill>
                <a:latin typeface="Arial"/>
                <a:cs typeface="Arial"/>
              </a:rPr>
              <a:t>&amp;</a:t>
            </a:r>
            <a:r>
              <a:rPr sz="4972" b="0" spc="61" dirty="0">
                <a:solidFill>
                  <a:sysClr val="windowText" lastClr="000000"/>
                </a:solidFill>
                <a:latin typeface="Arial"/>
                <a:cs typeface="Arial"/>
              </a:rPr>
              <a:t> </a:t>
            </a:r>
            <a:r>
              <a:rPr sz="4972" b="0" dirty="0">
                <a:solidFill>
                  <a:sysClr val="windowText" lastClr="000000"/>
                </a:solidFill>
                <a:latin typeface="Arial"/>
                <a:cs typeface="Arial"/>
              </a:rPr>
              <a:t>lighting</a:t>
            </a:r>
            <a:r>
              <a:rPr sz="4972" b="0" spc="67" dirty="0">
                <a:solidFill>
                  <a:sysClr val="windowText" lastClr="000000"/>
                </a:solidFill>
                <a:latin typeface="Arial"/>
                <a:cs typeface="Arial"/>
              </a:rPr>
              <a:t> </a:t>
            </a:r>
            <a:r>
              <a:rPr sz="4972" b="0" spc="-12" dirty="0">
                <a:solidFill>
                  <a:sysClr val="windowText" lastClr="000000"/>
                </a:solidFill>
                <a:latin typeface="Arial"/>
                <a:cs typeface="Arial"/>
              </a:rPr>
              <a:t>interactions</a:t>
            </a:r>
            <a:endParaRPr sz="4972" b="0">
              <a:solidFill>
                <a:sysClr val="windowText" lastClr="000000"/>
              </a:solidFill>
              <a:latin typeface="Arial"/>
              <a:cs typeface="Arial"/>
            </a:endParaRPr>
          </a:p>
          <a:p>
            <a:pPr marL="649988" indent="-634585" defTabSz="1108984" hangingPunct="1">
              <a:spcBef>
                <a:spcPts val="2031"/>
              </a:spcBef>
              <a:buSzPct val="125609"/>
              <a:buFontTx/>
              <a:buChar char="•"/>
              <a:tabLst>
                <a:tab pos="649988" algn="l"/>
              </a:tabLst>
            </a:pPr>
            <a:r>
              <a:rPr sz="4972" b="0" spc="61" dirty="0">
                <a:solidFill>
                  <a:sysClr val="windowText" lastClr="000000"/>
                </a:solidFill>
                <a:latin typeface="Arial"/>
                <a:cs typeface="Arial"/>
              </a:rPr>
              <a:t>But,</a:t>
            </a:r>
            <a:r>
              <a:rPr sz="4972" b="0" spc="36" dirty="0">
                <a:solidFill>
                  <a:sysClr val="windowText" lastClr="000000"/>
                </a:solidFill>
                <a:latin typeface="Arial"/>
                <a:cs typeface="Arial"/>
              </a:rPr>
              <a:t> </a:t>
            </a:r>
            <a:r>
              <a:rPr sz="4972" b="0" spc="85" dirty="0">
                <a:solidFill>
                  <a:sysClr val="windowText" lastClr="000000"/>
                </a:solidFill>
                <a:latin typeface="Arial"/>
                <a:cs typeface="Arial"/>
              </a:rPr>
              <a:t>with</a:t>
            </a:r>
            <a:r>
              <a:rPr sz="4972" b="0" spc="42" dirty="0">
                <a:solidFill>
                  <a:sysClr val="windowText" lastClr="000000"/>
                </a:solidFill>
                <a:latin typeface="Arial"/>
                <a:cs typeface="Arial"/>
              </a:rPr>
              <a:t> </a:t>
            </a:r>
            <a:r>
              <a:rPr sz="4972" b="0" dirty="0">
                <a:solidFill>
                  <a:sysClr val="windowText" lastClr="000000"/>
                </a:solidFill>
                <a:latin typeface="Arial"/>
                <a:cs typeface="Arial"/>
              </a:rPr>
              <a:t>Image</a:t>
            </a:r>
            <a:r>
              <a:rPr sz="4972" b="0" spc="42" dirty="0">
                <a:solidFill>
                  <a:sysClr val="windowText" lastClr="000000"/>
                </a:solidFill>
                <a:latin typeface="Arial"/>
                <a:cs typeface="Arial"/>
              </a:rPr>
              <a:t> </a:t>
            </a:r>
            <a:r>
              <a:rPr sz="4972" b="0" dirty="0">
                <a:solidFill>
                  <a:sysClr val="windowText" lastClr="000000"/>
                </a:solidFill>
                <a:latin typeface="Arial"/>
                <a:cs typeface="Arial"/>
              </a:rPr>
              <a:t>Based</a:t>
            </a:r>
            <a:r>
              <a:rPr sz="4972" b="0" spc="42" dirty="0">
                <a:solidFill>
                  <a:sysClr val="windowText" lastClr="000000"/>
                </a:solidFill>
                <a:latin typeface="Arial"/>
                <a:cs typeface="Arial"/>
              </a:rPr>
              <a:t> </a:t>
            </a:r>
            <a:r>
              <a:rPr sz="4972" b="0" dirty="0">
                <a:solidFill>
                  <a:sysClr val="windowText" lastClr="000000"/>
                </a:solidFill>
                <a:latin typeface="Arial"/>
                <a:cs typeface="Arial"/>
              </a:rPr>
              <a:t>Rendering</a:t>
            </a:r>
            <a:r>
              <a:rPr sz="4972" b="0" spc="42" dirty="0">
                <a:solidFill>
                  <a:sysClr val="windowText" lastClr="000000"/>
                </a:solidFill>
                <a:latin typeface="Arial"/>
                <a:cs typeface="Arial"/>
              </a:rPr>
              <a:t> </a:t>
            </a:r>
            <a:r>
              <a:rPr sz="4972" b="0" dirty="0">
                <a:solidFill>
                  <a:sysClr val="windowText" lastClr="000000"/>
                </a:solidFill>
                <a:latin typeface="Arial"/>
                <a:cs typeface="Arial"/>
              </a:rPr>
              <a:t>—</a:t>
            </a:r>
            <a:r>
              <a:rPr sz="4972" b="0" spc="42" dirty="0">
                <a:solidFill>
                  <a:sysClr val="windowText" lastClr="000000"/>
                </a:solidFill>
                <a:latin typeface="Arial"/>
                <a:cs typeface="Arial"/>
              </a:rPr>
              <a:t> </a:t>
            </a:r>
            <a:r>
              <a:rPr sz="4972" b="0" dirty="0">
                <a:solidFill>
                  <a:sysClr val="windowText" lastClr="000000"/>
                </a:solidFill>
                <a:latin typeface="Arial"/>
                <a:cs typeface="Arial"/>
              </a:rPr>
              <a:t>All</a:t>
            </a:r>
            <a:r>
              <a:rPr sz="4972" b="0" spc="42" dirty="0">
                <a:solidFill>
                  <a:sysClr val="windowText" lastClr="000000"/>
                </a:solidFill>
                <a:latin typeface="Arial"/>
                <a:cs typeface="Arial"/>
              </a:rPr>
              <a:t> </a:t>
            </a:r>
            <a:r>
              <a:rPr sz="4972" b="0" dirty="0">
                <a:solidFill>
                  <a:sysClr val="windowText" lastClr="000000"/>
                </a:solidFill>
                <a:latin typeface="Arial"/>
                <a:cs typeface="Arial"/>
              </a:rPr>
              <a:t>lighting</a:t>
            </a:r>
            <a:r>
              <a:rPr sz="4972" b="0" spc="42" dirty="0">
                <a:solidFill>
                  <a:sysClr val="windowText" lastClr="000000"/>
                </a:solidFill>
                <a:latin typeface="Arial"/>
                <a:cs typeface="Arial"/>
              </a:rPr>
              <a:t> </a:t>
            </a:r>
            <a:r>
              <a:rPr sz="4972" b="0" spc="67" dirty="0">
                <a:solidFill>
                  <a:sysClr val="windowText" lastClr="000000"/>
                </a:solidFill>
                <a:latin typeface="Arial"/>
                <a:cs typeface="Arial"/>
              </a:rPr>
              <a:t>eﬀects</a:t>
            </a:r>
            <a:r>
              <a:rPr sz="4972" b="0" spc="36" dirty="0">
                <a:solidFill>
                  <a:sysClr val="windowText" lastClr="000000"/>
                </a:solidFill>
                <a:latin typeface="Arial"/>
                <a:cs typeface="Arial"/>
              </a:rPr>
              <a:t> </a:t>
            </a:r>
            <a:r>
              <a:rPr sz="4972" b="0" dirty="0">
                <a:solidFill>
                  <a:sysClr val="windowText" lastClr="000000"/>
                </a:solidFill>
                <a:latin typeface="Arial"/>
                <a:cs typeface="Arial"/>
              </a:rPr>
              <a:t>are</a:t>
            </a:r>
            <a:r>
              <a:rPr sz="4972" b="0" spc="42" dirty="0">
                <a:solidFill>
                  <a:sysClr val="windowText" lastClr="000000"/>
                </a:solidFill>
                <a:latin typeface="Arial"/>
                <a:cs typeface="Arial"/>
              </a:rPr>
              <a:t> </a:t>
            </a:r>
            <a:r>
              <a:rPr sz="4972" b="0" dirty="0">
                <a:solidFill>
                  <a:sysClr val="windowText" lastClr="000000"/>
                </a:solidFill>
                <a:latin typeface="Arial"/>
                <a:cs typeface="Arial"/>
              </a:rPr>
              <a:t>baked</a:t>
            </a:r>
            <a:r>
              <a:rPr sz="4972" b="0" spc="42" dirty="0">
                <a:solidFill>
                  <a:sysClr val="windowText" lastClr="000000"/>
                </a:solidFill>
                <a:latin typeface="Arial"/>
                <a:cs typeface="Arial"/>
              </a:rPr>
              <a:t> </a:t>
            </a:r>
            <a:r>
              <a:rPr sz="4972" b="0" spc="-30" dirty="0">
                <a:solidFill>
                  <a:sysClr val="windowText" lastClr="000000"/>
                </a:solidFill>
                <a:latin typeface="Arial"/>
                <a:cs typeface="Arial"/>
              </a:rPr>
              <a:t>in</a:t>
            </a:r>
            <a:endParaRPr sz="4972" b="0">
              <a:solidFill>
                <a:sysClr val="windowText" lastClr="000000"/>
              </a:solidFill>
              <a:latin typeface="Arial"/>
              <a:cs typeface="Arial"/>
            </a:endParaRPr>
          </a:p>
        </p:txBody>
      </p:sp>
      <p:pic>
        <p:nvPicPr>
          <p:cNvPr id="4" name="object 4"/>
          <p:cNvPicPr/>
          <p:nvPr/>
        </p:nvPicPr>
        <p:blipFill>
          <a:blip r:embed="rId2" cstate="print"/>
          <a:stretch>
            <a:fillRect/>
          </a:stretch>
        </p:blipFill>
        <p:spPr>
          <a:xfrm>
            <a:off x="4661429" y="2387433"/>
            <a:ext cx="15061143" cy="5752696"/>
          </a:xfrm>
          <a:prstGeom prst="rect">
            <a:avLst/>
          </a:prstGeom>
        </p:spPr>
      </p:pic>
    </p:spTree>
    <p:extLst>
      <p:ext uri="{BB962C8B-B14F-4D97-AF65-F5344CB8AC3E}">
        <p14:creationId xmlns:p14="http://schemas.microsoft.com/office/powerpoint/2010/main" val="345770347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143788" y="599841"/>
            <a:ext cx="10097162" cy="1738069"/>
          </a:xfrm>
          <a:prstGeom prst="rect">
            <a:avLst/>
          </a:prstGeom>
        </p:spPr>
        <p:txBody>
          <a:bodyPr vert="horz" wrap="square" lIns="0" tIns="20793" rIns="0" bIns="0" rtlCol="0">
            <a:spAutoFit/>
          </a:bodyPr>
          <a:lstStyle/>
          <a:p>
            <a:pPr marL="15403">
              <a:spcBef>
                <a:spcPts val="164"/>
              </a:spcBef>
            </a:pPr>
            <a:r>
              <a:rPr dirty="0"/>
              <a:t>NeRF</a:t>
            </a:r>
            <a:r>
              <a:rPr spc="-182" dirty="0"/>
              <a:t> </a:t>
            </a:r>
            <a:r>
              <a:rPr spc="212" dirty="0"/>
              <a:t>in</a:t>
            </a:r>
            <a:r>
              <a:rPr spc="-182" dirty="0"/>
              <a:t> </a:t>
            </a:r>
            <a:r>
              <a:rPr dirty="0"/>
              <a:t>a</a:t>
            </a:r>
            <a:r>
              <a:rPr spc="-176" dirty="0"/>
              <a:t> </a:t>
            </a:r>
            <a:r>
              <a:rPr spc="121" dirty="0"/>
              <a:t>Slide</a:t>
            </a:r>
          </a:p>
        </p:txBody>
      </p:sp>
      <p:grpSp>
        <p:nvGrpSpPr>
          <p:cNvPr id="3" name="object 3"/>
          <p:cNvGrpSpPr/>
          <p:nvPr/>
        </p:nvGrpSpPr>
        <p:grpSpPr>
          <a:xfrm>
            <a:off x="542926" y="4941623"/>
            <a:ext cx="6623111" cy="5105186"/>
            <a:chOff x="446957" y="4074551"/>
            <a:chExt cx="5461000" cy="4209415"/>
          </a:xfrm>
        </p:grpSpPr>
        <p:pic>
          <p:nvPicPr>
            <p:cNvPr id="4" name="object 4"/>
            <p:cNvPicPr/>
            <p:nvPr/>
          </p:nvPicPr>
          <p:blipFill>
            <a:blip r:embed="rId2" cstate="print"/>
            <a:stretch>
              <a:fillRect/>
            </a:stretch>
          </p:blipFill>
          <p:spPr>
            <a:xfrm>
              <a:off x="446957" y="4074551"/>
              <a:ext cx="5460594" cy="3908682"/>
            </a:xfrm>
            <a:prstGeom prst="rect">
              <a:avLst/>
            </a:prstGeom>
          </p:spPr>
        </p:pic>
        <p:pic>
          <p:nvPicPr>
            <p:cNvPr id="5" name="object 5"/>
            <p:cNvPicPr/>
            <p:nvPr/>
          </p:nvPicPr>
          <p:blipFill>
            <a:blip r:embed="rId3" cstate="print"/>
            <a:stretch>
              <a:fillRect/>
            </a:stretch>
          </p:blipFill>
          <p:spPr>
            <a:xfrm>
              <a:off x="477143" y="6903192"/>
              <a:ext cx="998118" cy="1380752"/>
            </a:xfrm>
            <a:prstGeom prst="rect">
              <a:avLst/>
            </a:prstGeom>
          </p:spPr>
        </p:pic>
      </p:grpSp>
      <p:sp>
        <p:nvSpPr>
          <p:cNvPr id="6" name="object 6"/>
          <p:cNvSpPr txBox="1"/>
          <p:nvPr/>
        </p:nvSpPr>
        <p:spPr>
          <a:xfrm>
            <a:off x="712430" y="10300068"/>
            <a:ext cx="6434429" cy="1673538"/>
          </a:xfrm>
          <a:prstGeom prst="rect">
            <a:avLst/>
          </a:prstGeom>
        </p:spPr>
        <p:txBody>
          <a:bodyPr vert="horz" wrap="square" lIns="0" tIns="12322" rIns="0" bIns="0" rtlCol="0">
            <a:spAutoFit/>
          </a:bodyPr>
          <a:lstStyle/>
          <a:p>
            <a:pPr marL="891808" marR="6161" indent="-877176" defTabSz="1108984" hangingPunct="1">
              <a:lnSpc>
                <a:spcPct val="100400"/>
              </a:lnSpc>
              <a:spcBef>
                <a:spcPts val="97"/>
              </a:spcBef>
            </a:pPr>
            <a:r>
              <a:rPr sz="5397" b="0" spc="-12" dirty="0">
                <a:solidFill>
                  <a:sysClr val="windowText" lastClr="000000"/>
                </a:solidFill>
                <a:latin typeface="Arial"/>
                <a:cs typeface="Arial"/>
              </a:rPr>
              <a:t>Volumetric</a:t>
            </a:r>
            <a:r>
              <a:rPr sz="5397" b="0" spc="-158" dirty="0">
                <a:solidFill>
                  <a:sysClr val="windowText" lastClr="000000"/>
                </a:solidFill>
                <a:latin typeface="Arial"/>
                <a:cs typeface="Arial"/>
              </a:rPr>
              <a:t> </a:t>
            </a:r>
            <a:r>
              <a:rPr sz="5397" b="0" dirty="0">
                <a:solidFill>
                  <a:sysClr val="windowText" lastClr="000000"/>
                </a:solidFill>
                <a:latin typeface="Arial"/>
                <a:cs typeface="Arial"/>
              </a:rPr>
              <a:t>3D</a:t>
            </a:r>
            <a:r>
              <a:rPr sz="5397" b="0" spc="-158" dirty="0">
                <a:solidFill>
                  <a:sysClr val="windowText" lastClr="000000"/>
                </a:solidFill>
                <a:latin typeface="Arial"/>
                <a:cs typeface="Arial"/>
              </a:rPr>
              <a:t> </a:t>
            </a:r>
            <a:r>
              <a:rPr sz="5397" b="0" spc="-12" dirty="0">
                <a:solidFill>
                  <a:sysClr val="windowText" lastClr="000000"/>
                </a:solidFill>
                <a:latin typeface="Arial"/>
                <a:cs typeface="Arial"/>
              </a:rPr>
              <a:t>Scene Representation</a:t>
            </a:r>
            <a:endParaRPr sz="5397" b="0">
              <a:solidFill>
                <a:sysClr val="windowText" lastClr="000000"/>
              </a:solidFill>
              <a:latin typeface="Arial"/>
              <a:cs typeface="Arial"/>
            </a:endParaRPr>
          </a:p>
        </p:txBody>
      </p:sp>
      <p:sp>
        <p:nvSpPr>
          <p:cNvPr id="7" name="object 7"/>
          <p:cNvSpPr txBox="1"/>
          <p:nvPr/>
        </p:nvSpPr>
        <p:spPr>
          <a:xfrm>
            <a:off x="16749762" y="10272740"/>
            <a:ext cx="6737860" cy="1673538"/>
          </a:xfrm>
          <a:prstGeom prst="rect">
            <a:avLst/>
          </a:prstGeom>
        </p:spPr>
        <p:txBody>
          <a:bodyPr vert="horz" wrap="square" lIns="0" tIns="12322" rIns="0" bIns="0" rtlCol="0">
            <a:spAutoFit/>
          </a:bodyPr>
          <a:lstStyle/>
          <a:p>
            <a:pPr marL="15403" marR="6161" indent="914142" defTabSz="1108984" hangingPunct="1">
              <a:lnSpc>
                <a:spcPct val="100400"/>
              </a:lnSpc>
              <a:spcBef>
                <a:spcPts val="97"/>
              </a:spcBef>
            </a:pPr>
            <a:r>
              <a:rPr sz="5397" b="0" dirty="0">
                <a:solidFill>
                  <a:sysClr val="windowText" lastClr="000000"/>
                </a:solidFill>
                <a:latin typeface="Arial"/>
                <a:cs typeface="Arial"/>
              </a:rPr>
              <a:t>Optimization</a:t>
            </a:r>
            <a:r>
              <a:rPr sz="5397" b="0" spc="-121" dirty="0">
                <a:solidFill>
                  <a:sysClr val="windowText" lastClr="000000"/>
                </a:solidFill>
                <a:latin typeface="Arial"/>
                <a:cs typeface="Arial"/>
              </a:rPr>
              <a:t> </a:t>
            </a:r>
            <a:r>
              <a:rPr sz="5397" b="0" spc="-30" dirty="0">
                <a:solidFill>
                  <a:sysClr val="windowText" lastClr="000000"/>
                </a:solidFill>
                <a:latin typeface="Arial"/>
                <a:cs typeface="Arial"/>
              </a:rPr>
              <a:t>via </a:t>
            </a:r>
            <a:r>
              <a:rPr sz="5397" b="0" spc="-12" dirty="0">
                <a:solidFill>
                  <a:sysClr val="windowText" lastClr="000000"/>
                </a:solidFill>
                <a:latin typeface="Arial"/>
                <a:cs typeface="Arial"/>
              </a:rPr>
              <a:t>Analysis-</a:t>
            </a:r>
            <a:r>
              <a:rPr sz="5397" b="0" spc="-24" dirty="0">
                <a:solidFill>
                  <a:sysClr val="windowText" lastClr="000000"/>
                </a:solidFill>
                <a:latin typeface="Arial"/>
                <a:cs typeface="Arial"/>
              </a:rPr>
              <a:t>by-</a:t>
            </a:r>
            <a:r>
              <a:rPr sz="5397" b="0" spc="-12" dirty="0">
                <a:solidFill>
                  <a:sysClr val="windowText" lastClr="000000"/>
                </a:solidFill>
                <a:latin typeface="Arial"/>
                <a:cs typeface="Arial"/>
              </a:rPr>
              <a:t>Synthesis</a:t>
            </a:r>
            <a:endParaRPr sz="5397" b="0">
              <a:solidFill>
                <a:sysClr val="windowText" lastClr="000000"/>
              </a:solidFill>
              <a:latin typeface="Arial"/>
              <a:cs typeface="Arial"/>
            </a:endParaRPr>
          </a:p>
        </p:txBody>
      </p:sp>
      <p:grpSp>
        <p:nvGrpSpPr>
          <p:cNvPr id="8" name="object 8"/>
          <p:cNvGrpSpPr/>
          <p:nvPr/>
        </p:nvGrpSpPr>
        <p:grpSpPr>
          <a:xfrm>
            <a:off x="17253441" y="4551628"/>
            <a:ext cx="6700894" cy="5715898"/>
            <a:chOff x="14225395" y="3752986"/>
            <a:chExt cx="5525135" cy="4712970"/>
          </a:xfrm>
        </p:grpSpPr>
        <p:pic>
          <p:nvPicPr>
            <p:cNvPr id="9" name="object 9"/>
            <p:cNvPicPr/>
            <p:nvPr/>
          </p:nvPicPr>
          <p:blipFill>
            <a:blip r:embed="rId4" cstate="print"/>
            <a:stretch>
              <a:fillRect/>
            </a:stretch>
          </p:blipFill>
          <p:spPr>
            <a:xfrm>
              <a:off x="14225395" y="3752986"/>
              <a:ext cx="4880228" cy="4529859"/>
            </a:xfrm>
            <a:prstGeom prst="rect">
              <a:avLst/>
            </a:prstGeom>
          </p:spPr>
        </p:pic>
        <p:pic>
          <p:nvPicPr>
            <p:cNvPr id="10" name="object 10"/>
            <p:cNvPicPr/>
            <p:nvPr/>
          </p:nvPicPr>
          <p:blipFill>
            <a:blip r:embed="rId5" cstate="print"/>
            <a:stretch>
              <a:fillRect/>
            </a:stretch>
          </p:blipFill>
          <p:spPr>
            <a:xfrm>
              <a:off x="15836167" y="5639309"/>
              <a:ext cx="3914233" cy="2826548"/>
            </a:xfrm>
            <a:prstGeom prst="rect">
              <a:avLst/>
            </a:prstGeom>
          </p:spPr>
        </p:pic>
      </p:grpSp>
      <p:sp>
        <p:nvSpPr>
          <p:cNvPr id="11" name="object 11"/>
          <p:cNvSpPr txBox="1"/>
          <p:nvPr/>
        </p:nvSpPr>
        <p:spPr>
          <a:xfrm>
            <a:off x="16475017" y="2594568"/>
            <a:ext cx="6929622" cy="1673538"/>
          </a:xfrm>
          <a:prstGeom prst="rect">
            <a:avLst/>
          </a:prstGeom>
        </p:spPr>
        <p:txBody>
          <a:bodyPr vert="horz" wrap="square" lIns="0" tIns="12322" rIns="0" bIns="0" rtlCol="0">
            <a:spAutoFit/>
          </a:bodyPr>
          <a:lstStyle/>
          <a:p>
            <a:pPr marL="948798" marR="6161" indent="-934165" defTabSz="1108984" hangingPunct="1">
              <a:lnSpc>
                <a:spcPct val="100400"/>
              </a:lnSpc>
              <a:spcBef>
                <a:spcPts val="97"/>
              </a:spcBef>
            </a:pPr>
            <a:r>
              <a:rPr sz="5397" b="0" dirty="0">
                <a:solidFill>
                  <a:sysClr val="windowText" lastClr="000000"/>
                </a:solidFill>
                <a:latin typeface="Arial"/>
                <a:cs typeface="Arial"/>
              </a:rPr>
              <a:t>Objective:</a:t>
            </a:r>
            <a:r>
              <a:rPr sz="5397" b="0" spc="-36" dirty="0">
                <a:solidFill>
                  <a:sysClr val="windowText" lastClr="000000"/>
                </a:solidFill>
                <a:latin typeface="Arial"/>
                <a:cs typeface="Arial"/>
              </a:rPr>
              <a:t> </a:t>
            </a:r>
            <a:r>
              <a:rPr sz="5397" b="0" spc="-12" dirty="0">
                <a:solidFill>
                  <a:sysClr val="windowText" lastClr="000000"/>
                </a:solidFill>
                <a:latin typeface="Arial"/>
                <a:cs typeface="Arial"/>
              </a:rPr>
              <a:t>Reconstruct </a:t>
            </a:r>
            <a:r>
              <a:rPr sz="5397" b="0" dirty="0">
                <a:solidFill>
                  <a:sysClr val="windowText" lastClr="000000"/>
                </a:solidFill>
                <a:latin typeface="Arial"/>
                <a:cs typeface="Arial"/>
              </a:rPr>
              <a:t>all</a:t>
            </a:r>
            <a:r>
              <a:rPr sz="5397" b="0" spc="-42" dirty="0">
                <a:solidFill>
                  <a:sysClr val="windowText" lastClr="000000"/>
                </a:solidFill>
                <a:latin typeface="Arial"/>
                <a:cs typeface="Arial"/>
              </a:rPr>
              <a:t> </a:t>
            </a:r>
            <a:r>
              <a:rPr sz="5397" b="0" dirty="0">
                <a:solidFill>
                  <a:sysClr val="windowText" lastClr="000000"/>
                </a:solidFill>
                <a:latin typeface="Arial"/>
                <a:cs typeface="Arial"/>
              </a:rPr>
              <a:t>training</a:t>
            </a:r>
            <a:r>
              <a:rPr sz="5397" b="0" spc="-36" dirty="0">
                <a:solidFill>
                  <a:sysClr val="windowText" lastClr="000000"/>
                </a:solidFill>
                <a:latin typeface="Arial"/>
                <a:cs typeface="Arial"/>
              </a:rPr>
              <a:t> </a:t>
            </a:r>
            <a:r>
              <a:rPr sz="5397" b="0" spc="-12" dirty="0">
                <a:solidFill>
                  <a:sysClr val="windowText" lastClr="000000"/>
                </a:solidFill>
                <a:latin typeface="Arial"/>
                <a:cs typeface="Arial"/>
              </a:rPr>
              <a:t>views</a:t>
            </a:r>
            <a:endParaRPr sz="5397" b="0">
              <a:solidFill>
                <a:sysClr val="windowText" lastClr="000000"/>
              </a:solidFill>
              <a:latin typeface="Arial"/>
              <a:cs typeface="Arial"/>
            </a:endParaRPr>
          </a:p>
        </p:txBody>
      </p:sp>
      <p:grpSp>
        <p:nvGrpSpPr>
          <p:cNvPr id="12" name="object 12"/>
          <p:cNvGrpSpPr/>
          <p:nvPr/>
        </p:nvGrpSpPr>
        <p:grpSpPr>
          <a:xfrm>
            <a:off x="8969404" y="4643173"/>
            <a:ext cx="5812935" cy="4931136"/>
            <a:chOff x="7394900" y="3828468"/>
            <a:chExt cx="4792980" cy="4065904"/>
          </a:xfrm>
        </p:grpSpPr>
        <p:pic>
          <p:nvPicPr>
            <p:cNvPr id="13" name="object 13"/>
            <p:cNvPicPr/>
            <p:nvPr/>
          </p:nvPicPr>
          <p:blipFill>
            <a:blip r:embed="rId6" cstate="print"/>
            <a:stretch>
              <a:fillRect/>
            </a:stretch>
          </p:blipFill>
          <p:spPr>
            <a:xfrm>
              <a:off x="7394900" y="3828468"/>
              <a:ext cx="4792949" cy="4065778"/>
            </a:xfrm>
            <a:prstGeom prst="rect">
              <a:avLst/>
            </a:prstGeom>
          </p:spPr>
        </p:pic>
        <p:pic>
          <p:nvPicPr>
            <p:cNvPr id="14" name="object 14"/>
            <p:cNvPicPr/>
            <p:nvPr/>
          </p:nvPicPr>
          <p:blipFill>
            <a:blip r:embed="rId7" cstate="print"/>
            <a:stretch>
              <a:fillRect/>
            </a:stretch>
          </p:blipFill>
          <p:spPr>
            <a:xfrm>
              <a:off x="9456609" y="5926476"/>
              <a:ext cx="238635" cy="238635"/>
            </a:xfrm>
            <a:prstGeom prst="rect">
              <a:avLst/>
            </a:prstGeom>
          </p:spPr>
        </p:pic>
      </p:grpSp>
      <p:sp>
        <p:nvSpPr>
          <p:cNvPr id="15" name="object 15"/>
          <p:cNvSpPr txBox="1"/>
          <p:nvPr/>
        </p:nvSpPr>
        <p:spPr>
          <a:xfrm>
            <a:off x="13222660" y="7742979"/>
            <a:ext cx="2003876" cy="506193"/>
          </a:xfrm>
          <a:prstGeom prst="rect">
            <a:avLst/>
          </a:prstGeom>
        </p:spPr>
        <p:txBody>
          <a:bodyPr vert="horz" wrap="square" lIns="0" tIns="20793" rIns="0" bIns="0" rtlCol="0">
            <a:spAutoFit/>
          </a:bodyPr>
          <a:lstStyle/>
          <a:p>
            <a:pPr marL="15403" defTabSz="1108984" hangingPunct="1">
              <a:spcBef>
                <a:spcPts val="164"/>
              </a:spcBef>
            </a:pPr>
            <a:r>
              <a:rPr sz="3153" b="0" dirty="0">
                <a:solidFill>
                  <a:sysClr val="windowText" lastClr="000000"/>
                </a:solidFill>
                <a:latin typeface="Arial"/>
                <a:cs typeface="Arial"/>
              </a:rPr>
              <a:t>3D</a:t>
            </a:r>
            <a:r>
              <a:rPr sz="3153" b="0" spc="91" dirty="0">
                <a:solidFill>
                  <a:sysClr val="windowText" lastClr="000000"/>
                </a:solidFill>
                <a:latin typeface="Arial"/>
                <a:cs typeface="Arial"/>
              </a:rPr>
              <a:t> </a:t>
            </a:r>
            <a:r>
              <a:rPr sz="3153" b="0" spc="-12" dirty="0">
                <a:solidFill>
                  <a:sysClr val="windowText" lastClr="000000"/>
                </a:solidFill>
                <a:latin typeface="Arial"/>
                <a:cs typeface="Arial"/>
              </a:rPr>
              <a:t>volume</a:t>
            </a:r>
            <a:endParaRPr sz="3153" b="0">
              <a:solidFill>
                <a:sysClr val="windowText" lastClr="000000"/>
              </a:solidFill>
              <a:latin typeface="Arial"/>
              <a:cs typeface="Arial"/>
            </a:endParaRPr>
          </a:p>
        </p:txBody>
      </p:sp>
      <p:grpSp>
        <p:nvGrpSpPr>
          <p:cNvPr id="16" name="object 16"/>
          <p:cNvGrpSpPr/>
          <p:nvPr/>
        </p:nvGrpSpPr>
        <p:grpSpPr>
          <a:xfrm>
            <a:off x="10056967" y="5502131"/>
            <a:ext cx="3740517" cy="3163691"/>
            <a:chOff x="8291636" y="4536711"/>
            <a:chExt cx="3084195" cy="2608580"/>
          </a:xfrm>
        </p:grpSpPr>
        <p:pic>
          <p:nvPicPr>
            <p:cNvPr id="17" name="object 17"/>
            <p:cNvPicPr/>
            <p:nvPr/>
          </p:nvPicPr>
          <p:blipFill>
            <a:blip r:embed="rId7" cstate="print"/>
            <a:stretch>
              <a:fillRect/>
            </a:stretch>
          </p:blipFill>
          <p:spPr>
            <a:xfrm>
              <a:off x="8291636" y="6906289"/>
              <a:ext cx="238635" cy="238635"/>
            </a:xfrm>
            <a:prstGeom prst="rect">
              <a:avLst/>
            </a:prstGeom>
          </p:spPr>
        </p:pic>
        <p:pic>
          <p:nvPicPr>
            <p:cNvPr id="18" name="object 18"/>
            <p:cNvPicPr/>
            <p:nvPr/>
          </p:nvPicPr>
          <p:blipFill>
            <a:blip r:embed="rId7" cstate="print"/>
            <a:stretch>
              <a:fillRect/>
            </a:stretch>
          </p:blipFill>
          <p:spPr>
            <a:xfrm>
              <a:off x="11137116" y="4536711"/>
              <a:ext cx="238635" cy="238635"/>
            </a:xfrm>
            <a:prstGeom prst="rect">
              <a:avLst/>
            </a:prstGeom>
          </p:spPr>
        </p:pic>
        <p:pic>
          <p:nvPicPr>
            <p:cNvPr id="19" name="object 19"/>
            <p:cNvPicPr/>
            <p:nvPr/>
          </p:nvPicPr>
          <p:blipFill>
            <a:blip r:embed="rId7" cstate="print"/>
            <a:stretch>
              <a:fillRect/>
            </a:stretch>
          </p:blipFill>
          <p:spPr>
            <a:xfrm>
              <a:off x="8906579" y="6385807"/>
              <a:ext cx="238635" cy="238635"/>
            </a:xfrm>
            <a:prstGeom prst="rect">
              <a:avLst/>
            </a:prstGeom>
          </p:spPr>
        </p:pic>
        <p:pic>
          <p:nvPicPr>
            <p:cNvPr id="20" name="object 20"/>
            <p:cNvPicPr/>
            <p:nvPr/>
          </p:nvPicPr>
          <p:blipFill>
            <a:blip r:embed="rId7" cstate="print"/>
            <a:stretch>
              <a:fillRect/>
            </a:stretch>
          </p:blipFill>
          <p:spPr>
            <a:xfrm>
              <a:off x="10033295" y="5441190"/>
              <a:ext cx="238635" cy="238635"/>
            </a:xfrm>
            <a:prstGeom prst="rect">
              <a:avLst/>
            </a:prstGeom>
          </p:spPr>
        </p:pic>
        <p:pic>
          <p:nvPicPr>
            <p:cNvPr id="21" name="object 21"/>
            <p:cNvPicPr/>
            <p:nvPr/>
          </p:nvPicPr>
          <p:blipFill>
            <a:blip r:embed="rId7" cstate="print"/>
            <a:stretch>
              <a:fillRect/>
            </a:stretch>
          </p:blipFill>
          <p:spPr>
            <a:xfrm>
              <a:off x="10608095" y="4966662"/>
              <a:ext cx="238635" cy="238635"/>
            </a:xfrm>
            <a:prstGeom prst="rect">
              <a:avLst/>
            </a:prstGeom>
          </p:spPr>
        </p:pic>
      </p:grpSp>
      <p:sp>
        <p:nvSpPr>
          <p:cNvPr id="22" name="object 22"/>
          <p:cNvSpPr txBox="1"/>
          <p:nvPr/>
        </p:nvSpPr>
        <p:spPr>
          <a:xfrm>
            <a:off x="8203425" y="9504229"/>
            <a:ext cx="7451770" cy="2452586"/>
          </a:xfrm>
          <a:prstGeom prst="rect">
            <a:avLst/>
          </a:prstGeom>
        </p:spPr>
        <p:txBody>
          <a:bodyPr vert="horz" wrap="square" lIns="0" tIns="125531" rIns="0" bIns="0" rtlCol="0">
            <a:spAutoFit/>
          </a:bodyPr>
          <a:lstStyle/>
          <a:p>
            <a:pPr marL="1316919" defTabSz="1108984" hangingPunct="1">
              <a:spcBef>
                <a:spcPts val="988"/>
              </a:spcBef>
            </a:pPr>
            <a:r>
              <a:rPr sz="3153" b="0" spc="-12" dirty="0">
                <a:solidFill>
                  <a:sysClr val="windowText" lastClr="000000"/>
                </a:solidFill>
                <a:latin typeface="Arial"/>
                <a:cs typeface="Arial"/>
              </a:rPr>
              <a:t>Camera</a:t>
            </a:r>
            <a:endParaRPr sz="3153" b="0">
              <a:solidFill>
                <a:sysClr val="windowText" lastClr="000000"/>
              </a:solidFill>
              <a:latin typeface="Arial"/>
              <a:cs typeface="Arial"/>
            </a:endParaRPr>
          </a:p>
          <a:p>
            <a:pPr marL="733162" marR="6161" indent="-718529" defTabSz="1108984" hangingPunct="1">
              <a:lnSpc>
                <a:spcPct val="100400"/>
              </a:lnSpc>
              <a:spcBef>
                <a:spcPts val="1377"/>
              </a:spcBef>
            </a:pPr>
            <a:r>
              <a:rPr sz="5397" b="0" dirty="0">
                <a:solidFill>
                  <a:sysClr val="windowText" lastClr="000000"/>
                </a:solidFill>
                <a:latin typeface="Arial"/>
                <a:cs typeface="Arial"/>
              </a:rPr>
              <a:t>Differentiable</a:t>
            </a:r>
            <a:r>
              <a:rPr sz="5397" b="0" spc="-212" dirty="0">
                <a:solidFill>
                  <a:sysClr val="windowText" lastClr="000000"/>
                </a:solidFill>
                <a:latin typeface="Arial"/>
                <a:cs typeface="Arial"/>
              </a:rPr>
              <a:t> </a:t>
            </a:r>
            <a:r>
              <a:rPr sz="5397" b="0" spc="-30" dirty="0">
                <a:solidFill>
                  <a:sysClr val="windowText" lastClr="000000"/>
                </a:solidFill>
                <a:latin typeface="Arial"/>
                <a:cs typeface="Arial"/>
              </a:rPr>
              <a:t>Volumetric </a:t>
            </a:r>
            <a:r>
              <a:rPr sz="5397" b="0" dirty="0">
                <a:solidFill>
                  <a:sysClr val="windowText" lastClr="000000"/>
                </a:solidFill>
                <a:latin typeface="Arial"/>
                <a:cs typeface="Arial"/>
              </a:rPr>
              <a:t>Rendering</a:t>
            </a:r>
            <a:r>
              <a:rPr sz="5397" b="0" spc="-36" dirty="0">
                <a:solidFill>
                  <a:sysClr val="windowText" lastClr="000000"/>
                </a:solidFill>
                <a:latin typeface="Arial"/>
                <a:cs typeface="Arial"/>
              </a:rPr>
              <a:t> </a:t>
            </a:r>
            <a:r>
              <a:rPr sz="5397" b="0" spc="-12" dirty="0">
                <a:solidFill>
                  <a:sysClr val="windowText" lastClr="000000"/>
                </a:solidFill>
                <a:latin typeface="Arial"/>
                <a:cs typeface="Arial"/>
              </a:rPr>
              <a:t>Function</a:t>
            </a:r>
            <a:endParaRPr sz="5397" b="0">
              <a:solidFill>
                <a:sysClr val="windowText" lastClr="000000"/>
              </a:solidFill>
              <a:latin typeface="Arial"/>
              <a:cs typeface="Arial"/>
            </a:endParaRPr>
          </a:p>
        </p:txBody>
      </p:sp>
      <p:sp>
        <p:nvSpPr>
          <p:cNvPr id="23" name="object 23"/>
          <p:cNvSpPr txBox="1"/>
          <p:nvPr/>
        </p:nvSpPr>
        <p:spPr>
          <a:xfrm>
            <a:off x="14460176" y="4275393"/>
            <a:ext cx="679254" cy="506193"/>
          </a:xfrm>
          <a:prstGeom prst="rect">
            <a:avLst/>
          </a:prstGeom>
        </p:spPr>
        <p:txBody>
          <a:bodyPr vert="horz" wrap="square" lIns="0" tIns="20793" rIns="0" bIns="0" rtlCol="0">
            <a:spAutoFit/>
          </a:bodyPr>
          <a:lstStyle/>
          <a:p>
            <a:pPr marL="15403" defTabSz="1108984" hangingPunct="1">
              <a:spcBef>
                <a:spcPts val="164"/>
              </a:spcBef>
            </a:pPr>
            <a:r>
              <a:rPr sz="3153" b="0" spc="-158" dirty="0">
                <a:solidFill>
                  <a:sysClr val="windowText" lastClr="000000"/>
                </a:solidFill>
                <a:latin typeface="Arial"/>
                <a:cs typeface="Arial"/>
              </a:rPr>
              <a:t>Ray</a:t>
            </a:r>
            <a:endParaRPr sz="3153" b="0">
              <a:solidFill>
                <a:sysClr val="windowText" lastClr="000000"/>
              </a:solidFill>
              <a:latin typeface="Arial"/>
              <a:cs typeface="Arial"/>
            </a:endParaRPr>
          </a:p>
        </p:txBody>
      </p:sp>
      <p:sp>
        <p:nvSpPr>
          <p:cNvPr id="24" name="object 24"/>
          <p:cNvSpPr/>
          <p:nvPr/>
        </p:nvSpPr>
        <p:spPr>
          <a:xfrm>
            <a:off x="185393" y="3521687"/>
            <a:ext cx="7625819" cy="8548433"/>
          </a:xfrm>
          <a:custGeom>
            <a:avLst/>
            <a:gdLst/>
            <a:ahLst/>
            <a:cxnLst/>
            <a:rect l="l" t="t" r="r" b="b"/>
            <a:pathLst>
              <a:path w="6287770" h="7048500">
                <a:moveTo>
                  <a:pt x="6287150" y="0"/>
                </a:moveTo>
                <a:lnTo>
                  <a:pt x="0" y="0"/>
                </a:lnTo>
                <a:lnTo>
                  <a:pt x="0" y="7048343"/>
                </a:lnTo>
                <a:lnTo>
                  <a:pt x="6287150" y="7048343"/>
                </a:lnTo>
                <a:lnTo>
                  <a:pt x="6287150" y="0"/>
                </a:lnTo>
                <a:close/>
              </a:path>
            </a:pathLst>
          </a:custGeom>
          <a:solidFill>
            <a:srgbClr val="FFFFFF">
              <a:alpha val="84269"/>
            </a:srgbClr>
          </a:solidFill>
        </p:spPr>
        <p:txBody>
          <a:bodyPr wrap="square" lIns="0" tIns="0" rIns="0" bIns="0" rtlCol="0"/>
          <a:lstStyle/>
          <a:p>
            <a:pPr defTabSz="1108984" hangingPunct="1"/>
            <a:endParaRPr sz="2183" b="0">
              <a:solidFill>
                <a:sysClr val="windowText" lastClr="000000"/>
              </a:solidFill>
            </a:endParaRPr>
          </a:p>
        </p:txBody>
      </p:sp>
      <p:sp>
        <p:nvSpPr>
          <p:cNvPr id="25" name="object 25"/>
          <p:cNvSpPr/>
          <p:nvPr/>
        </p:nvSpPr>
        <p:spPr>
          <a:xfrm>
            <a:off x="8116651" y="3521687"/>
            <a:ext cx="7625819" cy="8548433"/>
          </a:xfrm>
          <a:custGeom>
            <a:avLst/>
            <a:gdLst/>
            <a:ahLst/>
            <a:cxnLst/>
            <a:rect l="l" t="t" r="r" b="b"/>
            <a:pathLst>
              <a:path w="6287770" h="7048500">
                <a:moveTo>
                  <a:pt x="6287150" y="0"/>
                </a:moveTo>
                <a:lnTo>
                  <a:pt x="0" y="0"/>
                </a:lnTo>
                <a:lnTo>
                  <a:pt x="0" y="7048343"/>
                </a:lnTo>
                <a:lnTo>
                  <a:pt x="6287150" y="7048343"/>
                </a:lnTo>
                <a:lnTo>
                  <a:pt x="6287150" y="0"/>
                </a:lnTo>
                <a:close/>
              </a:path>
            </a:pathLst>
          </a:custGeom>
          <a:solidFill>
            <a:srgbClr val="FFFFFF">
              <a:alpha val="84269"/>
            </a:srgbClr>
          </a:solidFill>
        </p:spPr>
        <p:txBody>
          <a:bodyPr wrap="square" lIns="0" tIns="0" rIns="0" bIns="0" rtlCol="0"/>
          <a:lstStyle/>
          <a:p>
            <a:pPr defTabSz="1108984" hangingPunct="1"/>
            <a:endParaRPr sz="2183" b="0">
              <a:solidFill>
                <a:sysClr val="windowText" lastClr="000000"/>
              </a:solidFill>
            </a:endParaRPr>
          </a:p>
        </p:txBody>
      </p:sp>
    </p:spTree>
    <p:extLst>
      <p:ext uri="{BB962C8B-B14F-4D97-AF65-F5344CB8AC3E}">
        <p14:creationId xmlns:p14="http://schemas.microsoft.com/office/powerpoint/2010/main" val="195028771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56506" y="440715"/>
            <a:ext cx="28661661" cy="1976835"/>
          </a:xfrm>
          <a:prstGeom prst="rect">
            <a:avLst/>
          </a:prstGeom>
        </p:spPr>
        <p:txBody>
          <a:bodyPr vert="horz" wrap="square" lIns="0" tIns="257250" rIns="0" bIns="0" rtlCol="0">
            <a:spAutoFit/>
          </a:bodyPr>
          <a:lstStyle/>
          <a:p>
            <a:pPr marL="2961912">
              <a:spcBef>
                <a:spcPts val="164"/>
              </a:spcBef>
            </a:pPr>
            <a:r>
              <a:rPr spc="236" dirty="0"/>
              <a:t>Unmentioned</a:t>
            </a:r>
            <a:r>
              <a:rPr spc="30" dirty="0"/>
              <a:t> </a:t>
            </a:r>
            <a:r>
              <a:rPr spc="218" dirty="0"/>
              <a:t>caveat</a:t>
            </a:r>
            <a:r>
              <a:rPr spc="30" dirty="0"/>
              <a:t> </a:t>
            </a:r>
            <a:r>
              <a:rPr spc="291" dirty="0"/>
              <a:t>so</a:t>
            </a:r>
            <a:r>
              <a:rPr spc="36" dirty="0"/>
              <a:t> </a:t>
            </a:r>
            <a:r>
              <a:rPr spc="182" dirty="0"/>
              <a:t>far</a:t>
            </a:r>
          </a:p>
        </p:txBody>
      </p:sp>
      <p:pic>
        <p:nvPicPr>
          <p:cNvPr id="3" name="object 3"/>
          <p:cNvPicPr/>
          <p:nvPr/>
        </p:nvPicPr>
        <p:blipFill>
          <a:blip r:embed="rId2" cstate="print"/>
          <a:stretch>
            <a:fillRect/>
          </a:stretch>
        </p:blipFill>
        <p:spPr>
          <a:xfrm>
            <a:off x="14369960" y="3864800"/>
            <a:ext cx="9948500" cy="7184017"/>
          </a:xfrm>
          <a:prstGeom prst="rect">
            <a:avLst/>
          </a:prstGeom>
        </p:spPr>
      </p:pic>
      <p:sp>
        <p:nvSpPr>
          <p:cNvPr id="4" name="object 4"/>
          <p:cNvSpPr txBox="1"/>
          <p:nvPr/>
        </p:nvSpPr>
        <p:spPr>
          <a:xfrm>
            <a:off x="1489576" y="4999624"/>
            <a:ext cx="18824267" cy="7769471"/>
          </a:xfrm>
          <a:prstGeom prst="rect">
            <a:avLst/>
          </a:prstGeom>
        </p:spPr>
        <p:txBody>
          <a:bodyPr vert="horz" wrap="square" lIns="0" tIns="15403" rIns="0" bIns="0" rtlCol="0">
            <a:spAutoFit/>
          </a:bodyPr>
          <a:lstStyle/>
          <a:p>
            <a:pPr marL="649218" indent="-633815" defTabSz="1108984" hangingPunct="1">
              <a:spcBef>
                <a:spcPts val="121"/>
              </a:spcBef>
              <a:buSzPct val="124719"/>
              <a:buFontTx/>
              <a:buChar char="•"/>
              <a:tabLst>
                <a:tab pos="649218" algn="l"/>
              </a:tabLst>
            </a:pPr>
            <a:r>
              <a:rPr sz="5397" b="0" spc="-79" dirty="0">
                <a:solidFill>
                  <a:sysClr val="windowText" lastClr="000000"/>
                </a:solidFill>
                <a:latin typeface="Arial"/>
                <a:cs typeface="Arial"/>
              </a:rPr>
              <a:t>Training</a:t>
            </a:r>
            <a:r>
              <a:rPr sz="5397" b="0" spc="-224" dirty="0">
                <a:solidFill>
                  <a:sysClr val="windowText" lastClr="000000"/>
                </a:solidFill>
                <a:latin typeface="Arial"/>
                <a:cs typeface="Arial"/>
              </a:rPr>
              <a:t> </a:t>
            </a:r>
            <a:r>
              <a:rPr sz="5397" b="0" dirty="0">
                <a:solidFill>
                  <a:sysClr val="windowText" lastClr="000000"/>
                </a:solidFill>
                <a:latin typeface="Arial"/>
                <a:cs typeface="Arial"/>
              </a:rPr>
              <a:t>a</a:t>
            </a:r>
            <a:r>
              <a:rPr sz="5397" b="0" spc="-218" dirty="0">
                <a:solidFill>
                  <a:sysClr val="windowText" lastClr="000000"/>
                </a:solidFill>
                <a:latin typeface="Arial"/>
                <a:cs typeface="Arial"/>
              </a:rPr>
              <a:t> </a:t>
            </a:r>
            <a:r>
              <a:rPr sz="5397" b="0" spc="-67" dirty="0">
                <a:solidFill>
                  <a:sysClr val="windowText" lastClr="000000"/>
                </a:solidFill>
                <a:latin typeface="Arial"/>
                <a:cs typeface="Arial"/>
              </a:rPr>
              <a:t>NeRF</a:t>
            </a:r>
            <a:r>
              <a:rPr sz="5397" b="0" spc="-218" dirty="0">
                <a:solidFill>
                  <a:sysClr val="windowText" lastClr="000000"/>
                </a:solidFill>
                <a:latin typeface="Arial"/>
                <a:cs typeface="Arial"/>
              </a:rPr>
              <a:t> </a:t>
            </a:r>
            <a:r>
              <a:rPr sz="5397" b="0" dirty="0">
                <a:solidFill>
                  <a:sysClr val="windowText" lastClr="000000"/>
                </a:solidFill>
                <a:latin typeface="Arial"/>
                <a:cs typeface="Arial"/>
              </a:rPr>
              <a:t>requires</a:t>
            </a:r>
            <a:r>
              <a:rPr sz="5397" b="0" spc="-224" dirty="0">
                <a:solidFill>
                  <a:sysClr val="windowText" lastClr="000000"/>
                </a:solidFill>
                <a:latin typeface="Arial"/>
                <a:cs typeface="Arial"/>
              </a:rPr>
              <a:t> </a:t>
            </a:r>
            <a:r>
              <a:rPr sz="5397" b="0" dirty="0">
                <a:solidFill>
                  <a:sysClr val="windowText" lastClr="000000"/>
                </a:solidFill>
                <a:latin typeface="Arial"/>
                <a:cs typeface="Arial"/>
              </a:rPr>
              <a:t>a</a:t>
            </a:r>
            <a:r>
              <a:rPr sz="5397" b="0" spc="-218" dirty="0">
                <a:solidFill>
                  <a:sysClr val="windowText" lastClr="000000"/>
                </a:solidFill>
                <a:latin typeface="Arial"/>
                <a:cs typeface="Arial"/>
              </a:rPr>
              <a:t> </a:t>
            </a:r>
            <a:r>
              <a:rPr sz="5397" spc="-12" dirty="0">
                <a:solidFill>
                  <a:sysClr val="windowText" lastClr="000000"/>
                </a:solidFill>
                <a:latin typeface="Arial"/>
                <a:cs typeface="Arial"/>
              </a:rPr>
              <a:t>calibrated</a:t>
            </a:r>
            <a:endParaRPr sz="5397" b="0" dirty="0">
              <a:solidFill>
                <a:sysClr val="windowText" lastClr="000000"/>
              </a:solidFill>
              <a:latin typeface="Arial"/>
              <a:cs typeface="Arial"/>
            </a:endParaRPr>
          </a:p>
          <a:p>
            <a:pPr marL="649988" defTabSz="1108984" hangingPunct="1">
              <a:spcBef>
                <a:spcPts val="49"/>
              </a:spcBef>
            </a:pPr>
            <a:r>
              <a:rPr sz="5397" b="0" spc="-12" dirty="0">
                <a:solidFill>
                  <a:sysClr val="windowText" lastClr="000000"/>
                </a:solidFill>
                <a:latin typeface="Arial"/>
                <a:cs typeface="Arial"/>
              </a:rPr>
              <a:t>camera!!!!</a:t>
            </a:r>
            <a:endParaRPr sz="5397" b="0" dirty="0">
              <a:solidFill>
                <a:sysClr val="windowText" lastClr="000000"/>
              </a:solidFill>
              <a:latin typeface="Arial"/>
              <a:cs typeface="Arial"/>
            </a:endParaRPr>
          </a:p>
          <a:p>
            <a:pPr marL="648448" marR="6389752" indent="-633815" defTabSz="1108984" hangingPunct="1">
              <a:lnSpc>
                <a:spcPct val="100400"/>
              </a:lnSpc>
              <a:spcBef>
                <a:spcPts val="5900"/>
              </a:spcBef>
              <a:buSzPct val="124719"/>
              <a:buFontTx/>
              <a:buChar char="•"/>
              <a:tabLst>
                <a:tab pos="649988" algn="l"/>
              </a:tabLst>
            </a:pPr>
            <a:r>
              <a:rPr sz="5397" b="0" dirty="0">
                <a:solidFill>
                  <a:sysClr val="windowText" lastClr="000000"/>
                </a:solidFill>
                <a:latin typeface="Arial"/>
                <a:cs typeface="Arial"/>
              </a:rPr>
              <a:t>Need</a:t>
            </a:r>
            <a:r>
              <a:rPr sz="5397" b="0" spc="-49" dirty="0">
                <a:solidFill>
                  <a:sysClr val="windowText" lastClr="000000"/>
                </a:solidFill>
                <a:latin typeface="Arial"/>
                <a:cs typeface="Arial"/>
              </a:rPr>
              <a:t> </a:t>
            </a:r>
            <a:r>
              <a:rPr sz="5397" b="0" spc="133" dirty="0">
                <a:solidFill>
                  <a:sysClr val="windowText" lastClr="000000"/>
                </a:solidFill>
                <a:latin typeface="Arial"/>
                <a:cs typeface="Arial"/>
              </a:rPr>
              <a:t>to</a:t>
            </a:r>
            <a:r>
              <a:rPr sz="5397" b="0" spc="-42" dirty="0">
                <a:solidFill>
                  <a:sysClr val="windowText" lastClr="000000"/>
                </a:solidFill>
                <a:latin typeface="Arial"/>
                <a:cs typeface="Arial"/>
              </a:rPr>
              <a:t> </a:t>
            </a:r>
            <a:r>
              <a:rPr sz="5397" b="0" spc="91" dirty="0">
                <a:solidFill>
                  <a:sysClr val="windowText" lastClr="000000"/>
                </a:solidFill>
                <a:latin typeface="Arial"/>
                <a:cs typeface="Arial"/>
              </a:rPr>
              <a:t>know</a:t>
            </a:r>
            <a:r>
              <a:rPr sz="5397" b="0" spc="-42" dirty="0">
                <a:solidFill>
                  <a:sysClr val="windowText" lastClr="000000"/>
                </a:solidFill>
                <a:latin typeface="Arial"/>
                <a:cs typeface="Arial"/>
              </a:rPr>
              <a:t> </a:t>
            </a:r>
            <a:r>
              <a:rPr sz="5397" b="0" dirty="0">
                <a:solidFill>
                  <a:sysClr val="windowText" lastClr="000000"/>
                </a:solidFill>
                <a:latin typeface="Arial"/>
                <a:cs typeface="Arial"/>
              </a:rPr>
              <a:t>the</a:t>
            </a:r>
            <a:r>
              <a:rPr sz="5397" b="0" spc="-42" dirty="0">
                <a:solidFill>
                  <a:sysClr val="windowText" lastClr="000000"/>
                </a:solidFill>
                <a:latin typeface="Arial"/>
                <a:cs typeface="Arial"/>
              </a:rPr>
              <a:t> </a:t>
            </a:r>
            <a:r>
              <a:rPr sz="5397" b="0" dirty="0">
                <a:solidFill>
                  <a:sysClr val="windowText" lastClr="000000"/>
                </a:solidFill>
                <a:latin typeface="Arial"/>
                <a:cs typeface="Arial"/>
              </a:rPr>
              <a:t>camera</a:t>
            </a:r>
            <a:r>
              <a:rPr sz="5397" b="0" spc="-42" dirty="0">
                <a:solidFill>
                  <a:sysClr val="windowText" lastClr="000000"/>
                </a:solidFill>
                <a:latin typeface="Arial"/>
                <a:cs typeface="Arial"/>
              </a:rPr>
              <a:t> </a:t>
            </a:r>
            <a:r>
              <a:rPr sz="5397" b="0" spc="-12" dirty="0">
                <a:solidFill>
                  <a:sysClr val="windowText" lastClr="000000"/>
                </a:solidFill>
                <a:latin typeface="Arial"/>
                <a:cs typeface="Arial"/>
              </a:rPr>
              <a:t>parameters: 	</a:t>
            </a:r>
            <a:r>
              <a:rPr sz="5397" b="0" dirty="0">
                <a:solidFill>
                  <a:sysClr val="windowText" lastClr="000000"/>
                </a:solidFill>
                <a:latin typeface="Arial"/>
                <a:cs typeface="Arial"/>
              </a:rPr>
              <a:t>extrinsic</a:t>
            </a:r>
            <a:r>
              <a:rPr sz="5397" b="0" spc="-18" dirty="0">
                <a:solidFill>
                  <a:sysClr val="windowText" lastClr="000000"/>
                </a:solidFill>
                <a:latin typeface="Arial"/>
                <a:cs typeface="Arial"/>
              </a:rPr>
              <a:t> </a:t>
            </a:r>
            <a:r>
              <a:rPr sz="5397" b="0" dirty="0">
                <a:solidFill>
                  <a:sysClr val="windowText" lastClr="000000"/>
                </a:solidFill>
                <a:latin typeface="Arial"/>
                <a:cs typeface="Arial"/>
              </a:rPr>
              <a:t>(viewpoint)</a:t>
            </a:r>
            <a:r>
              <a:rPr sz="5397" b="0" spc="-18" dirty="0">
                <a:solidFill>
                  <a:sysClr val="windowText" lastClr="000000"/>
                </a:solidFill>
                <a:latin typeface="Arial"/>
                <a:cs typeface="Arial"/>
              </a:rPr>
              <a:t> </a:t>
            </a:r>
            <a:r>
              <a:rPr sz="5397" b="0" dirty="0">
                <a:solidFill>
                  <a:sysClr val="windowText" lastClr="000000"/>
                </a:solidFill>
                <a:latin typeface="Arial"/>
                <a:cs typeface="Arial"/>
              </a:rPr>
              <a:t>&amp;</a:t>
            </a:r>
            <a:r>
              <a:rPr sz="5397" b="0" spc="-18" dirty="0">
                <a:solidFill>
                  <a:sysClr val="windowText" lastClr="000000"/>
                </a:solidFill>
                <a:latin typeface="Arial"/>
                <a:cs typeface="Arial"/>
              </a:rPr>
              <a:t> </a:t>
            </a:r>
            <a:r>
              <a:rPr sz="5397" b="0" dirty="0">
                <a:solidFill>
                  <a:sysClr val="windowText" lastClr="000000"/>
                </a:solidFill>
                <a:latin typeface="Arial"/>
                <a:cs typeface="Arial"/>
              </a:rPr>
              <a:t>intrinsics</a:t>
            </a:r>
            <a:r>
              <a:rPr sz="5397" b="0" spc="-18" dirty="0">
                <a:solidFill>
                  <a:sysClr val="windowText" lastClr="000000"/>
                </a:solidFill>
                <a:latin typeface="Arial"/>
                <a:cs typeface="Arial"/>
              </a:rPr>
              <a:t> </a:t>
            </a:r>
            <a:r>
              <a:rPr sz="5397" b="0" spc="-12" dirty="0">
                <a:solidFill>
                  <a:sysClr val="windowText" lastClr="000000"/>
                </a:solidFill>
                <a:latin typeface="Arial"/>
                <a:cs typeface="Arial"/>
              </a:rPr>
              <a:t>(focal 	</a:t>
            </a:r>
            <a:r>
              <a:rPr sz="5397" b="0" dirty="0">
                <a:solidFill>
                  <a:sysClr val="windowText" lastClr="000000"/>
                </a:solidFill>
                <a:latin typeface="Arial"/>
                <a:cs typeface="Arial"/>
              </a:rPr>
              <a:t>length,</a:t>
            </a:r>
            <a:r>
              <a:rPr sz="5397" b="0" spc="85" dirty="0">
                <a:solidFill>
                  <a:sysClr val="windowText" lastClr="000000"/>
                </a:solidFill>
                <a:latin typeface="Arial"/>
                <a:cs typeface="Arial"/>
              </a:rPr>
              <a:t> </a:t>
            </a:r>
            <a:r>
              <a:rPr sz="5397" b="0" spc="61" dirty="0">
                <a:solidFill>
                  <a:sysClr val="windowText" lastClr="000000"/>
                </a:solidFill>
                <a:latin typeface="Arial"/>
                <a:cs typeface="Arial"/>
              </a:rPr>
              <a:t>distortion,</a:t>
            </a:r>
            <a:r>
              <a:rPr sz="5397" b="0" spc="103" dirty="0">
                <a:solidFill>
                  <a:sysClr val="windowText" lastClr="000000"/>
                </a:solidFill>
                <a:latin typeface="Arial"/>
                <a:cs typeface="Arial"/>
              </a:rPr>
              <a:t> </a:t>
            </a:r>
            <a:r>
              <a:rPr sz="5397" b="0" spc="-24" dirty="0">
                <a:solidFill>
                  <a:sysClr val="windowText" lastClr="000000"/>
                </a:solidFill>
                <a:latin typeface="Arial"/>
                <a:cs typeface="Arial"/>
              </a:rPr>
              <a:t>etc)</a:t>
            </a:r>
            <a:endParaRPr sz="5397" b="0" dirty="0">
              <a:solidFill>
                <a:sysClr val="windowText" lastClr="000000"/>
              </a:solidFill>
              <a:latin typeface="Arial"/>
              <a:cs typeface="Arial"/>
            </a:endParaRPr>
          </a:p>
          <a:p>
            <a:pPr defTabSz="1108984" hangingPunct="1">
              <a:spcBef>
                <a:spcPts val="6082"/>
              </a:spcBef>
            </a:pPr>
            <a:endParaRPr sz="5397" b="0" dirty="0">
              <a:solidFill>
                <a:sysClr val="windowText" lastClr="000000"/>
              </a:solidFill>
              <a:latin typeface="Arial"/>
              <a:cs typeface="Arial"/>
            </a:endParaRPr>
          </a:p>
          <a:p>
            <a:pPr marL="2596101" defTabSz="1108984" hangingPunct="1">
              <a:tabLst>
                <a:tab pos="5078994" algn="l"/>
                <a:tab pos="6602307" algn="l"/>
                <a:tab pos="8295047" algn="l"/>
                <a:tab pos="10139504" algn="l"/>
                <a:tab pos="12189586" algn="l"/>
                <a:tab pos="14727928" algn="l"/>
              </a:tabLst>
            </a:pPr>
            <a:r>
              <a:rPr sz="8004" spc="79" dirty="0">
                <a:solidFill>
                  <a:sysClr val="windowText" lastClr="000000"/>
                </a:solidFill>
                <a:latin typeface="Arial"/>
                <a:cs typeface="Arial"/>
              </a:rPr>
              <a:t>How</a:t>
            </a:r>
            <a:r>
              <a:rPr sz="8004" dirty="0">
                <a:solidFill>
                  <a:sysClr val="windowText" lastClr="000000"/>
                </a:solidFill>
                <a:latin typeface="Arial"/>
                <a:cs typeface="Arial"/>
              </a:rPr>
              <a:t>	</a:t>
            </a:r>
            <a:r>
              <a:rPr sz="8004" spc="-30" dirty="0">
                <a:solidFill>
                  <a:sysClr val="windowText" lastClr="000000"/>
                </a:solidFill>
                <a:latin typeface="Arial"/>
                <a:cs typeface="Arial"/>
              </a:rPr>
              <a:t>do</a:t>
            </a:r>
            <a:r>
              <a:rPr sz="8004" dirty="0">
                <a:solidFill>
                  <a:sysClr val="windowText" lastClr="000000"/>
                </a:solidFill>
                <a:latin typeface="Arial"/>
                <a:cs typeface="Arial"/>
              </a:rPr>
              <a:t>	</a:t>
            </a:r>
            <a:r>
              <a:rPr sz="8004" spc="127" dirty="0">
                <a:solidFill>
                  <a:sysClr val="windowText" lastClr="000000"/>
                </a:solidFill>
                <a:latin typeface="Arial"/>
                <a:cs typeface="Arial"/>
              </a:rPr>
              <a:t>we</a:t>
            </a:r>
            <a:r>
              <a:rPr sz="8004" dirty="0">
                <a:solidFill>
                  <a:sysClr val="windowText" lastClr="000000"/>
                </a:solidFill>
                <a:latin typeface="Arial"/>
                <a:cs typeface="Arial"/>
              </a:rPr>
              <a:t>	</a:t>
            </a:r>
            <a:r>
              <a:rPr sz="8004" spc="49" dirty="0">
                <a:solidFill>
                  <a:sysClr val="windowText" lastClr="000000"/>
                </a:solidFill>
                <a:latin typeface="Arial"/>
                <a:cs typeface="Arial"/>
              </a:rPr>
              <a:t>get</a:t>
            </a:r>
            <a:r>
              <a:rPr sz="8004" dirty="0">
                <a:solidFill>
                  <a:sysClr val="windowText" lastClr="000000"/>
                </a:solidFill>
                <a:latin typeface="Arial"/>
                <a:cs typeface="Arial"/>
              </a:rPr>
              <a:t>	</a:t>
            </a:r>
            <a:r>
              <a:rPr sz="8004" spc="-24" dirty="0">
                <a:solidFill>
                  <a:sysClr val="windowText" lastClr="000000"/>
                </a:solidFill>
                <a:latin typeface="Arial"/>
                <a:cs typeface="Arial"/>
              </a:rPr>
              <a:t>this</a:t>
            </a:r>
            <a:r>
              <a:rPr sz="8004" dirty="0">
                <a:solidFill>
                  <a:sysClr val="windowText" lastClr="000000"/>
                </a:solidFill>
                <a:latin typeface="Arial"/>
                <a:cs typeface="Arial"/>
              </a:rPr>
              <a:t>	</a:t>
            </a:r>
            <a:r>
              <a:rPr sz="8004" spc="-24" dirty="0">
                <a:solidFill>
                  <a:sysClr val="windowText" lastClr="000000"/>
                </a:solidFill>
                <a:latin typeface="Arial"/>
                <a:cs typeface="Arial"/>
              </a:rPr>
              <a:t>from</a:t>
            </a:r>
            <a:r>
              <a:rPr sz="8004" dirty="0">
                <a:solidFill>
                  <a:sysClr val="windowText" lastClr="000000"/>
                </a:solidFill>
                <a:latin typeface="Arial"/>
                <a:cs typeface="Arial"/>
              </a:rPr>
              <a:t>	</a:t>
            </a:r>
            <a:r>
              <a:rPr sz="8004" spc="-55" dirty="0">
                <a:solidFill>
                  <a:sysClr val="windowText" lastClr="000000"/>
                </a:solidFill>
                <a:latin typeface="Arial"/>
                <a:cs typeface="Arial"/>
              </a:rPr>
              <a:t>images?</a:t>
            </a:r>
            <a:endParaRPr sz="8004" b="0" dirty="0">
              <a:solidFill>
                <a:sysClr val="windowText" lastClr="000000"/>
              </a:solidFill>
              <a:latin typeface="Arial"/>
              <a:cs typeface="Arial"/>
            </a:endParaRPr>
          </a:p>
        </p:txBody>
      </p:sp>
    </p:spTree>
    <p:extLst>
      <p:ext uri="{BB962C8B-B14F-4D97-AF65-F5344CB8AC3E}">
        <p14:creationId xmlns:p14="http://schemas.microsoft.com/office/powerpoint/2010/main" val="313319760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217014" y="5101273"/>
            <a:ext cx="21949901" cy="7278161"/>
          </a:xfrm>
          <a:prstGeom prst="rect">
            <a:avLst/>
          </a:prstGeom>
        </p:spPr>
      </p:pic>
      <p:sp>
        <p:nvSpPr>
          <p:cNvPr id="3" name="object 3"/>
          <p:cNvSpPr txBox="1"/>
          <p:nvPr/>
        </p:nvSpPr>
        <p:spPr>
          <a:xfrm>
            <a:off x="4551932" y="814572"/>
            <a:ext cx="14469186" cy="1738069"/>
          </a:xfrm>
          <a:prstGeom prst="rect">
            <a:avLst/>
          </a:prstGeom>
        </p:spPr>
        <p:txBody>
          <a:bodyPr vert="horz" wrap="square" lIns="0" tIns="20793" rIns="0" bIns="0" rtlCol="0">
            <a:spAutoFit/>
          </a:bodyPr>
          <a:lstStyle/>
          <a:p>
            <a:pPr marL="15403" defTabSz="1108984" hangingPunct="1">
              <a:spcBef>
                <a:spcPts val="164"/>
              </a:spcBef>
            </a:pPr>
            <a:r>
              <a:rPr sz="11158" b="0" spc="236" dirty="0">
                <a:solidFill>
                  <a:sysClr val="windowText" lastClr="000000"/>
                </a:solidFill>
                <a:latin typeface="Arial"/>
                <a:cs typeface="Arial"/>
              </a:rPr>
              <a:t>Structure</a:t>
            </a:r>
            <a:r>
              <a:rPr sz="11158" b="0" spc="18" dirty="0">
                <a:solidFill>
                  <a:sysClr val="windowText" lastClr="000000"/>
                </a:solidFill>
                <a:latin typeface="Arial"/>
                <a:cs typeface="Arial"/>
              </a:rPr>
              <a:t> </a:t>
            </a:r>
            <a:r>
              <a:rPr sz="11158" b="0" spc="303" dirty="0">
                <a:solidFill>
                  <a:sysClr val="windowText" lastClr="000000"/>
                </a:solidFill>
                <a:latin typeface="Arial"/>
                <a:cs typeface="Arial"/>
              </a:rPr>
              <a:t>from</a:t>
            </a:r>
            <a:r>
              <a:rPr sz="11158" b="0" spc="24" dirty="0">
                <a:solidFill>
                  <a:sysClr val="windowText" lastClr="000000"/>
                </a:solidFill>
                <a:latin typeface="Arial"/>
                <a:cs typeface="Arial"/>
              </a:rPr>
              <a:t> </a:t>
            </a:r>
            <a:r>
              <a:rPr sz="11158" b="0" spc="376" dirty="0">
                <a:solidFill>
                  <a:sysClr val="windowText" lastClr="000000"/>
                </a:solidFill>
                <a:latin typeface="Arial"/>
                <a:cs typeface="Arial"/>
              </a:rPr>
              <a:t>Motion</a:t>
            </a:r>
            <a:endParaRPr sz="11158" b="0">
              <a:solidFill>
                <a:sysClr val="windowText" lastClr="000000"/>
              </a:solidFill>
              <a:latin typeface="Arial"/>
              <a:cs typeface="Arial"/>
            </a:endParaRPr>
          </a:p>
        </p:txBody>
      </p:sp>
      <p:sp>
        <p:nvSpPr>
          <p:cNvPr id="4" name="object 4"/>
          <p:cNvSpPr txBox="1"/>
          <p:nvPr/>
        </p:nvSpPr>
        <p:spPr>
          <a:xfrm>
            <a:off x="7273470" y="2943026"/>
            <a:ext cx="9837630" cy="1673538"/>
          </a:xfrm>
          <a:prstGeom prst="rect">
            <a:avLst/>
          </a:prstGeom>
        </p:spPr>
        <p:txBody>
          <a:bodyPr vert="horz" wrap="square" lIns="0" tIns="12322" rIns="0" bIns="0" rtlCol="0">
            <a:spAutoFit/>
          </a:bodyPr>
          <a:lstStyle/>
          <a:p>
            <a:pPr marL="15403" marR="6161" indent="619183" defTabSz="1108984" hangingPunct="1">
              <a:lnSpc>
                <a:spcPct val="100400"/>
              </a:lnSpc>
              <a:spcBef>
                <a:spcPts val="97"/>
              </a:spcBef>
            </a:pPr>
            <a:r>
              <a:rPr sz="5397" b="0" dirty="0">
                <a:solidFill>
                  <a:sysClr val="windowText" lastClr="000000"/>
                </a:solidFill>
                <a:latin typeface="Arial"/>
                <a:cs typeface="Arial"/>
              </a:rPr>
              <a:t>Or</a:t>
            </a:r>
            <a:r>
              <a:rPr sz="5397" b="0" spc="138" dirty="0">
                <a:solidFill>
                  <a:sysClr val="windowText" lastClr="000000"/>
                </a:solidFill>
                <a:latin typeface="Arial"/>
                <a:cs typeface="Arial"/>
              </a:rPr>
              <a:t> </a:t>
            </a:r>
            <a:r>
              <a:rPr sz="5397" b="0" dirty="0">
                <a:solidFill>
                  <a:sysClr val="windowText" lastClr="000000"/>
                </a:solidFill>
                <a:latin typeface="Arial"/>
                <a:cs typeface="Arial"/>
              </a:rPr>
              <a:t>Photogrammetry</a:t>
            </a:r>
            <a:r>
              <a:rPr sz="5397" b="0" spc="138" dirty="0">
                <a:solidFill>
                  <a:sysClr val="windowText" lastClr="000000"/>
                </a:solidFill>
                <a:latin typeface="Arial"/>
                <a:cs typeface="Arial"/>
              </a:rPr>
              <a:t> </a:t>
            </a:r>
            <a:r>
              <a:rPr sz="5397" b="0" spc="-12" dirty="0">
                <a:solidFill>
                  <a:sysClr val="windowText" lastClr="000000"/>
                </a:solidFill>
                <a:latin typeface="Arial"/>
                <a:cs typeface="Arial"/>
              </a:rPr>
              <a:t>(1850~) </a:t>
            </a:r>
            <a:r>
              <a:rPr sz="5397" b="0" dirty="0">
                <a:solidFill>
                  <a:sysClr val="windowText" lastClr="000000"/>
                </a:solidFill>
                <a:latin typeface="Arial"/>
                <a:cs typeface="Arial"/>
              </a:rPr>
              <a:t>Long</a:t>
            </a:r>
            <a:r>
              <a:rPr sz="5397" b="0" spc="188" dirty="0">
                <a:solidFill>
                  <a:sysClr val="windowText" lastClr="000000"/>
                </a:solidFill>
                <a:latin typeface="Arial"/>
                <a:cs typeface="Arial"/>
              </a:rPr>
              <a:t> </a:t>
            </a:r>
            <a:r>
              <a:rPr sz="5397" b="0" dirty="0">
                <a:solidFill>
                  <a:sysClr val="windowText" lastClr="000000"/>
                </a:solidFill>
                <a:latin typeface="Arial"/>
                <a:cs typeface="Arial"/>
              </a:rPr>
              <a:t>history</a:t>
            </a:r>
            <a:r>
              <a:rPr sz="5397" b="0" spc="188" dirty="0">
                <a:solidFill>
                  <a:sysClr val="windowText" lastClr="000000"/>
                </a:solidFill>
                <a:latin typeface="Arial"/>
                <a:cs typeface="Arial"/>
              </a:rPr>
              <a:t> </a:t>
            </a:r>
            <a:r>
              <a:rPr sz="5397" b="0" dirty="0">
                <a:solidFill>
                  <a:sysClr val="windowText" lastClr="000000"/>
                </a:solidFill>
                <a:latin typeface="Arial"/>
                <a:cs typeface="Arial"/>
              </a:rPr>
              <a:t>in</a:t>
            </a:r>
            <a:r>
              <a:rPr sz="5397" b="0" spc="188" dirty="0">
                <a:solidFill>
                  <a:sysClr val="windowText" lastClr="000000"/>
                </a:solidFill>
                <a:latin typeface="Arial"/>
                <a:cs typeface="Arial"/>
              </a:rPr>
              <a:t> </a:t>
            </a:r>
            <a:r>
              <a:rPr sz="5397" b="0" dirty="0">
                <a:solidFill>
                  <a:sysClr val="windowText" lastClr="000000"/>
                </a:solidFill>
                <a:latin typeface="Arial"/>
                <a:cs typeface="Arial"/>
              </a:rPr>
              <a:t>Computer</a:t>
            </a:r>
            <a:r>
              <a:rPr sz="5397" b="0" spc="188" dirty="0">
                <a:solidFill>
                  <a:sysClr val="windowText" lastClr="000000"/>
                </a:solidFill>
                <a:latin typeface="Arial"/>
                <a:cs typeface="Arial"/>
              </a:rPr>
              <a:t> </a:t>
            </a:r>
            <a:r>
              <a:rPr sz="5397" b="0" spc="-24" dirty="0">
                <a:solidFill>
                  <a:sysClr val="windowText" lastClr="000000"/>
                </a:solidFill>
                <a:latin typeface="Arial"/>
                <a:cs typeface="Arial"/>
              </a:rPr>
              <a:t>Vision</a:t>
            </a:r>
            <a:endParaRPr sz="5397" b="0">
              <a:solidFill>
                <a:sysClr val="windowText" lastClr="000000"/>
              </a:solidFill>
              <a:latin typeface="Arial"/>
              <a:cs typeface="Arial"/>
            </a:endParaRPr>
          </a:p>
        </p:txBody>
      </p:sp>
    </p:spTree>
    <p:extLst>
      <p:ext uri="{BB962C8B-B14F-4D97-AF65-F5344CB8AC3E}">
        <p14:creationId xmlns:p14="http://schemas.microsoft.com/office/powerpoint/2010/main" val="427072885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3423320" y="6707982"/>
            <a:ext cx="20835075" cy="6261604"/>
          </a:xfrm>
          <a:prstGeom prst="rect">
            <a:avLst/>
          </a:prstGeom>
        </p:spPr>
      </p:pic>
      <p:sp>
        <p:nvSpPr>
          <p:cNvPr id="3" name="object 3"/>
          <p:cNvSpPr txBox="1">
            <a:spLocks noGrp="1"/>
          </p:cNvSpPr>
          <p:nvPr>
            <p:ph type="title"/>
          </p:nvPr>
        </p:nvSpPr>
        <p:spPr>
          <a:xfrm>
            <a:off x="456506" y="440714"/>
            <a:ext cx="28661661" cy="1834749"/>
          </a:xfrm>
          <a:prstGeom prst="rect">
            <a:avLst/>
          </a:prstGeom>
        </p:spPr>
        <p:txBody>
          <a:bodyPr vert="horz" wrap="square" lIns="0" tIns="403050" rIns="0" bIns="0" rtlCol="0">
            <a:spAutoFit/>
          </a:bodyPr>
          <a:lstStyle/>
          <a:p>
            <a:pPr marL="1481726">
              <a:spcBef>
                <a:spcPts val="139"/>
              </a:spcBef>
            </a:pPr>
            <a:r>
              <a:rPr sz="9278" dirty="0"/>
              <a:t>NeRF</a:t>
            </a:r>
            <a:r>
              <a:rPr sz="9278" spc="-200" dirty="0"/>
              <a:t> </a:t>
            </a:r>
            <a:r>
              <a:rPr sz="9278" spc="164" dirty="0"/>
              <a:t>is</a:t>
            </a:r>
            <a:r>
              <a:rPr sz="9278" spc="-194" dirty="0"/>
              <a:t> </a:t>
            </a:r>
            <a:r>
              <a:rPr sz="9278" spc="-73" dirty="0"/>
              <a:t>AFTER</a:t>
            </a:r>
            <a:r>
              <a:rPr sz="9278" spc="-194" dirty="0"/>
              <a:t> </a:t>
            </a:r>
            <a:r>
              <a:rPr sz="9278" spc="194" dirty="0"/>
              <a:t>Structure</a:t>
            </a:r>
            <a:r>
              <a:rPr sz="9278" spc="-194" dirty="0"/>
              <a:t> </a:t>
            </a:r>
            <a:r>
              <a:rPr sz="9278" spc="236" dirty="0"/>
              <a:t>from</a:t>
            </a:r>
            <a:r>
              <a:rPr sz="9278" spc="-194" dirty="0"/>
              <a:t> </a:t>
            </a:r>
            <a:r>
              <a:rPr sz="9278" spc="308" dirty="0"/>
              <a:t>Motion</a:t>
            </a:r>
            <a:endParaRPr sz="9278"/>
          </a:p>
        </p:txBody>
      </p:sp>
      <p:sp>
        <p:nvSpPr>
          <p:cNvPr id="4" name="object 4"/>
          <p:cNvSpPr txBox="1"/>
          <p:nvPr/>
        </p:nvSpPr>
        <p:spPr>
          <a:xfrm>
            <a:off x="1725231" y="3152162"/>
            <a:ext cx="20480044" cy="3007975"/>
          </a:xfrm>
          <a:prstGeom prst="rect">
            <a:avLst/>
          </a:prstGeom>
        </p:spPr>
        <p:txBody>
          <a:bodyPr vert="horz" wrap="square" lIns="0" tIns="45438" rIns="0" bIns="0" rtlCol="0">
            <a:spAutoFit/>
          </a:bodyPr>
          <a:lstStyle/>
          <a:p>
            <a:pPr marL="649988" marR="1618809" indent="-635356" defTabSz="1108984" hangingPunct="1">
              <a:lnSpc>
                <a:spcPts val="5700"/>
              </a:lnSpc>
              <a:spcBef>
                <a:spcPts val="358"/>
              </a:spcBef>
              <a:buSzPct val="125316"/>
              <a:buFontTx/>
              <a:buChar char="•"/>
              <a:tabLst>
                <a:tab pos="649988" algn="l"/>
              </a:tabLst>
            </a:pPr>
            <a:r>
              <a:rPr sz="4791" b="0" dirty="0">
                <a:solidFill>
                  <a:sysClr val="windowText" lastClr="000000"/>
                </a:solidFill>
                <a:latin typeface="Arial"/>
                <a:cs typeface="Arial"/>
              </a:rPr>
              <a:t>In</a:t>
            </a:r>
            <a:r>
              <a:rPr sz="4791" b="0" spc="24" dirty="0">
                <a:solidFill>
                  <a:sysClr val="windowText" lastClr="000000"/>
                </a:solidFill>
                <a:latin typeface="Arial"/>
                <a:cs typeface="Arial"/>
              </a:rPr>
              <a:t> </a:t>
            </a:r>
            <a:r>
              <a:rPr sz="4791" b="0" dirty="0">
                <a:solidFill>
                  <a:sysClr val="windowText" lastClr="000000"/>
                </a:solidFill>
                <a:latin typeface="Arial"/>
                <a:cs typeface="Arial"/>
              </a:rPr>
              <a:t>order</a:t>
            </a:r>
            <a:r>
              <a:rPr sz="4791" b="0" spc="24" dirty="0">
                <a:solidFill>
                  <a:sysClr val="windowText" lastClr="000000"/>
                </a:solidFill>
                <a:latin typeface="Arial"/>
                <a:cs typeface="Arial"/>
              </a:rPr>
              <a:t> </a:t>
            </a:r>
            <a:r>
              <a:rPr sz="4791" b="0" spc="115" dirty="0">
                <a:solidFill>
                  <a:sysClr val="windowText" lastClr="000000"/>
                </a:solidFill>
                <a:latin typeface="Arial"/>
                <a:cs typeface="Arial"/>
              </a:rPr>
              <a:t>to</a:t>
            </a:r>
            <a:r>
              <a:rPr sz="4791" b="0" spc="30" dirty="0">
                <a:solidFill>
                  <a:sysClr val="windowText" lastClr="000000"/>
                </a:solidFill>
                <a:latin typeface="Arial"/>
                <a:cs typeface="Arial"/>
              </a:rPr>
              <a:t> </a:t>
            </a:r>
            <a:r>
              <a:rPr sz="4791" b="0" dirty="0">
                <a:solidFill>
                  <a:sysClr val="windowText" lastClr="000000"/>
                </a:solidFill>
                <a:latin typeface="Arial"/>
                <a:cs typeface="Arial"/>
              </a:rPr>
              <a:t>train</a:t>
            </a:r>
            <a:r>
              <a:rPr sz="4791" b="0" spc="30" dirty="0">
                <a:solidFill>
                  <a:sysClr val="windowText" lastClr="000000"/>
                </a:solidFill>
                <a:latin typeface="Arial"/>
                <a:cs typeface="Arial"/>
              </a:rPr>
              <a:t> </a:t>
            </a:r>
            <a:r>
              <a:rPr sz="4791" b="0" spc="-61" dirty="0">
                <a:solidFill>
                  <a:sysClr val="windowText" lastClr="000000"/>
                </a:solidFill>
                <a:latin typeface="Arial"/>
                <a:cs typeface="Arial"/>
              </a:rPr>
              <a:t>NeRF</a:t>
            </a:r>
            <a:r>
              <a:rPr sz="4791" b="0" spc="24" dirty="0">
                <a:solidFill>
                  <a:sysClr val="windowText" lastClr="000000"/>
                </a:solidFill>
                <a:latin typeface="Arial"/>
                <a:cs typeface="Arial"/>
              </a:rPr>
              <a:t> </a:t>
            </a:r>
            <a:r>
              <a:rPr sz="4791" b="0" dirty="0">
                <a:solidFill>
                  <a:sysClr val="windowText" lastClr="000000"/>
                </a:solidFill>
                <a:latin typeface="Arial"/>
                <a:cs typeface="Arial"/>
              </a:rPr>
              <a:t>you</a:t>
            </a:r>
            <a:r>
              <a:rPr sz="4791" b="0" spc="24" dirty="0">
                <a:solidFill>
                  <a:sysClr val="windowText" lastClr="000000"/>
                </a:solidFill>
                <a:latin typeface="Arial"/>
                <a:cs typeface="Arial"/>
              </a:rPr>
              <a:t> </a:t>
            </a:r>
            <a:r>
              <a:rPr sz="4791" b="0" dirty="0">
                <a:solidFill>
                  <a:sysClr val="windowText" lastClr="000000"/>
                </a:solidFill>
                <a:latin typeface="Arial"/>
                <a:cs typeface="Arial"/>
              </a:rPr>
              <a:t>need</a:t>
            </a:r>
            <a:r>
              <a:rPr sz="4791" b="0" spc="24" dirty="0">
                <a:solidFill>
                  <a:sysClr val="windowText" lastClr="000000"/>
                </a:solidFill>
                <a:latin typeface="Arial"/>
                <a:cs typeface="Arial"/>
              </a:rPr>
              <a:t> </a:t>
            </a:r>
            <a:r>
              <a:rPr sz="4791" b="0" spc="115" dirty="0">
                <a:solidFill>
                  <a:sysClr val="windowText" lastClr="000000"/>
                </a:solidFill>
                <a:latin typeface="Arial"/>
                <a:cs typeface="Arial"/>
              </a:rPr>
              <a:t>to</a:t>
            </a:r>
            <a:r>
              <a:rPr sz="4791" b="0" spc="30" dirty="0">
                <a:solidFill>
                  <a:sysClr val="windowText" lastClr="000000"/>
                </a:solidFill>
                <a:latin typeface="Arial"/>
                <a:cs typeface="Arial"/>
              </a:rPr>
              <a:t> </a:t>
            </a:r>
            <a:r>
              <a:rPr sz="4791" b="0" dirty="0">
                <a:solidFill>
                  <a:sysClr val="windowText" lastClr="000000"/>
                </a:solidFill>
                <a:latin typeface="Arial"/>
                <a:cs typeface="Arial"/>
              </a:rPr>
              <a:t>run</a:t>
            </a:r>
            <a:r>
              <a:rPr sz="4791" b="0" spc="30" dirty="0">
                <a:solidFill>
                  <a:sysClr val="windowText" lastClr="000000"/>
                </a:solidFill>
                <a:latin typeface="Arial"/>
                <a:cs typeface="Arial"/>
              </a:rPr>
              <a:t> </a:t>
            </a:r>
            <a:r>
              <a:rPr sz="4791" b="0" dirty="0">
                <a:solidFill>
                  <a:sysClr val="windowText" lastClr="000000"/>
                </a:solidFill>
                <a:latin typeface="Arial"/>
                <a:cs typeface="Arial"/>
              </a:rPr>
              <a:t>SfM/SLAM</a:t>
            </a:r>
            <a:r>
              <a:rPr sz="4791" b="0" spc="24" dirty="0">
                <a:solidFill>
                  <a:sysClr val="windowText" lastClr="000000"/>
                </a:solidFill>
                <a:latin typeface="Arial"/>
                <a:cs typeface="Arial"/>
              </a:rPr>
              <a:t> </a:t>
            </a:r>
            <a:r>
              <a:rPr sz="4791" b="0" dirty="0">
                <a:solidFill>
                  <a:sysClr val="windowText" lastClr="000000"/>
                </a:solidFill>
                <a:latin typeface="Arial"/>
                <a:cs typeface="Arial"/>
              </a:rPr>
              <a:t>on</a:t>
            </a:r>
            <a:r>
              <a:rPr sz="4791" b="0" spc="24" dirty="0">
                <a:solidFill>
                  <a:sysClr val="windowText" lastClr="000000"/>
                </a:solidFill>
                <a:latin typeface="Arial"/>
                <a:cs typeface="Arial"/>
              </a:rPr>
              <a:t> </a:t>
            </a:r>
            <a:r>
              <a:rPr sz="4791" b="0" dirty="0">
                <a:solidFill>
                  <a:sysClr val="windowText" lastClr="000000"/>
                </a:solidFill>
                <a:latin typeface="Arial"/>
                <a:cs typeface="Arial"/>
              </a:rPr>
              <a:t>the</a:t>
            </a:r>
            <a:r>
              <a:rPr sz="4791" b="0" spc="30" dirty="0">
                <a:solidFill>
                  <a:sysClr val="windowText" lastClr="000000"/>
                </a:solidFill>
                <a:latin typeface="Arial"/>
                <a:cs typeface="Arial"/>
              </a:rPr>
              <a:t> </a:t>
            </a:r>
            <a:r>
              <a:rPr sz="4791" b="0" dirty="0">
                <a:solidFill>
                  <a:sysClr val="windowText" lastClr="000000"/>
                </a:solidFill>
                <a:latin typeface="Arial"/>
                <a:cs typeface="Arial"/>
              </a:rPr>
              <a:t>images</a:t>
            </a:r>
            <a:r>
              <a:rPr sz="4791" b="0" spc="24" dirty="0">
                <a:solidFill>
                  <a:sysClr val="windowText" lastClr="000000"/>
                </a:solidFill>
                <a:latin typeface="Arial"/>
                <a:cs typeface="Arial"/>
              </a:rPr>
              <a:t> </a:t>
            </a:r>
            <a:r>
              <a:rPr sz="4791" b="0" spc="85" dirty="0">
                <a:solidFill>
                  <a:sysClr val="windowText" lastClr="000000"/>
                </a:solidFill>
                <a:latin typeface="Arial"/>
                <a:cs typeface="Arial"/>
              </a:rPr>
              <a:t>to </a:t>
            </a:r>
            <a:r>
              <a:rPr sz="4791" b="0" dirty="0">
                <a:solidFill>
                  <a:sysClr val="windowText" lastClr="000000"/>
                </a:solidFill>
                <a:latin typeface="Arial"/>
                <a:cs typeface="Arial"/>
              </a:rPr>
              <a:t>estimate</a:t>
            </a:r>
            <a:r>
              <a:rPr sz="4791" b="0" spc="73" dirty="0">
                <a:solidFill>
                  <a:sysClr val="windowText" lastClr="000000"/>
                </a:solidFill>
                <a:latin typeface="Arial"/>
                <a:cs typeface="Arial"/>
              </a:rPr>
              <a:t> </a:t>
            </a:r>
            <a:r>
              <a:rPr sz="4791" b="0" dirty="0">
                <a:solidFill>
                  <a:sysClr val="windowText" lastClr="000000"/>
                </a:solidFill>
                <a:latin typeface="Arial"/>
                <a:cs typeface="Arial"/>
              </a:rPr>
              <a:t>the</a:t>
            </a:r>
            <a:r>
              <a:rPr sz="4791" b="0" spc="79" dirty="0">
                <a:solidFill>
                  <a:sysClr val="windowText" lastClr="000000"/>
                </a:solidFill>
                <a:latin typeface="Arial"/>
                <a:cs typeface="Arial"/>
              </a:rPr>
              <a:t> </a:t>
            </a:r>
            <a:r>
              <a:rPr sz="4791" b="0" dirty="0">
                <a:solidFill>
                  <a:sysClr val="windowText" lastClr="000000"/>
                </a:solidFill>
                <a:latin typeface="Arial"/>
                <a:cs typeface="Arial"/>
              </a:rPr>
              <a:t>camera</a:t>
            </a:r>
            <a:r>
              <a:rPr sz="4791" b="0" spc="85" dirty="0">
                <a:solidFill>
                  <a:sysClr val="windowText" lastClr="000000"/>
                </a:solidFill>
                <a:latin typeface="Arial"/>
                <a:cs typeface="Arial"/>
              </a:rPr>
              <a:t> </a:t>
            </a:r>
            <a:r>
              <a:rPr sz="4791" b="0" spc="-12" dirty="0">
                <a:solidFill>
                  <a:sysClr val="windowText" lastClr="000000"/>
                </a:solidFill>
                <a:latin typeface="Arial"/>
                <a:cs typeface="Arial"/>
              </a:rPr>
              <a:t>parameters</a:t>
            </a:r>
            <a:endParaRPr sz="4791" b="0">
              <a:solidFill>
                <a:sysClr val="windowText" lastClr="000000"/>
              </a:solidFill>
              <a:latin typeface="Arial"/>
              <a:cs typeface="Arial"/>
            </a:endParaRPr>
          </a:p>
          <a:p>
            <a:pPr defTabSz="1108984" hangingPunct="1">
              <a:spcBef>
                <a:spcPts val="236"/>
              </a:spcBef>
              <a:buFont typeface="Arial"/>
              <a:buChar char="•"/>
            </a:pPr>
            <a:endParaRPr sz="4791" b="0">
              <a:solidFill>
                <a:sysClr val="windowText" lastClr="000000"/>
              </a:solidFill>
              <a:latin typeface="Arial"/>
              <a:cs typeface="Arial"/>
            </a:endParaRPr>
          </a:p>
          <a:p>
            <a:pPr marL="649988" indent="-634585" defTabSz="1108984" hangingPunct="1">
              <a:buSzPct val="125316"/>
              <a:buFontTx/>
              <a:buChar char="•"/>
              <a:tabLst>
                <a:tab pos="649988" algn="l"/>
              </a:tabLst>
            </a:pPr>
            <a:r>
              <a:rPr sz="4791" b="0" dirty="0">
                <a:solidFill>
                  <a:sysClr val="windowText" lastClr="000000"/>
                </a:solidFill>
                <a:latin typeface="Arial"/>
                <a:cs typeface="Arial"/>
              </a:rPr>
              <a:t>In</a:t>
            </a:r>
            <a:r>
              <a:rPr sz="4791" b="0" spc="67" dirty="0">
                <a:solidFill>
                  <a:sysClr val="windowText" lastClr="000000"/>
                </a:solidFill>
                <a:latin typeface="Arial"/>
                <a:cs typeface="Arial"/>
              </a:rPr>
              <a:t> </a:t>
            </a:r>
            <a:r>
              <a:rPr sz="4791" b="0" dirty="0">
                <a:solidFill>
                  <a:sysClr val="windowText" lastClr="000000"/>
                </a:solidFill>
                <a:latin typeface="Arial"/>
                <a:cs typeface="Arial"/>
              </a:rPr>
              <a:t>this</a:t>
            </a:r>
            <a:r>
              <a:rPr sz="4791" b="0" spc="73" dirty="0">
                <a:solidFill>
                  <a:sysClr val="windowText" lastClr="000000"/>
                </a:solidFill>
                <a:latin typeface="Arial"/>
                <a:cs typeface="Arial"/>
              </a:rPr>
              <a:t> </a:t>
            </a:r>
            <a:r>
              <a:rPr sz="4791" b="0" dirty="0">
                <a:solidFill>
                  <a:sysClr val="windowText" lastClr="000000"/>
                </a:solidFill>
                <a:latin typeface="Arial"/>
                <a:cs typeface="Arial"/>
              </a:rPr>
              <a:t>sense,</a:t>
            </a:r>
            <a:r>
              <a:rPr sz="4791" b="0" spc="67" dirty="0">
                <a:solidFill>
                  <a:sysClr val="windowText" lastClr="000000"/>
                </a:solidFill>
                <a:latin typeface="Arial"/>
                <a:cs typeface="Arial"/>
              </a:rPr>
              <a:t> </a:t>
            </a:r>
            <a:r>
              <a:rPr sz="4791" b="0" dirty="0">
                <a:solidFill>
                  <a:sysClr val="windowText" lastClr="000000"/>
                </a:solidFill>
                <a:latin typeface="Arial"/>
                <a:cs typeface="Arial"/>
              </a:rPr>
              <a:t>the</a:t>
            </a:r>
            <a:r>
              <a:rPr sz="4791" b="0" spc="67" dirty="0">
                <a:solidFill>
                  <a:sysClr val="windowText" lastClr="000000"/>
                </a:solidFill>
                <a:latin typeface="Arial"/>
                <a:cs typeface="Arial"/>
              </a:rPr>
              <a:t> </a:t>
            </a:r>
            <a:r>
              <a:rPr sz="4791" b="0" dirty="0">
                <a:solidFill>
                  <a:sysClr val="windowText" lastClr="000000"/>
                </a:solidFill>
                <a:latin typeface="Arial"/>
                <a:cs typeface="Arial"/>
              </a:rPr>
              <a:t>problem</a:t>
            </a:r>
            <a:r>
              <a:rPr sz="4791" b="0" spc="73" dirty="0">
                <a:solidFill>
                  <a:sysClr val="windowText" lastClr="000000"/>
                </a:solidFill>
                <a:latin typeface="Arial"/>
                <a:cs typeface="Arial"/>
              </a:rPr>
              <a:t> </a:t>
            </a:r>
            <a:r>
              <a:rPr sz="4791" b="0" dirty="0">
                <a:solidFill>
                  <a:sysClr val="windowText" lastClr="000000"/>
                </a:solidFill>
                <a:latin typeface="Arial"/>
                <a:cs typeface="Arial"/>
              </a:rPr>
              <a:t>category</a:t>
            </a:r>
            <a:r>
              <a:rPr sz="4791" b="0" spc="67" dirty="0">
                <a:solidFill>
                  <a:sysClr val="windowText" lastClr="000000"/>
                </a:solidFill>
                <a:latin typeface="Arial"/>
                <a:cs typeface="Arial"/>
              </a:rPr>
              <a:t> </a:t>
            </a:r>
            <a:r>
              <a:rPr sz="4791" b="0" dirty="0">
                <a:solidFill>
                  <a:sysClr val="windowText" lastClr="000000"/>
                </a:solidFill>
                <a:latin typeface="Arial"/>
                <a:cs typeface="Arial"/>
              </a:rPr>
              <a:t>is</a:t>
            </a:r>
            <a:r>
              <a:rPr sz="4791" b="0" spc="67" dirty="0">
                <a:solidFill>
                  <a:sysClr val="windowText" lastClr="000000"/>
                </a:solidFill>
                <a:latin typeface="Arial"/>
                <a:cs typeface="Arial"/>
              </a:rPr>
              <a:t> </a:t>
            </a:r>
            <a:r>
              <a:rPr sz="4791" b="0" dirty="0">
                <a:solidFill>
                  <a:sysClr val="windowText" lastClr="000000"/>
                </a:solidFill>
                <a:latin typeface="Arial"/>
                <a:cs typeface="Arial"/>
              </a:rPr>
              <a:t>same</a:t>
            </a:r>
            <a:r>
              <a:rPr sz="4791" b="0" spc="73" dirty="0">
                <a:solidFill>
                  <a:sysClr val="windowText" lastClr="000000"/>
                </a:solidFill>
                <a:latin typeface="Arial"/>
                <a:cs typeface="Arial"/>
              </a:rPr>
              <a:t> </a:t>
            </a:r>
            <a:r>
              <a:rPr sz="4791" b="0" dirty="0">
                <a:solidFill>
                  <a:sysClr val="windowText" lastClr="000000"/>
                </a:solidFill>
                <a:latin typeface="Arial"/>
                <a:cs typeface="Arial"/>
              </a:rPr>
              <a:t>as</a:t>
            </a:r>
            <a:r>
              <a:rPr sz="4791" b="0" spc="67" dirty="0">
                <a:solidFill>
                  <a:sysClr val="windowText" lastClr="000000"/>
                </a:solidFill>
                <a:latin typeface="Arial"/>
                <a:cs typeface="Arial"/>
              </a:rPr>
              <a:t> </a:t>
            </a:r>
            <a:r>
              <a:rPr sz="4791" b="0" dirty="0">
                <a:solidFill>
                  <a:sysClr val="windowText" lastClr="000000"/>
                </a:solidFill>
                <a:latin typeface="Arial"/>
                <a:cs typeface="Arial"/>
              </a:rPr>
              <a:t>that</a:t>
            </a:r>
            <a:r>
              <a:rPr sz="4791" b="0" spc="67" dirty="0">
                <a:solidFill>
                  <a:sysClr val="windowText" lastClr="000000"/>
                </a:solidFill>
                <a:latin typeface="Arial"/>
                <a:cs typeface="Arial"/>
              </a:rPr>
              <a:t> </a:t>
            </a:r>
            <a:r>
              <a:rPr sz="4791" b="0" spc="79" dirty="0">
                <a:solidFill>
                  <a:sysClr val="windowText" lastClr="000000"/>
                </a:solidFill>
                <a:latin typeface="Arial"/>
                <a:cs typeface="Arial"/>
              </a:rPr>
              <a:t>of</a:t>
            </a:r>
            <a:r>
              <a:rPr sz="4791" b="0" spc="67" dirty="0">
                <a:solidFill>
                  <a:sysClr val="windowText" lastClr="000000"/>
                </a:solidFill>
                <a:latin typeface="Arial"/>
                <a:cs typeface="Arial"/>
              </a:rPr>
              <a:t> </a:t>
            </a:r>
            <a:r>
              <a:rPr sz="4791" dirty="0">
                <a:solidFill>
                  <a:sysClr val="windowText" lastClr="000000"/>
                </a:solidFill>
                <a:latin typeface="Arial"/>
                <a:cs typeface="Arial"/>
              </a:rPr>
              <a:t>Multi-view</a:t>
            </a:r>
            <a:r>
              <a:rPr sz="4791" spc="73" dirty="0">
                <a:solidFill>
                  <a:sysClr val="windowText" lastClr="000000"/>
                </a:solidFill>
                <a:latin typeface="Arial"/>
                <a:cs typeface="Arial"/>
              </a:rPr>
              <a:t> </a:t>
            </a:r>
            <a:r>
              <a:rPr sz="4791" spc="-12" dirty="0">
                <a:solidFill>
                  <a:sysClr val="windowText" lastClr="000000"/>
                </a:solidFill>
                <a:latin typeface="Arial"/>
                <a:cs typeface="Arial"/>
              </a:rPr>
              <a:t>Stereo</a:t>
            </a:r>
            <a:endParaRPr sz="4791" b="0">
              <a:solidFill>
                <a:sysClr val="windowText" lastClr="000000"/>
              </a:solidFill>
              <a:latin typeface="Arial"/>
              <a:cs typeface="Arial"/>
            </a:endParaRPr>
          </a:p>
        </p:txBody>
      </p:sp>
      <p:sp>
        <p:nvSpPr>
          <p:cNvPr id="5" name="object 5"/>
          <p:cNvSpPr txBox="1"/>
          <p:nvPr/>
        </p:nvSpPr>
        <p:spPr>
          <a:xfrm>
            <a:off x="16730104" y="12740931"/>
            <a:ext cx="7485655" cy="630649"/>
          </a:xfrm>
          <a:prstGeom prst="rect">
            <a:avLst/>
          </a:prstGeom>
        </p:spPr>
        <p:txBody>
          <a:bodyPr vert="horz" wrap="square" lIns="0" tIns="14632" rIns="0" bIns="0" rtlCol="0">
            <a:spAutoFit/>
          </a:bodyPr>
          <a:lstStyle/>
          <a:p>
            <a:pPr marL="15403" defTabSz="1108984" hangingPunct="1">
              <a:spcBef>
                <a:spcPts val="115"/>
              </a:spcBef>
            </a:pPr>
            <a:r>
              <a:rPr sz="4002" b="0" dirty="0">
                <a:solidFill>
                  <a:sysClr val="windowText" lastClr="000000"/>
                </a:solidFill>
                <a:latin typeface="Arial"/>
                <a:cs typeface="Arial"/>
              </a:rPr>
              <a:t>Colmap:</a:t>
            </a:r>
            <a:r>
              <a:rPr sz="4002" b="0" spc="-121" dirty="0">
                <a:solidFill>
                  <a:sysClr val="windowText" lastClr="000000"/>
                </a:solidFill>
                <a:latin typeface="Arial"/>
                <a:cs typeface="Arial"/>
              </a:rPr>
              <a:t> </a:t>
            </a:r>
            <a:r>
              <a:rPr sz="4002" b="0" dirty="0">
                <a:solidFill>
                  <a:sysClr val="windowText" lastClr="000000"/>
                </a:solidFill>
                <a:latin typeface="Arial"/>
                <a:cs typeface="Arial"/>
              </a:rPr>
              <a:t>Schönberger</a:t>
            </a:r>
            <a:r>
              <a:rPr sz="4002" b="0" spc="-115" dirty="0">
                <a:solidFill>
                  <a:sysClr val="windowText" lastClr="000000"/>
                </a:solidFill>
                <a:latin typeface="Arial"/>
                <a:cs typeface="Arial"/>
              </a:rPr>
              <a:t> </a:t>
            </a:r>
            <a:r>
              <a:rPr sz="4002" b="0" dirty="0">
                <a:solidFill>
                  <a:sysClr val="windowText" lastClr="000000"/>
                </a:solidFill>
                <a:latin typeface="Arial"/>
                <a:cs typeface="Arial"/>
              </a:rPr>
              <a:t>et</a:t>
            </a:r>
            <a:r>
              <a:rPr sz="4002" b="0" spc="-121" dirty="0">
                <a:solidFill>
                  <a:sysClr val="windowText" lastClr="000000"/>
                </a:solidFill>
                <a:latin typeface="Arial"/>
                <a:cs typeface="Arial"/>
              </a:rPr>
              <a:t> </a:t>
            </a:r>
            <a:r>
              <a:rPr sz="4002" b="0" dirty="0">
                <a:solidFill>
                  <a:sysClr val="windowText" lastClr="000000"/>
                </a:solidFill>
                <a:latin typeface="Arial"/>
                <a:cs typeface="Arial"/>
              </a:rPr>
              <a:t>al.</a:t>
            </a:r>
            <a:r>
              <a:rPr sz="4002" b="0" spc="-115" dirty="0">
                <a:solidFill>
                  <a:sysClr val="windowText" lastClr="000000"/>
                </a:solidFill>
                <a:latin typeface="Arial"/>
                <a:cs typeface="Arial"/>
              </a:rPr>
              <a:t> </a:t>
            </a:r>
            <a:r>
              <a:rPr sz="4002" b="0" spc="-24" dirty="0">
                <a:solidFill>
                  <a:sysClr val="windowText" lastClr="000000"/>
                </a:solidFill>
                <a:latin typeface="Arial"/>
                <a:cs typeface="Arial"/>
              </a:rPr>
              <a:t>2016</a:t>
            </a:r>
            <a:endParaRPr sz="4002" b="0">
              <a:solidFill>
                <a:sysClr val="windowText" lastClr="000000"/>
              </a:solidFill>
              <a:latin typeface="Arial"/>
              <a:cs typeface="Arial"/>
            </a:endParaRPr>
          </a:p>
        </p:txBody>
      </p:sp>
    </p:spTree>
    <p:extLst>
      <p:ext uri="{BB962C8B-B14F-4D97-AF65-F5344CB8AC3E}">
        <p14:creationId xmlns:p14="http://schemas.microsoft.com/office/powerpoint/2010/main" val="344495254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grpSp>
        <p:nvGrpSpPr>
          <p:cNvPr id="2" name="object 2"/>
          <p:cNvGrpSpPr/>
          <p:nvPr/>
        </p:nvGrpSpPr>
        <p:grpSpPr>
          <a:xfrm>
            <a:off x="16973468" y="9905020"/>
            <a:ext cx="6033962" cy="2107843"/>
            <a:chOff x="13994547" y="8167055"/>
            <a:chExt cx="4975225" cy="1737995"/>
          </a:xfrm>
        </p:grpSpPr>
        <p:sp>
          <p:nvSpPr>
            <p:cNvPr id="3" name="object 3"/>
            <p:cNvSpPr/>
            <p:nvPr/>
          </p:nvSpPr>
          <p:spPr>
            <a:xfrm>
              <a:off x="14362923" y="9068582"/>
              <a:ext cx="4238625" cy="805180"/>
            </a:xfrm>
            <a:custGeom>
              <a:avLst/>
              <a:gdLst/>
              <a:ahLst/>
              <a:cxnLst/>
              <a:rect l="l" t="t" r="r" b="b"/>
              <a:pathLst>
                <a:path w="4238625" h="805179">
                  <a:moveTo>
                    <a:pt x="4238090" y="354701"/>
                  </a:moveTo>
                  <a:lnTo>
                    <a:pt x="4232961" y="399290"/>
                  </a:lnTo>
                  <a:lnTo>
                    <a:pt x="4218347" y="440209"/>
                  </a:lnTo>
                  <a:lnTo>
                    <a:pt x="4195413" y="476297"/>
                  </a:lnTo>
                  <a:lnTo>
                    <a:pt x="4165320" y="506389"/>
                  </a:lnTo>
                  <a:lnTo>
                    <a:pt x="4129233" y="529323"/>
                  </a:lnTo>
                  <a:lnTo>
                    <a:pt x="4088313" y="543937"/>
                  </a:lnTo>
                  <a:lnTo>
                    <a:pt x="4043725" y="549067"/>
                  </a:lnTo>
                  <a:lnTo>
                    <a:pt x="2661568" y="549067"/>
                  </a:lnTo>
                  <a:lnTo>
                    <a:pt x="2272836" y="804949"/>
                  </a:lnTo>
                  <a:lnTo>
                    <a:pt x="1883777" y="549067"/>
                  </a:lnTo>
                  <a:lnTo>
                    <a:pt x="194365" y="549067"/>
                  </a:lnTo>
                  <a:lnTo>
                    <a:pt x="149777" y="543937"/>
                  </a:lnTo>
                  <a:lnTo>
                    <a:pt x="108857" y="529323"/>
                  </a:lnTo>
                  <a:lnTo>
                    <a:pt x="72769" y="506389"/>
                  </a:lnTo>
                  <a:lnTo>
                    <a:pt x="42677" y="476297"/>
                  </a:lnTo>
                  <a:lnTo>
                    <a:pt x="19743" y="440209"/>
                  </a:lnTo>
                  <a:lnTo>
                    <a:pt x="5129" y="399290"/>
                  </a:lnTo>
                  <a:lnTo>
                    <a:pt x="0" y="354701"/>
                  </a:lnTo>
                  <a:lnTo>
                    <a:pt x="0" y="194365"/>
                  </a:lnTo>
                  <a:lnTo>
                    <a:pt x="5129" y="149777"/>
                  </a:lnTo>
                  <a:lnTo>
                    <a:pt x="19743" y="108857"/>
                  </a:lnTo>
                  <a:lnTo>
                    <a:pt x="42677" y="72769"/>
                  </a:lnTo>
                  <a:lnTo>
                    <a:pt x="72769" y="42677"/>
                  </a:lnTo>
                  <a:lnTo>
                    <a:pt x="108857" y="19743"/>
                  </a:lnTo>
                  <a:lnTo>
                    <a:pt x="149777" y="5129"/>
                  </a:lnTo>
                  <a:lnTo>
                    <a:pt x="194365" y="0"/>
                  </a:lnTo>
                  <a:lnTo>
                    <a:pt x="4043725" y="0"/>
                  </a:lnTo>
                  <a:lnTo>
                    <a:pt x="4088313" y="5129"/>
                  </a:lnTo>
                  <a:lnTo>
                    <a:pt x="4129233" y="19743"/>
                  </a:lnTo>
                  <a:lnTo>
                    <a:pt x="4165320" y="42677"/>
                  </a:lnTo>
                  <a:lnTo>
                    <a:pt x="4195413" y="72769"/>
                  </a:lnTo>
                  <a:lnTo>
                    <a:pt x="4218347" y="108857"/>
                  </a:lnTo>
                  <a:lnTo>
                    <a:pt x="4232961" y="149777"/>
                  </a:lnTo>
                  <a:lnTo>
                    <a:pt x="4238090" y="194365"/>
                  </a:lnTo>
                  <a:lnTo>
                    <a:pt x="4238090" y="354701"/>
                  </a:lnTo>
                  <a:close/>
                </a:path>
              </a:pathLst>
            </a:custGeom>
            <a:ln w="62825">
              <a:solidFill>
                <a:srgbClr val="000000"/>
              </a:solidFill>
            </a:ln>
          </p:spPr>
          <p:txBody>
            <a:bodyPr wrap="square" lIns="0" tIns="0" rIns="0" bIns="0" rtlCol="0"/>
            <a:lstStyle/>
            <a:p>
              <a:pPr defTabSz="1108984" hangingPunct="1"/>
              <a:endParaRPr sz="2183" b="0">
                <a:solidFill>
                  <a:sysClr val="windowText" lastClr="000000"/>
                </a:solidFill>
              </a:endParaRPr>
            </a:p>
          </p:txBody>
        </p:sp>
        <p:sp>
          <p:nvSpPr>
            <p:cNvPr id="4" name="object 4"/>
            <p:cNvSpPr/>
            <p:nvPr/>
          </p:nvSpPr>
          <p:spPr>
            <a:xfrm>
              <a:off x="13994547" y="8167055"/>
              <a:ext cx="4975225" cy="1107440"/>
            </a:xfrm>
            <a:custGeom>
              <a:avLst/>
              <a:gdLst/>
              <a:ahLst/>
              <a:cxnLst/>
              <a:rect l="l" t="t" r="r" b="b"/>
              <a:pathLst>
                <a:path w="4975225" h="1107440">
                  <a:moveTo>
                    <a:pt x="4974843" y="1106877"/>
                  </a:moveTo>
                  <a:lnTo>
                    <a:pt x="4974843" y="0"/>
                  </a:lnTo>
                  <a:lnTo>
                    <a:pt x="0" y="0"/>
                  </a:lnTo>
                  <a:lnTo>
                    <a:pt x="0" y="1106877"/>
                  </a:lnTo>
                  <a:lnTo>
                    <a:pt x="4974843" y="1106877"/>
                  </a:lnTo>
                  <a:close/>
                </a:path>
              </a:pathLst>
            </a:custGeom>
            <a:solidFill>
              <a:srgbClr val="FFFFFF"/>
            </a:solidFill>
          </p:spPr>
          <p:txBody>
            <a:bodyPr wrap="square" lIns="0" tIns="0" rIns="0" bIns="0" rtlCol="0"/>
            <a:lstStyle/>
            <a:p>
              <a:pPr defTabSz="1108984" hangingPunct="1"/>
              <a:endParaRPr sz="2183" b="0">
                <a:solidFill>
                  <a:sysClr val="windowText" lastClr="000000"/>
                </a:solidFill>
              </a:endParaRPr>
            </a:p>
          </p:txBody>
        </p:sp>
      </p:grpSp>
      <p:sp>
        <p:nvSpPr>
          <p:cNvPr id="5" name="object 5"/>
          <p:cNvSpPr txBox="1"/>
          <p:nvPr/>
        </p:nvSpPr>
        <p:spPr>
          <a:xfrm>
            <a:off x="18206870" y="12198963"/>
            <a:ext cx="4020074" cy="1246522"/>
          </a:xfrm>
          <a:prstGeom prst="rect">
            <a:avLst/>
          </a:prstGeom>
        </p:spPr>
        <p:txBody>
          <a:bodyPr vert="horz" wrap="square" lIns="0" tIns="14632" rIns="0" bIns="0" rtlCol="0">
            <a:spAutoFit/>
          </a:bodyPr>
          <a:lstStyle/>
          <a:p>
            <a:pPr marL="15403" marR="6161" indent="502894" defTabSz="1108984" hangingPunct="1">
              <a:spcBef>
                <a:spcPts val="115"/>
              </a:spcBef>
            </a:pPr>
            <a:r>
              <a:rPr sz="4002" b="0" spc="-12" dirty="0">
                <a:solidFill>
                  <a:sysClr val="windowText" lastClr="000000"/>
                </a:solidFill>
                <a:latin typeface="Arial"/>
                <a:cs typeface="Arial"/>
              </a:rPr>
              <a:t>Conventional </a:t>
            </a:r>
            <a:r>
              <a:rPr sz="4002" b="0" dirty="0">
                <a:solidFill>
                  <a:sysClr val="windowText" lastClr="000000"/>
                </a:solidFill>
                <a:latin typeface="Arial"/>
                <a:cs typeface="Arial"/>
              </a:rPr>
              <a:t>Graphics </a:t>
            </a:r>
            <a:r>
              <a:rPr sz="4002" b="0" spc="-12" dirty="0">
                <a:solidFill>
                  <a:sysClr val="windowText" lastClr="000000"/>
                </a:solidFill>
                <a:latin typeface="Arial"/>
                <a:cs typeface="Arial"/>
              </a:rPr>
              <a:t>Pipeline</a:t>
            </a:r>
            <a:endParaRPr sz="4002" b="0">
              <a:solidFill>
                <a:sysClr val="windowText" lastClr="000000"/>
              </a:solidFill>
              <a:latin typeface="Arial"/>
              <a:cs typeface="Arial"/>
            </a:endParaRPr>
          </a:p>
        </p:txBody>
      </p:sp>
      <p:sp>
        <p:nvSpPr>
          <p:cNvPr id="6" name="object 6"/>
          <p:cNvSpPr/>
          <p:nvPr/>
        </p:nvSpPr>
        <p:spPr>
          <a:xfrm>
            <a:off x="7621120" y="7794410"/>
            <a:ext cx="9975483" cy="1269943"/>
          </a:xfrm>
          <a:custGeom>
            <a:avLst/>
            <a:gdLst/>
            <a:ahLst/>
            <a:cxnLst/>
            <a:rect l="l" t="t" r="r" b="b"/>
            <a:pathLst>
              <a:path w="8225155" h="1047115">
                <a:moveTo>
                  <a:pt x="7985055" y="0"/>
                </a:moveTo>
                <a:lnTo>
                  <a:pt x="240097" y="0"/>
                </a:lnTo>
                <a:lnTo>
                  <a:pt x="192319" y="183"/>
                </a:lnTo>
                <a:lnTo>
                  <a:pt x="153788" y="1470"/>
                </a:lnTo>
                <a:lnTo>
                  <a:pt x="99184" y="11766"/>
                </a:lnTo>
                <a:lnTo>
                  <a:pt x="45784" y="45784"/>
                </a:lnTo>
                <a:lnTo>
                  <a:pt x="11766" y="99184"/>
                </a:lnTo>
                <a:lnTo>
                  <a:pt x="1470" y="153788"/>
                </a:lnTo>
                <a:lnTo>
                  <a:pt x="183" y="192319"/>
                </a:lnTo>
                <a:lnTo>
                  <a:pt x="0" y="240097"/>
                </a:lnTo>
                <a:lnTo>
                  <a:pt x="0" y="806991"/>
                </a:lnTo>
                <a:lnTo>
                  <a:pt x="183" y="854769"/>
                </a:lnTo>
                <a:lnTo>
                  <a:pt x="1470" y="893300"/>
                </a:lnTo>
                <a:lnTo>
                  <a:pt x="11766" y="947904"/>
                </a:lnTo>
                <a:lnTo>
                  <a:pt x="45784" y="1001303"/>
                </a:lnTo>
                <a:lnTo>
                  <a:pt x="99184" y="1035322"/>
                </a:lnTo>
                <a:lnTo>
                  <a:pt x="153788" y="1045617"/>
                </a:lnTo>
                <a:lnTo>
                  <a:pt x="192319" y="1046904"/>
                </a:lnTo>
                <a:lnTo>
                  <a:pt x="240097" y="1047088"/>
                </a:lnTo>
                <a:lnTo>
                  <a:pt x="7985055" y="1047088"/>
                </a:lnTo>
                <a:lnTo>
                  <a:pt x="8032834" y="1046904"/>
                </a:lnTo>
                <a:lnTo>
                  <a:pt x="8071365" y="1045617"/>
                </a:lnTo>
                <a:lnTo>
                  <a:pt x="8125972" y="1035322"/>
                </a:lnTo>
                <a:lnTo>
                  <a:pt x="8179368" y="1001303"/>
                </a:lnTo>
                <a:lnTo>
                  <a:pt x="8213383" y="947904"/>
                </a:lnTo>
                <a:lnTo>
                  <a:pt x="8223681" y="893300"/>
                </a:lnTo>
                <a:lnTo>
                  <a:pt x="8224968" y="854769"/>
                </a:lnTo>
                <a:lnTo>
                  <a:pt x="8225152" y="806991"/>
                </a:lnTo>
                <a:lnTo>
                  <a:pt x="8225152" y="240097"/>
                </a:lnTo>
                <a:lnTo>
                  <a:pt x="8224968" y="192319"/>
                </a:lnTo>
                <a:lnTo>
                  <a:pt x="8223681" y="153788"/>
                </a:lnTo>
                <a:lnTo>
                  <a:pt x="8213383" y="99184"/>
                </a:lnTo>
                <a:lnTo>
                  <a:pt x="8179368" y="45784"/>
                </a:lnTo>
                <a:lnTo>
                  <a:pt x="8125972" y="11766"/>
                </a:lnTo>
                <a:lnTo>
                  <a:pt x="8071365" y="1470"/>
                </a:lnTo>
                <a:lnTo>
                  <a:pt x="8032834" y="183"/>
                </a:lnTo>
                <a:lnTo>
                  <a:pt x="7985055" y="0"/>
                </a:lnTo>
                <a:close/>
              </a:path>
            </a:pathLst>
          </a:custGeom>
          <a:solidFill>
            <a:srgbClr val="FF8DC6">
              <a:alpha val="61968"/>
            </a:srgbClr>
          </a:solidFill>
        </p:spPr>
        <p:txBody>
          <a:bodyPr wrap="square" lIns="0" tIns="0" rIns="0" bIns="0" rtlCol="0"/>
          <a:lstStyle/>
          <a:p>
            <a:pPr defTabSz="1108984" hangingPunct="1"/>
            <a:endParaRPr sz="2183" b="0">
              <a:solidFill>
                <a:sysClr val="windowText" lastClr="000000"/>
              </a:solidFill>
            </a:endParaRPr>
          </a:p>
        </p:txBody>
      </p:sp>
      <p:sp>
        <p:nvSpPr>
          <p:cNvPr id="7" name="object 7"/>
          <p:cNvSpPr txBox="1"/>
          <p:nvPr/>
        </p:nvSpPr>
        <p:spPr>
          <a:xfrm>
            <a:off x="11628225" y="7069797"/>
            <a:ext cx="1961519" cy="753584"/>
          </a:xfrm>
          <a:prstGeom prst="rect">
            <a:avLst/>
          </a:prstGeom>
        </p:spPr>
        <p:txBody>
          <a:bodyPr vert="horz" wrap="square" lIns="0" tIns="16173" rIns="0" bIns="0" rtlCol="0">
            <a:spAutoFit/>
          </a:bodyPr>
          <a:lstStyle/>
          <a:p>
            <a:pPr marL="15403" defTabSz="1108984" hangingPunct="1">
              <a:spcBef>
                <a:spcPts val="127"/>
              </a:spcBef>
            </a:pPr>
            <a:r>
              <a:rPr sz="4791" spc="-12" dirty="0">
                <a:solidFill>
                  <a:sysClr val="windowText" lastClr="000000"/>
                </a:solidFill>
                <a:latin typeface="Arial"/>
                <a:cs typeface="Arial"/>
              </a:rPr>
              <a:t>NeRFs</a:t>
            </a:r>
            <a:endParaRPr sz="4791" b="0">
              <a:solidFill>
                <a:sysClr val="windowText" lastClr="000000"/>
              </a:solidFill>
              <a:latin typeface="Arial"/>
              <a:cs typeface="Arial"/>
            </a:endParaRPr>
          </a:p>
        </p:txBody>
      </p:sp>
      <p:sp>
        <p:nvSpPr>
          <p:cNvPr id="8" name="object 8"/>
          <p:cNvSpPr txBox="1">
            <a:spLocks noGrp="1"/>
          </p:cNvSpPr>
          <p:nvPr>
            <p:ph type="title"/>
          </p:nvPr>
        </p:nvSpPr>
        <p:spPr>
          <a:xfrm>
            <a:off x="456506" y="440715"/>
            <a:ext cx="28661661" cy="1976835"/>
          </a:xfrm>
          <a:prstGeom prst="rect">
            <a:avLst/>
          </a:prstGeom>
        </p:spPr>
        <p:txBody>
          <a:bodyPr vert="horz" wrap="square" lIns="0" tIns="257250" rIns="0" bIns="0" rtlCol="0">
            <a:spAutoFit/>
          </a:bodyPr>
          <a:lstStyle/>
          <a:p>
            <a:pPr marL="5267676">
              <a:spcBef>
                <a:spcPts val="164"/>
              </a:spcBef>
            </a:pPr>
            <a:r>
              <a:rPr dirty="0"/>
              <a:t>Where</a:t>
            </a:r>
            <a:r>
              <a:rPr spc="-158" dirty="0"/>
              <a:t> </a:t>
            </a:r>
            <a:r>
              <a:rPr dirty="0"/>
              <a:t>NeRF</a:t>
            </a:r>
            <a:r>
              <a:rPr spc="-158" dirty="0"/>
              <a:t> </a:t>
            </a:r>
            <a:r>
              <a:rPr spc="315" dirty="0"/>
              <a:t>stands</a:t>
            </a:r>
          </a:p>
        </p:txBody>
      </p:sp>
      <p:grpSp>
        <p:nvGrpSpPr>
          <p:cNvPr id="9" name="object 9"/>
          <p:cNvGrpSpPr/>
          <p:nvPr/>
        </p:nvGrpSpPr>
        <p:grpSpPr>
          <a:xfrm>
            <a:off x="2576645" y="8185541"/>
            <a:ext cx="18790381" cy="488262"/>
            <a:chOff x="2123833" y="6749282"/>
            <a:chExt cx="15493365" cy="402590"/>
          </a:xfrm>
        </p:grpSpPr>
        <p:sp>
          <p:nvSpPr>
            <p:cNvPr id="10" name="object 10"/>
            <p:cNvSpPr/>
            <p:nvPr/>
          </p:nvSpPr>
          <p:spPr>
            <a:xfrm>
              <a:off x="2473561" y="6950323"/>
              <a:ext cx="14794230" cy="0"/>
            </a:xfrm>
            <a:custGeom>
              <a:avLst/>
              <a:gdLst/>
              <a:ahLst/>
              <a:cxnLst/>
              <a:rect l="l" t="t" r="r" b="b"/>
              <a:pathLst>
                <a:path w="14794230">
                  <a:moveTo>
                    <a:pt x="0" y="0"/>
                  </a:moveTo>
                  <a:lnTo>
                    <a:pt x="52354" y="0"/>
                  </a:lnTo>
                  <a:lnTo>
                    <a:pt x="14741467" y="0"/>
                  </a:lnTo>
                  <a:lnTo>
                    <a:pt x="14793821" y="0"/>
                  </a:lnTo>
                </a:path>
              </a:pathLst>
            </a:custGeom>
            <a:ln w="104708">
              <a:solidFill>
                <a:srgbClr val="000000"/>
              </a:solidFill>
            </a:ln>
          </p:spPr>
          <p:txBody>
            <a:bodyPr wrap="square" lIns="0" tIns="0" rIns="0" bIns="0" rtlCol="0"/>
            <a:lstStyle/>
            <a:p>
              <a:pPr defTabSz="1108984" hangingPunct="1"/>
              <a:endParaRPr sz="2183" b="0">
                <a:solidFill>
                  <a:sysClr val="windowText" lastClr="000000"/>
                </a:solidFill>
              </a:endParaRPr>
            </a:p>
          </p:txBody>
        </p:sp>
        <p:sp>
          <p:nvSpPr>
            <p:cNvPr id="11" name="object 11"/>
            <p:cNvSpPr/>
            <p:nvPr/>
          </p:nvSpPr>
          <p:spPr>
            <a:xfrm>
              <a:off x="2123833" y="6749294"/>
              <a:ext cx="15493365" cy="402590"/>
            </a:xfrm>
            <a:custGeom>
              <a:avLst/>
              <a:gdLst/>
              <a:ahLst/>
              <a:cxnLst/>
              <a:rect l="l" t="t" r="r" b="b"/>
              <a:pathLst>
                <a:path w="15493365" h="402590">
                  <a:moveTo>
                    <a:pt x="402082" y="0"/>
                  </a:moveTo>
                  <a:lnTo>
                    <a:pt x="0" y="201041"/>
                  </a:lnTo>
                  <a:lnTo>
                    <a:pt x="402082" y="402082"/>
                  </a:lnTo>
                  <a:lnTo>
                    <a:pt x="402082" y="0"/>
                  </a:lnTo>
                  <a:close/>
                </a:path>
                <a:path w="15493365" h="402590">
                  <a:moveTo>
                    <a:pt x="15493276" y="201041"/>
                  </a:moveTo>
                  <a:lnTo>
                    <a:pt x="15091194" y="0"/>
                  </a:lnTo>
                  <a:lnTo>
                    <a:pt x="15091194" y="402082"/>
                  </a:lnTo>
                  <a:lnTo>
                    <a:pt x="15493276" y="201041"/>
                  </a:lnTo>
                  <a:close/>
                </a:path>
              </a:pathLst>
            </a:custGeom>
            <a:solidFill>
              <a:srgbClr val="000000"/>
            </a:solidFill>
          </p:spPr>
          <p:txBody>
            <a:bodyPr wrap="square" lIns="0" tIns="0" rIns="0" bIns="0" rtlCol="0"/>
            <a:lstStyle/>
            <a:p>
              <a:pPr defTabSz="1108984" hangingPunct="1"/>
              <a:endParaRPr sz="2183" b="0">
                <a:solidFill>
                  <a:sysClr val="windowText" lastClr="000000"/>
                </a:solidFill>
              </a:endParaRPr>
            </a:p>
          </p:txBody>
        </p:sp>
      </p:grpSp>
      <p:sp>
        <p:nvSpPr>
          <p:cNvPr id="12" name="object 12"/>
          <p:cNvSpPr txBox="1"/>
          <p:nvPr/>
        </p:nvSpPr>
        <p:spPr>
          <a:xfrm>
            <a:off x="796167" y="5157273"/>
            <a:ext cx="5407077" cy="2988617"/>
          </a:xfrm>
          <a:prstGeom prst="rect">
            <a:avLst/>
          </a:prstGeom>
        </p:spPr>
        <p:txBody>
          <a:bodyPr vert="horz" wrap="square" lIns="0" tIns="10012" rIns="0" bIns="0" rtlCol="0">
            <a:spAutoFit/>
          </a:bodyPr>
          <a:lstStyle/>
          <a:p>
            <a:pPr marL="14632" marR="6161" defTabSz="1108984" hangingPunct="1">
              <a:lnSpc>
                <a:spcPct val="100899"/>
              </a:lnSpc>
              <a:spcBef>
                <a:spcPts val="79"/>
              </a:spcBef>
            </a:pPr>
            <a:r>
              <a:rPr sz="4791" b="0" spc="73" dirty="0">
                <a:solidFill>
                  <a:sysClr val="windowText" lastClr="000000"/>
                </a:solidFill>
                <a:latin typeface="Arial"/>
                <a:cs typeface="Arial"/>
              </a:rPr>
              <a:t>Appearance</a:t>
            </a:r>
            <a:r>
              <a:rPr sz="4791" b="0" spc="42" dirty="0">
                <a:solidFill>
                  <a:sysClr val="windowText" lastClr="000000"/>
                </a:solidFill>
                <a:latin typeface="Arial"/>
                <a:cs typeface="Arial"/>
              </a:rPr>
              <a:t> </a:t>
            </a:r>
            <a:r>
              <a:rPr sz="4791" b="0" spc="67" dirty="0">
                <a:solidFill>
                  <a:sysClr val="windowText" lastClr="000000"/>
                </a:solidFill>
                <a:latin typeface="Arial"/>
                <a:cs typeface="Arial"/>
              </a:rPr>
              <a:t>Based </a:t>
            </a:r>
            <a:r>
              <a:rPr sz="4791" b="0" spc="97" dirty="0">
                <a:solidFill>
                  <a:sysClr val="windowText" lastClr="000000"/>
                </a:solidFill>
                <a:latin typeface="Arial"/>
                <a:cs typeface="Arial"/>
              </a:rPr>
              <a:t>Reconstruction </a:t>
            </a:r>
            <a:r>
              <a:rPr sz="4791" b="0" dirty="0">
                <a:solidFill>
                  <a:sysClr val="windowText" lastClr="000000"/>
                </a:solidFill>
                <a:latin typeface="Arial"/>
                <a:cs typeface="Arial"/>
              </a:rPr>
              <a:t>(Image </a:t>
            </a:r>
            <a:r>
              <a:rPr sz="4791" b="0" spc="67" dirty="0">
                <a:solidFill>
                  <a:sysClr val="windowText" lastClr="000000"/>
                </a:solidFill>
                <a:latin typeface="Arial"/>
                <a:cs typeface="Arial"/>
              </a:rPr>
              <a:t>Based </a:t>
            </a:r>
            <a:r>
              <a:rPr sz="4791" b="0" spc="-12" dirty="0">
                <a:solidFill>
                  <a:sysClr val="windowText" lastClr="000000"/>
                </a:solidFill>
                <a:latin typeface="Arial"/>
                <a:cs typeface="Arial"/>
              </a:rPr>
              <a:t>Rendering)</a:t>
            </a:r>
            <a:endParaRPr sz="4791" b="0">
              <a:solidFill>
                <a:sysClr val="windowText" lastClr="000000"/>
              </a:solidFill>
              <a:latin typeface="Arial"/>
              <a:cs typeface="Arial"/>
            </a:endParaRPr>
          </a:p>
        </p:txBody>
      </p:sp>
      <p:sp>
        <p:nvSpPr>
          <p:cNvPr id="13" name="object 13"/>
          <p:cNvSpPr txBox="1"/>
          <p:nvPr/>
        </p:nvSpPr>
        <p:spPr>
          <a:xfrm>
            <a:off x="19404028" y="5157273"/>
            <a:ext cx="4333517" cy="2988617"/>
          </a:xfrm>
          <a:prstGeom prst="rect">
            <a:avLst/>
          </a:prstGeom>
        </p:spPr>
        <p:txBody>
          <a:bodyPr vert="horz" wrap="square" lIns="0" tIns="10012" rIns="0" bIns="0" rtlCol="0">
            <a:spAutoFit/>
          </a:bodyPr>
          <a:lstStyle/>
          <a:p>
            <a:pPr marL="15403" marR="6161" defTabSz="1108984" hangingPunct="1">
              <a:lnSpc>
                <a:spcPct val="100899"/>
              </a:lnSpc>
              <a:spcBef>
                <a:spcPts val="79"/>
              </a:spcBef>
            </a:pPr>
            <a:r>
              <a:rPr sz="4791" b="0" spc="91" dirty="0">
                <a:solidFill>
                  <a:sysClr val="windowText" lastClr="000000"/>
                </a:solidFill>
                <a:latin typeface="Arial"/>
                <a:cs typeface="Arial"/>
              </a:rPr>
              <a:t>Physics</a:t>
            </a:r>
            <a:r>
              <a:rPr sz="4791" b="0" spc="18" dirty="0">
                <a:solidFill>
                  <a:sysClr val="windowText" lastClr="000000"/>
                </a:solidFill>
                <a:latin typeface="Arial"/>
                <a:cs typeface="Arial"/>
              </a:rPr>
              <a:t> </a:t>
            </a:r>
            <a:r>
              <a:rPr sz="4791" b="0" spc="91" dirty="0">
                <a:solidFill>
                  <a:sysClr val="windowText" lastClr="000000"/>
                </a:solidFill>
                <a:latin typeface="Arial"/>
                <a:cs typeface="Arial"/>
              </a:rPr>
              <a:t>based </a:t>
            </a:r>
            <a:r>
              <a:rPr sz="4791" b="0" spc="97" dirty="0">
                <a:solidFill>
                  <a:sysClr val="windowText" lastClr="000000"/>
                </a:solidFill>
                <a:latin typeface="Arial"/>
                <a:cs typeface="Arial"/>
              </a:rPr>
              <a:t>Reconstruction </a:t>
            </a:r>
            <a:r>
              <a:rPr sz="4791" b="0" dirty="0">
                <a:solidFill>
                  <a:sysClr val="windowText" lastClr="000000"/>
                </a:solidFill>
                <a:latin typeface="Arial"/>
                <a:cs typeface="Arial"/>
              </a:rPr>
              <a:t>(3D</a:t>
            </a:r>
            <a:r>
              <a:rPr sz="4791" b="0" spc="-308" dirty="0">
                <a:solidFill>
                  <a:sysClr val="windowText" lastClr="000000"/>
                </a:solidFill>
                <a:latin typeface="Arial"/>
                <a:cs typeface="Arial"/>
              </a:rPr>
              <a:t> </a:t>
            </a:r>
            <a:r>
              <a:rPr sz="4791" b="0" spc="55" dirty="0">
                <a:solidFill>
                  <a:sysClr val="windowText" lastClr="000000"/>
                </a:solidFill>
                <a:latin typeface="Arial"/>
                <a:cs typeface="Arial"/>
              </a:rPr>
              <a:t>Surface </a:t>
            </a:r>
            <a:r>
              <a:rPr sz="4791" b="0" spc="79" dirty="0">
                <a:solidFill>
                  <a:sysClr val="windowText" lastClr="000000"/>
                </a:solidFill>
                <a:latin typeface="Arial"/>
                <a:cs typeface="Arial"/>
              </a:rPr>
              <a:t>Modeling)</a:t>
            </a:r>
            <a:endParaRPr sz="4791" b="0">
              <a:solidFill>
                <a:sysClr val="windowText" lastClr="000000"/>
              </a:solidFill>
              <a:latin typeface="Arial"/>
              <a:cs typeface="Arial"/>
            </a:endParaRPr>
          </a:p>
        </p:txBody>
      </p:sp>
      <p:sp>
        <p:nvSpPr>
          <p:cNvPr id="14" name="object 14"/>
          <p:cNvSpPr txBox="1"/>
          <p:nvPr/>
        </p:nvSpPr>
        <p:spPr>
          <a:xfrm>
            <a:off x="20221291" y="8845763"/>
            <a:ext cx="3316176" cy="1095118"/>
          </a:xfrm>
          <a:prstGeom prst="rect">
            <a:avLst/>
          </a:prstGeom>
        </p:spPr>
        <p:txBody>
          <a:bodyPr vert="horz" wrap="square" lIns="0" tIns="43127" rIns="0" bIns="0" rtlCol="0">
            <a:spAutoFit/>
          </a:bodyPr>
          <a:lstStyle/>
          <a:p>
            <a:pPr marL="278786" marR="6161" indent="-264153" defTabSz="1108984" hangingPunct="1">
              <a:lnSpc>
                <a:spcPts val="4098"/>
              </a:lnSpc>
              <a:spcBef>
                <a:spcPts val="340"/>
              </a:spcBef>
            </a:pPr>
            <a:r>
              <a:rPr sz="3456" b="0" dirty="0">
                <a:solidFill>
                  <a:sysClr val="windowText" lastClr="000000"/>
                </a:solidFill>
                <a:latin typeface="Arial"/>
                <a:cs typeface="Arial"/>
              </a:rPr>
              <a:t>One</a:t>
            </a:r>
            <a:r>
              <a:rPr sz="3456" b="0" spc="-49" dirty="0">
                <a:solidFill>
                  <a:sysClr val="windowText" lastClr="000000"/>
                </a:solidFill>
                <a:latin typeface="Arial"/>
                <a:cs typeface="Arial"/>
              </a:rPr>
              <a:t> </a:t>
            </a:r>
            <a:r>
              <a:rPr sz="3456" b="0" dirty="0">
                <a:solidFill>
                  <a:sysClr val="windowText" lastClr="000000"/>
                </a:solidFill>
                <a:latin typeface="Arial"/>
                <a:cs typeface="Arial"/>
              </a:rPr>
              <a:t>3D</a:t>
            </a:r>
            <a:r>
              <a:rPr sz="3456" b="0" spc="-42" dirty="0">
                <a:solidFill>
                  <a:sysClr val="windowText" lastClr="000000"/>
                </a:solidFill>
                <a:latin typeface="Arial"/>
                <a:cs typeface="Arial"/>
              </a:rPr>
              <a:t> </a:t>
            </a:r>
            <a:r>
              <a:rPr sz="3456" b="0" spc="-12" dirty="0">
                <a:solidFill>
                  <a:sysClr val="windowText" lastClr="000000"/>
                </a:solidFill>
                <a:latin typeface="Arial"/>
                <a:cs typeface="Arial"/>
              </a:rPr>
              <a:t>Surface, </a:t>
            </a:r>
            <a:r>
              <a:rPr sz="3456" b="0" dirty="0">
                <a:solidFill>
                  <a:sysClr val="windowText" lastClr="000000"/>
                </a:solidFill>
                <a:latin typeface="Arial"/>
                <a:cs typeface="Arial"/>
              </a:rPr>
              <a:t>Single</a:t>
            </a:r>
            <a:r>
              <a:rPr sz="3456" b="0" spc="12" dirty="0">
                <a:solidFill>
                  <a:sysClr val="windowText" lastClr="000000"/>
                </a:solidFill>
                <a:latin typeface="Arial"/>
                <a:cs typeface="Arial"/>
              </a:rPr>
              <a:t> </a:t>
            </a:r>
            <a:r>
              <a:rPr sz="3456" b="0" spc="-12" dirty="0">
                <a:solidFill>
                  <a:sysClr val="windowText" lastClr="000000"/>
                </a:solidFill>
                <a:latin typeface="Arial"/>
                <a:cs typeface="Arial"/>
              </a:rPr>
              <a:t>Albedo</a:t>
            </a:r>
            <a:endParaRPr sz="3456" b="0">
              <a:solidFill>
                <a:sysClr val="windowText" lastClr="000000"/>
              </a:solidFill>
              <a:latin typeface="Arial"/>
              <a:cs typeface="Arial"/>
            </a:endParaRPr>
          </a:p>
        </p:txBody>
      </p:sp>
      <p:sp>
        <p:nvSpPr>
          <p:cNvPr id="15" name="object 15"/>
          <p:cNvSpPr txBox="1"/>
          <p:nvPr/>
        </p:nvSpPr>
        <p:spPr>
          <a:xfrm>
            <a:off x="21143564" y="9887091"/>
            <a:ext cx="1471717" cy="552808"/>
          </a:xfrm>
          <a:prstGeom prst="rect">
            <a:avLst/>
          </a:prstGeom>
        </p:spPr>
        <p:txBody>
          <a:bodyPr vert="horz" wrap="square" lIns="0" tIns="20793" rIns="0" bIns="0" rtlCol="0">
            <a:spAutoFit/>
          </a:bodyPr>
          <a:lstStyle/>
          <a:p>
            <a:pPr marL="15403" defTabSz="1108984" hangingPunct="1">
              <a:spcBef>
                <a:spcPts val="164"/>
              </a:spcBef>
            </a:pPr>
            <a:r>
              <a:rPr sz="3456" b="0" spc="-55" dirty="0">
                <a:solidFill>
                  <a:sysClr val="windowText" lastClr="000000"/>
                </a:solidFill>
                <a:latin typeface="Arial"/>
                <a:cs typeface="Arial"/>
              </a:rPr>
              <a:t>Texture</a:t>
            </a:r>
            <a:endParaRPr sz="3456" b="0">
              <a:solidFill>
                <a:sysClr val="windowText" lastClr="000000"/>
              </a:solidFill>
              <a:latin typeface="Arial"/>
              <a:cs typeface="Arial"/>
            </a:endParaRPr>
          </a:p>
        </p:txBody>
      </p:sp>
      <p:sp>
        <p:nvSpPr>
          <p:cNvPr id="16" name="object 16"/>
          <p:cNvSpPr txBox="1"/>
          <p:nvPr/>
        </p:nvSpPr>
        <p:spPr>
          <a:xfrm>
            <a:off x="16200512" y="9566006"/>
            <a:ext cx="2969618" cy="1461027"/>
          </a:xfrm>
          <a:prstGeom prst="rect">
            <a:avLst/>
          </a:prstGeom>
        </p:spPr>
        <p:txBody>
          <a:bodyPr vert="horz" wrap="square" lIns="0" tIns="4621" rIns="0" bIns="0" rtlCol="0">
            <a:spAutoFit/>
          </a:bodyPr>
          <a:lstStyle/>
          <a:p>
            <a:pPr marL="15403" marR="6161" indent="13862" algn="just" defTabSz="1108984" hangingPunct="1">
              <a:lnSpc>
                <a:spcPct val="102400"/>
              </a:lnSpc>
              <a:spcBef>
                <a:spcPts val="36"/>
              </a:spcBef>
            </a:pPr>
            <a:r>
              <a:rPr sz="3093" b="0" dirty="0">
                <a:solidFill>
                  <a:sysClr val="windowText" lastClr="000000"/>
                </a:solidFill>
                <a:latin typeface="Arial"/>
                <a:cs typeface="Arial"/>
              </a:rPr>
              <a:t>One</a:t>
            </a:r>
            <a:r>
              <a:rPr sz="3093" b="0" spc="-79" dirty="0">
                <a:solidFill>
                  <a:sysClr val="windowText" lastClr="000000"/>
                </a:solidFill>
                <a:latin typeface="Arial"/>
                <a:cs typeface="Arial"/>
              </a:rPr>
              <a:t> </a:t>
            </a:r>
            <a:r>
              <a:rPr sz="3093" b="0" dirty="0">
                <a:solidFill>
                  <a:sysClr val="windowText" lastClr="000000"/>
                </a:solidFill>
                <a:latin typeface="Arial"/>
                <a:cs typeface="Arial"/>
              </a:rPr>
              <a:t>3D</a:t>
            </a:r>
            <a:r>
              <a:rPr sz="3093" b="0" spc="-79" dirty="0">
                <a:solidFill>
                  <a:sysClr val="windowText" lastClr="000000"/>
                </a:solidFill>
                <a:latin typeface="Arial"/>
                <a:cs typeface="Arial"/>
              </a:rPr>
              <a:t> </a:t>
            </a:r>
            <a:r>
              <a:rPr sz="3093" b="0" spc="-12" dirty="0">
                <a:solidFill>
                  <a:sysClr val="windowText" lastClr="000000"/>
                </a:solidFill>
                <a:latin typeface="Arial"/>
                <a:cs typeface="Arial"/>
              </a:rPr>
              <a:t>Surface, </a:t>
            </a:r>
            <a:r>
              <a:rPr sz="3093" b="0" spc="-36" dirty="0">
                <a:solidFill>
                  <a:sysClr val="windowText" lastClr="000000"/>
                </a:solidFill>
                <a:latin typeface="Arial"/>
                <a:cs typeface="Arial"/>
              </a:rPr>
              <a:t>View-</a:t>
            </a:r>
            <a:r>
              <a:rPr sz="3093" b="0" spc="-12" dirty="0">
                <a:solidFill>
                  <a:sysClr val="windowText" lastClr="000000"/>
                </a:solidFill>
                <a:latin typeface="Arial"/>
                <a:cs typeface="Arial"/>
              </a:rPr>
              <a:t>Dependent </a:t>
            </a:r>
            <a:r>
              <a:rPr sz="3093" b="0" spc="-55" dirty="0">
                <a:solidFill>
                  <a:sysClr val="windowText" lastClr="000000"/>
                </a:solidFill>
                <a:latin typeface="Arial"/>
                <a:cs typeface="Arial"/>
              </a:rPr>
              <a:t>Texture</a:t>
            </a:r>
            <a:r>
              <a:rPr sz="3093" b="0" spc="-146" dirty="0">
                <a:solidFill>
                  <a:sysClr val="windowText" lastClr="000000"/>
                </a:solidFill>
                <a:latin typeface="Arial"/>
                <a:cs typeface="Arial"/>
              </a:rPr>
              <a:t> </a:t>
            </a:r>
            <a:r>
              <a:rPr sz="3093" b="0" spc="-12" dirty="0">
                <a:solidFill>
                  <a:sysClr val="windowText" lastClr="000000"/>
                </a:solidFill>
                <a:latin typeface="Arial"/>
                <a:cs typeface="Arial"/>
              </a:rPr>
              <a:t>Mapping</a:t>
            </a:r>
            <a:endParaRPr sz="3093" b="0">
              <a:solidFill>
                <a:sysClr val="windowText" lastClr="000000"/>
              </a:solidFill>
              <a:latin typeface="Arial"/>
              <a:cs typeface="Arial"/>
            </a:endParaRPr>
          </a:p>
        </p:txBody>
      </p:sp>
      <p:sp>
        <p:nvSpPr>
          <p:cNvPr id="17" name="object 17"/>
          <p:cNvSpPr txBox="1"/>
          <p:nvPr/>
        </p:nvSpPr>
        <p:spPr>
          <a:xfrm>
            <a:off x="919881" y="8620275"/>
            <a:ext cx="4492933" cy="2271209"/>
          </a:xfrm>
          <a:prstGeom prst="rect">
            <a:avLst/>
          </a:prstGeom>
        </p:spPr>
        <p:txBody>
          <a:bodyPr vert="horz" wrap="square" lIns="0" tIns="43127" rIns="0" bIns="0" rtlCol="0">
            <a:spAutoFit/>
          </a:bodyPr>
          <a:lstStyle/>
          <a:p>
            <a:pPr marL="15403" marR="6161" indent="184831" defTabSz="1108984" hangingPunct="1">
              <a:lnSpc>
                <a:spcPts val="4098"/>
              </a:lnSpc>
              <a:spcBef>
                <a:spcPts val="340"/>
              </a:spcBef>
            </a:pPr>
            <a:r>
              <a:rPr sz="3456" b="0" spc="-12" dirty="0">
                <a:solidFill>
                  <a:sysClr val="windowText" lastClr="000000"/>
                </a:solidFill>
                <a:latin typeface="Arial"/>
                <a:cs typeface="Arial"/>
              </a:rPr>
              <a:t>Lightfield/Lumigraph </a:t>
            </a:r>
            <a:r>
              <a:rPr sz="3456" b="0" dirty="0">
                <a:solidFill>
                  <a:sysClr val="windowText" lastClr="000000"/>
                </a:solidFill>
                <a:latin typeface="Arial"/>
                <a:cs typeface="Arial"/>
              </a:rPr>
              <a:t>(No</a:t>
            </a:r>
            <a:r>
              <a:rPr sz="3456" b="0" spc="-97" dirty="0">
                <a:solidFill>
                  <a:sysClr val="windowText" lastClr="000000"/>
                </a:solidFill>
                <a:latin typeface="Arial"/>
                <a:cs typeface="Arial"/>
              </a:rPr>
              <a:t> </a:t>
            </a:r>
            <a:r>
              <a:rPr sz="3456" b="0" dirty="0">
                <a:solidFill>
                  <a:sysClr val="windowText" lastClr="000000"/>
                </a:solidFill>
                <a:latin typeface="Arial"/>
                <a:cs typeface="Arial"/>
              </a:rPr>
              <a:t>3D</a:t>
            </a:r>
            <a:r>
              <a:rPr sz="3456" b="0" spc="-91" dirty="0">
                <a:solidFill>
                  <a:sysClr val="windowText" lastClr="000000"/>
                </a:solidFill>
                <a:latin typeface="Arial"/>
                <a:cs typeface="Arial"/>
              </a:rPr>
              <a:t> </a:t>
            </a:r>
            <a:r>
              <a:rPr sz="3456" b="0" spc="-12" dirty="0">
                <a:solidFill>
                  <a:sysClr val="windowText" lastClr="000000"/>
                </a:solidFill>
                <a:latin typeface="Arial"/>
                <a:cs typeface="Arial"/>
              </a:rPr>
              <a:t>representation)</a:t>
            </a:r>
            <a:endParaRPr sz="3456" b="0">
              <a:solidFill>
                <a:sysClr val="windowText" lastClr="000000"/>
              </a:solidFill>
              <a:latin typeface="Arial"/>
              <a:cs typeface="Arial"/>
            </a:endParaRPr>
          </a:p>
          <a:p>
            <a:pPr marL="1989241" marR="6931" indent="-95496" defTabSz="1108984" hangingPunct="1">
              <a:lnSpc>
                <a:spcPct val="102400"/>
              </a:lnSpc>
              <a:spcBef>
                <a:spcPts val="1601"/>
              </a:spcBef>
            </a:pPr>
            <a:r>
              <a:rPr sz="3093" b="0" dirty="0">
                <a:solidFill>
                  <a:sysClr val="windowText" lastClr="000000"/>
                </a:solidFill>
                <a:latin typeface="Arial"/>
                <a:cs typeface="Arial"/>
              </a:rPr>
              <a:t>Layered</a:t>
            </a:r>
            <a:r>
              <a:rPr sz="3093" b="0" spc="-152" dirty="0">
                <a:solidFill>
                  <a:sysClr val="windowText" lastClr="000000"/>
                </a:solidFill>
                <a:latin typeface="Arial"/>
                <a:cs typeface="Arial"/>
              </a:rPr>
              <a:t> </a:t>
            </a:r>
            <a:r>
              <a:rPr sz="3093" b="0" spc="-12" dirty="0">
                <a:solidFill>
                  <a:sysClr val="windowText" lastClr="000000"/>
                </a:solidFill>
                <a:latin typeface="Arial"/>
                <a:cs typeface="Arial"/>
              </a:rPr>
              <a:t>Depth </a:t>
            </a:r>
            <a:r>
              <a:rPr sz="3093" b="0" dirty="0">
                <a:solidFill>
                  <a:sysClr val="windowText" lastClr="000000"/>
                </a:solidFill>
                <a:latin typeface="Arial"/>
                <a:cs typeface="Arial"/>
              </a:rPr>
              <a:t>Images</a:t>
            </a:r>
            <a:r>
              <a:rPr sz="3093" b="0" spc="-103" dirty="0">
                <a:solidFill>
                  <a:sysClr val="windowText" lastClr="000000"/>
                </a:solidFill>
                <a:latin typeface="Arial"/>
                <a:cs typeface="Arial"/>
              </a:rPr>
              <a:t> </a:t>
            </a:r>
            <a:r>
              <a:rPr sz="3093" b="0" spc="-12" dirty="0">
                <a:solidFill>
                  <a:sysClr val="windowText" lastClr="000000"/>
                </a:solidFill>
                <a:latin typeface="Arial"/>
                <a:cs typeface="Arial"/>
              </a:rPr>
              <a:t>(LDIs)</a:t>
            </a:r>
            <a:endParaRPr sz="3093" b="0">
              <a:solidFill>
                <a:sysClr val="windowText" lastClr="000000"/>
              </a:solidFill>
              <a:latin typeface="Arial"/>
              <a:cs typeface="Arial"/>
            </a:endParaRPr>
          </a:p>
        </p:txBody>
      </p:sp>
      <p:sp>
        <p:nvSpPr>
          <p:cNvPr id="18" name="object 18"/>
          <p:cNvSpPr txBox="1"/>
          <p:nvPr/>
        </p:nvSpPr>
        <p:spPr>
          <a:xfrm>
            <a:off x="5610262" y="9902799"/>
            <a:ext cx="2524483" cy="975573"/>
          </a:xfrm>
          <a:prstGeom prst="rect">
            <a:avLst/>
          </a:prstGeom>
        </p:spPr>
        <p:txBody>
          <a:bodyPr vert="horz" wrap="square" lIns="0" tIns="4621" rIns="0" bIns="0" rtlCol="0">
            <a:spAutoFit/>
          </a:bodyPr>
          <a:lstStyle/>
          <a:p>
            <a:pPr marL="15403" marR="6161" indent="247211" defTabSz="1108984" hangingPunct="1">
              <a:lnSpc>
                <a:spcPct val="102400"/>
              </a:lnSpc>
              <a:spcBef>
                <a:spcPts val="36"/>
              </a:spcBef>
            </a:pPr>
            <a:r>
              <a:rPr sz="3093" b="0" dirty="0">
                <a:solidFill>
                  <a:sysClr val="windowText" lastClr="000000"/>
                </a:solidFill>
                <a:latin typeface="Arial"/>
                <a:cs typeface="Arial"/>
              </a:rPr>
              <a:t>Multi-</a:t>
            </a:r>
            <a:r>
              <a:rPr sz="3093" b="0" spc="-12" dirty="0">
                <a:solidFill>
                  <a:sysClr val="windowText" lastClr="000000"/>
                </a:solidFill>
                <a:latin typeface="Arial"/>
                <a:cs typeface="Arial"/>
              </a:rPr>
              <a:t>Plane </a:t>
            </a:r>
            <a:r>
              <a:rPr sz="3093" b="0" dirty="0">
                <a:solidFill>
                  <a:sysClr val="windowText" lastClr="000000"/>
                </a:solidFill>
                <a:latin typeface="Arial"/>
                <a:cs typeface="Arial"/>
              </a:rPr>
              <a:t>Images</a:t>
            </a:r>
            <a:r>
              <a:rPr sz="3093" b="0" spc="-103" dirty="0">
                <a:solidFill>
                  <a:sysClr val="windowText" lastClr="000000"/>
                </a:solidFill>
                <a:latin typeface="Arial"/>
                <a:cs typeface="Arial"/>
              </a:rPr>
              <a:t> </a:t>
            </a:r>
            <a:r>
              <a:rPr sz="3093" b="0" spc="-79" dirty="0">
                <a:solidFill>
                  <a:sysClr val="windowText" lastClr="000000"/>
                </a:solidFill>
                <a:latin typeface="Arial"/>
                <a:cs typeface="Arial"/>
              </a:rPr>
              <a:t>(MPIs)</a:t>
            </a:r>
            <a:endParaRPr sz="3093" b="0">
              <a:solidFill>
                <a:sysClr val="windowText" lastClr="000000"/>
              </a:solidFill>
              <a:latin typeface="Arial"/>
              <a:cs typeface="Arial"/>
            </a:endParaRPr>
          </a:p>
        </p:txBody>
      </p:sp>
      <p:pic>
        <p:nvPicPr>
          <p:cNvPr id="19" name="object 19"/>
          <p:cNvPicPr/>
          <p:nvPr/>
        </p:nvPicPr>
        <p:blipFill>
          <a:blip r:embed="rId2" cstate="print"/>
          <a:stretch>
            <a:fillRect/>
          </a:stretch>
        </p:blipFill>
        <p:spPr>
          <a:xfrm>
            <a:off x="7625523" y="3293983"/>
            <a:ext cx="9969897" cy="3326958"/>
          </a:xfrm>
          <a:prstGeom prst="rect">
            <a:avLst/>
          </a:prstGeom>
        </p:spPr>
      </p:pic>
      <p:sp>
        <p:nvSpPr>
          <p:cNvPr id="20" name="object 20"/>
          <p:cNvSpPr txBox="1"/>
          <p:nvPr/>
        </p:nvSpPr>
        <p:spPr>
          <a:xfrm>
            <a:off x="7681913" y="3465199"/>
            <a:ext cx="9797583" cy="1780321"/>
          </a:xfrm>
          <a:prstGeom prst="rect">
            <a:avLst/>
          </a:prstGeom>
        </p:spPr>
        <p:txBody>
          <a:bodyPr vert="horz" wrap="square" lIns="0" tIns="8471" rIns="0" bIns="0" rtlCol="0">
            <a:spAutoFit/>
          </a:bodyPr>
          <a:lstStyle/>
          <a:p>
            <a:pPr marL="438203" marR="1176756" indent="-423570" defTabSz="1108984" hangingPunct="1">
              <a:lnSpc>
                <a:spcPct val="102000"/>
              </a:lnSpc>
              <a:spcBef>
                <a:spcPts val="67"/>
              </a:spcBef>
              <a:buSzPct val="125806"/>
              <a:buFontTx/>
              <a:buChar char="•"/>
              <a:tabLst>
                <a:tab pos="438203" algn="l"/>
              </a:tabLst>
            </a:pPr>
            <a:r>
              <a:rPr sz="3760" b="0" spc="97" dirty="0">
                <a:solidFill>
                  <a:sysClr val="windowText" lastClr="000000"/>
                </a:solidFill>
                <a:latin typeface="Arial"/>
                <a:cs typeface="Arial"/>
              </a:rPr>
              <a:t>can</a:t>
            </a:r>
            <a:r>
              <a:rPr sz="3760" b="0" spc="18" dirty="0">
                <a:solidFill>
                  <a:sysClr val="windowText" lastClr="000000"/>
                </a:solidFill>
                <a:latin typeface="Arial"/>
                <a:cs typeface="Arial"/>
              </a:rPr>
              <a:t> </a:t>
            </a:r>
            <a:r>
              <a:rPr sz="3760" b="0" spc="188" dirty="0">
                <a:solidFill>
                  <a:sysClr val="windowText" lastClr="000000"/>
                </a:solidFill>
                <a:latin typeface="Arial"/>
                <a:cs typeface="Arial"/>
              </a:rPr>
              <a:t>do</a:t>
            </a:r>
            <a:r>
              <a:rPr sz="3760" b="0" spc="24" dirty="0">
                <a:solidFill>
                  <a:sysClr val="windowText" lastClr="000000"/>
                </a:solidFill>
                <a:latin typeface="Arial"/>
                <a:cs typeface="Arial"/>
              </a:rPr>
              <a:t> </a:t>
            </a:r>
            <a:r>
              <a:rPr sz="3760" b="0" spc="61" dirty="0">
                <a:solidFill>
                  <a:sysClr val="windowText" lastClr="000000"/>
                </a:solidFill>
                <a:latin typeface="Arial"/>
                <a:cs typeface="Arial"/>
              </a:rPr>
              <a:t>Image</a:t>
            </a:r>
            <a:r>
              <a:rPr sz="3760" b="0" spc="18" dirty="0">
                <a:solidFill>
                  <a:sysClr val="windowText" lastClr="000000"/>
                </a:solidFill>
                <a:latin typeface="Arial"/>
                <a:cs typeface="Arial"/>
              </a:rPr>
              <a:t> </a:t>
            </a:r>
            <a:r>
              <a:rPr sz="3760" b="0" spc="103" dirty="0">
                <a:solidFill>
                  <a:sysClr val="windowText" lastClr="000000"/>
                </a:solidFill>
                <a:latin typeface="Arial"/>
                <a:cs typeface="Arial"/>
              </a:rPr>
              <a:t>Based</a:t>
            </a:r>
            <a:r>
              <a:rPr sz="3760" b="0" spc="24" dirty="0">
                <a:solidFill>
                  <a:sysClr val="windowText" lastClr="000000"/>
                </a:solidFill>
                <a:latin typeface="Arial"/>
                <a:cs typeface="Arial"/>
              </a:rPr>
              <a:t> </a:t>
            </a:r>
            <a:r>
              <a:rPr sz="3760" b="0" spc="73" dirty="0">
                <a:solidFill>
                  <a:sysClr val="windowText" lastClr="000000"/>
                </a:solidFill>
                <a:latin typeface="Arial"/>
                <a:cs typeface="Arial"/>
              </a:rPr>
              <a:t>Rendering</a:t>
            </a:r>
            <a:r>
              <a:rPr sz="3760" b="0" spc="24" dirty="0">
                <a:solidFill>
                  <a:sysClr val="windowText" lastClr="000000"/>
                </a:solidFill>
                <a:latin typeface="Arial"/>
                <a:cs typeface="Arial"/>
              </a:rPr>
              <a:t> </a:t>
            </a:r>
            <a:r>
              <a:rPr sz="3760" b="0" spc="61" dirty="0">
                <a:solidFill>
                  <a:sysClr val="windowText" lastClr="000000"/>
                </a:solidFill>
                <a:latin typeface="Arial"/>
                <a:cs typeface="Arial"/>
              </a:rPr>
              <a:t>well, </a:t>
            </a:r>
            <a:r>
              <a:rPr sz="3760" b="0" spc="97" dirty="0">
                <a:solidFill>
                  <a:sysClr val="windowText" lastClr="000000"/>
                </a:solidFill>
                <a:latin typeface="Arial"/>
                <a:cs typeface="Arial"/>
              </a:rPr>
              <a:t>while</a:t>
            </a:r>
            <a:r>
              <a:rPr sz="3760" b="0" spc="18" dirty="0">
                <a:solidFill>
                  <a:sysClr val="windowText" lastClr="000000"/>
                </a:solidFill>
                <a:latin typeface="Arial"/>
                <a:cs typeface="Arial"/>
              </a:rPr>
              <a:t> </a:t>
            </a:r>
            <a:r>
              <a:rPr sz="3760" b="0" spc="85" dirty="0">
                <a:solidFill>
                  <a:sysClr val="windowText" lastClr="000000"/>
                </a:solidFill>
                <a:latin typeface="Arial"/>
                <a:cs typeface="Arial"/>
              </a:rPr>
              <a:t>also</a:t>
            </a:r>
            <a:r>
              <a:rPr sz="3760" b="0" spc="24" dirty="0">
                <a:solidFill>
                  <a:sysClr val="windowText" lastClr="000000"/>
                </a:solidFill>
                <a:latin typeface="Arial"/>
                <a:cs typeface="Arial"/>
              </a:rPr>
              <a:t> </a:t>
            </a:r>
            <a:r>
              <a:rPr sz="3760" b="0" spc="109" dirty="0">
                <a:solidFill>
                  <a:sysClr val="windowText" lastClr="000000"/>
                </a:solidFill>
                <a:latin typeface="Arial"/>
                <a:cs typeface="Arial"/>
              </a:rPr>
              <a:t>being</a:t>
            </a:r>
            <a:r>
              <a:rPr sz="3760" b="0" spc="24" dirty="0">
                <a:solidFill>
                  <a:sysClr val="windowText" lastClr="000000"/>
                </a:solidFill>
                <a:latin typeface="Arial"/>
                <a:cs typeface="Arial"/>
              </a:rPr>
              <a:t> </a:t>
            </a:r>
            <a:r>
              <a:rPr sz="3760" b="0" dirty="0">
                <a:solidFill>
                  <a:sysClr val="windowText" lastClr="000000"/>
                </a:solidFill>
                <a:latin typeface="Arial"/>
                <a:cs typeface="Arial"/>
              </a:rPr>
              <a:t>a</a:t>
            </a:r>
            <a:r>
              <a:rPr sz="3760" b="0" spc="24" dirty="0">
                <a:solidFill>
                  <a:sysClr val="windowText" lastClr="000000"/>
                </a:solidFill>
                <a:latin typeface="Arial"/>
                <a:cs typeface="Arial"/>
              </a:rPr>
              <a:t> </a:t>
            </a:r>
            <a:r>
              <a:rPr sz="3760" b="0" dirty="0">
                <a:solidFill>
                  <a:sysClr val="windowText" lastClr="000000"/>
                </a:solidFill>
                <a:latin typeface="Arial"/>
                <a:cs typeface="Arial"/>
              </a:rPr>
              <a:t>3D</a:t>
            </a:r>
            <a:r>
              <a:rPr sz="3760" b="0" spc="24" dirty="0">
                <a:solidFill>
                  <a:sysClr val="windowText" lastClr="000000"/>
                </a:solidFill>
                <a:latin typeface="Arial"/>
                <a:cs typeface="Arial"/>
              </a:rPr>
              <a:t> </a:t>
            </a:r>
            <a:r>
              <a:rPr sz="3760" b="0" spc="67" dirty="0">
                <a:solidFill>
                  <a:sysClr val="windowText" lastClr="000000"/>
                </a:solidFill>
                <a:latin typeface="Arial"/>
                <a:cs typeface="Arial"/>
              </a:rPr>
              <a:t>representation</a:t>
            </a:r>
            <a:endParaRPr sz="3760" b="0">
              <a:solidFill>
                <a:sysClr val="windowText" lastClr="000000"/>
              </a:solidFill>
              <a:latin typeface="Arial"/>
              <a:cs typeface="Arial"/>
            </a:endParaRPr>
          </a:p>
          <a:p>
            <a:pPr marL="438973" indent="-423570" defTabSz="1108984" hangingPunct="1">
              <a:spcBef>
                <a:spcPts val="91"/>
              </a:spcBef>
              <a:buSzPct val="125806"/>
              <a:buFontTx/>
              <a:buChar char="•"/>
              <a:tabLst>
                <a:tab pos="438973" algn="l"/>
              </a:tabLst>
            </a:pPr>
            <a:r>
              <a:rPr sz="3760" b="0" spc="61" dirty="0">
                <a:solidFill>
                  <a:sysClr val="windowText" lastClr="000000"/>
                </a:solidFill>
                <a:latin typeface="Arial"/>
                <a:cs typeface="Arial"/>
              </a:rPr>
              <a:t>Does</a:t>
            </a:r>
            <a:r>
              <a:rPr sz="3760" b="0" spc="18" dirty="0">
                <a:solidFill>
                  <a:sysClr val="windowText" lastClr="000000"/>
                </a:solidFill>
                <a:latin typeface="Arial"/>
                <a:cs typeface="Arial"/>
              </a:rPr>
              <a:t> </a:t>
            </a:r>
            <a:r>
              <a:rPr sz="3760" b="0" spc="138" dirty="0">
                <a:solidFill>
                  <a:sysClr val="windowText" lastClr="000000"/>
                </a:solidFill>
                <a:latin typeface="Arial"/>
                <a:cs typeface="Arial"/>
              </a:rPr>
              <a:t>not</a:t>
            </a:r>
            <a:r>
              <a:rPr sz="3760" b="0" spc="18" dirty="0">
                <a:solidFill>
                  <a:sysClr val="windowText" lastClr="000000"/>
                </a:solidFill>
                <a:latin typeface="Arial"/>
                <a:cs typeface="Arial"/>
              </a:rPr>
              <a:t> </a:t>
            </a:r>
            <a:r>
              <a:rPr sz="3760" b="0" spc="73" dirty="0">
                <a:solidFill>
                  <a:sysClr val="windowText" lastClr="000000"/>
                </a:solidFill>
                <a:latin typeface="Arial"/>
                <a:cs typeface="Arial"/>
              </a:rPr>
              <a:t>suffer</a:t>
            </a:r>
            <a:r>
              <a:rPr sz="3760" b="0" spc="18" dirty="0">
                <a:solidFill>
                  <a:sysClr val="windowText" lastClr="000000"/>
                </a:solidFill>
                <a:latin typeface="Arial"/>
                <a:cs typeface="Arial"/>
              </a:rPr>
              <a:t> </a:t>
            </a:r>
            <a:r>
              <a:rPr sz="3760" b="0" spc="109" dirty="0">
                <a:solidFill>
                  <a:sysClr val="windowText" lastClr="000000"/>
                </a:solidFill>
                <a:latin typeface="Arial"/>
                <a:cs typeface="Arial"/>
              </a:rPr>
              <a:t>from</a:t>
            </a:r>
            <a:r>
              <a:rPr sz="3760" b="0" spc="24" dirty="0">
                <a:solidFill>
                  <a:sysClr val="windowText" lastClr="000000"/>
                </a:solidFill>
                <a:latin typeface="Arial"/>
                <a:cs typeface="Arial"/>
              </a:rPr>
              <a:t> </a:t>
            </a:r>
            <a:r>
              <a:rPr sz="3760" b="0" spc="103" dirty="0">
                <a:solidFill>
                  <a:sysClr val="windowText" lastClr="000000"/>
                </a:solidFill>
                <a:latin typeface="Arial"/>
                <a:cs typeface="Arial"/>
              </a:rPr>
              <a:t>limitations</a:t>
            </a:r>
            <a:r>
              <a:rPr sz="3760" b="0" spc="18" dirty="0">
                <a:solidFill>
                  <a:sysClr val="windowText" lastClr="000000"/>
                </a:solidFill>
                <a:latin typeface="Arial"/>
                <a:cs typeface="Arial"/>
              </a:rPr>
              <a:t> </a:t>
            </a:r>
            <a:r>
              <a:rPr sz="3760" b="0" spc="138" dirty="0">
                <a:solidFill>
                  <a:sysClr val="windowText" lastClr="000000"/>
                </a:solidFill>
                <a:latin typeface="Arial"/>
                <a:cs typeface="Arial"/>
              </a:rPr>
              <a:t>of</a:t>
            </a:r>
            <a:r>
              <a:rPr sz="3760" b="0" spc="18" dirty="0">
                <a:solidFill>
                  <a:sysClr val="windowText" lastClr="000000"/>
                </a:solidFill>
                <a:latin typeface="Arial"/>
                <a:cs typeface="Arial"/>
              </a:rPr>
              <a:t> </a:t>
            </a:r>
            <a:r>
              <a:rPr sz="3760" b="0" spc="73" dirty="0">
                <a:solidFill>
                  <a:sysClr val="windowText" lastClr="000000"/>
                </a:solidFill>
                <a:latin typeface="Arial"/>
                <a:cs typeface="Arial"/>
              </a:rPr>
              <a:t>surface</a:t>
            </a:r>
            <a:endParaRPr sz="3760" b="0">
              <a:solidFill>
                <a:sysClr val="windowText" lastClr="000000"/>
              </a:solidFill>
              <a:latin typeface="Arial"/>
              <a:cs typeface="Arial"/>
            </a:endParaRPr>
          </a:p>
        </p:txBody>
      </p:sp>
      <p:sp>
        <p:nvSpPr>
          <p:cNvPr id="21" name="object 21"/>
          <p:cNvSpPr txBox="1"/>
          <p:nvPr/>
        </p:nvSpPr>
        <p:spPr>
          <a:xfrm>
            <a:off x="7681913" y="5217676"/>
            <a:ext cx="7043601" cy="1190282"/>
          </a:xfrm>
          <a:prstGeom prst="rect">
            <a:avLst/>
          </a:prstGeom>
        </p:spPr>
        <p:txBody>
          <a:bodyPr vert="horz" wrap="square" lIns="0" tIns="20023" rIns="0" bIns="0" rtlCol="0">
            <a:spAutoFit/>
          </a:bodyPr>
          <a:lstStyle/>
          <a:p>
            <a:pPr marL="438203" defTabSz="1108984" hangingPunct="1">
              <a:spcBef>
                <a:spcPts val="158"/>
              </a:spcBef>
            </a:pPr>
            <a:r>
              <a:rPr sz="3760" b="0" spc="109" dirty="0">
                <a:solidFill>
                  <a:sysClr val="windowText" lastClr="000000"/>
                </a:solidFill>
                <a:latin typeface="Arial"/>
                <a:cs typeface="Arial"/>
              </a:rPr>
              <a:t>models</a:t>
            </a:r>
            <a:endParaRPr sz="3760" b="0">
              <a:solidFill>
                <a:sysClr val="windowText" lastClr="000000"/>
              </a:solidFill>
              <a:latin typeface="Arial"/>
              <a:cs typeface="Arial"/>
            </a:endParaRPr>
          </a:p>
          <a:p>
            <a:pPr marL="438973" indent="-423570" defTabSz="1108984" hangingPunct="1">
              <a:spcBef>
                <a:spcPts val="91"/>
              </a:spcBef>
              <a:buSzPct val="125806"/>
              <a:buFontTx/>
              <a:buChar char="•"/>
              <a:tabLst>
                <a:tab pos="438973" algn="l"/>
              </a:tabLst>
            </a:pPr>
            <a:r>
              <a:rPr sz="3760" b="0" dirty="0">
                <a:solidFill>
                  <a:sysClr val="windowText" lastClr="000000"/>
                </a:solidFill>
                <a:latin typeface="Arial"/>
                <a:cs typeface="Arial"/>
              </a:rPr>
              <a:t>Easy</a:t>
            </a:r>
            <a:r>
              <a:rPr sz="3760" b="0" spc="30" dirty="0">
                <a:solidFill>
                  <a:sysClr val="windowText" lastClr="000000"/>
                </a:solidFill>
                <a:latin typeface="Arial"/>
                <a:cs typeface="Arial"/>
              </a:rPr>
              <a:t> </a:t>
            </a:r>
            <a:r>
              <a:rPr sz="3760" b="0" spc="188" dirty="0">
                <a:solidFill>
                  <a:sysClr val="windowText" lastClr="000000"/>
                </a:solidFill>
                <a:latin typeface="Arial"/>
                <a:cs typeface="Arial"/>
              </a:rPr>
              <a:t>to</a:t>
            </a:r>
            <a:r>
              <a:rPr sz="3760" b="0" spc="30" dirty="0">
                <a:solidFill>
                  <a:sysClr val="windowText" lastClr="000000"/>
                </a:solidFill>
                <a:latin typeface="Arial"/>
                <a:cs typeface="Arial"/>
              </a:rPr>
              <a:t> </a:t>
            </a:r>
            <a:r>
              <a:rPr sz="3760" b="0" spc="121" dirty="0">
                <a:solidFill>
                  <a:sysClr val="windowText" lastClr="000000"/>
                </a:solidFill>
                <a:latin typeface="Arial"/>
                <a:cs typeface="Arial"/>
              </a:rPr>
              <a:t>optimize</a:t>
            </a:r>
            <a:r>
              <a:rPr sz="3760" b="0" spc="36" dirty="0">
                <a:solidFill>
                  <a:sysClr val="windowText" lastClr="000000"/>
                </a:solidFill>
                <a:latin typeface="Arial"/>
                <a:cs typeface="Arial"/>
              </a:rPr>
              <a:t> </a:t>
            </a:r>
            <a:r>
              <a:rPr sz="3760" b="0" spc="109" dirty="0">
                <a:solidFill>
                  <a:sysClr val="windowText" lastClr="000000"/>
                </a:solidFill>
                <a:latin typeface="Arial"/>
                <a:cs typeface="Arial"/>
              </a:rPr>
              <a:t>from</a:t>
            </a:r>
            <a:r>
              <a:rPr sz="3760" b="0" spc="30" dirty="0">
                <a:solidFill>
                  <a:sysClr val="windowText" lastClr="000000"/>
                </a:solidFill>
                <a:latin typeface="Arial"/>
                <a:cs typeface="Arial"/>
              </a:rPr>
              <a:t> </a:t>
            </a:r>
            <a:r>
              <a:rPr sz="3760" b="0" spc="67" dirty="0">
                <a:solidFill>
                  <a:sysClr val="windowText" lastClr="000000"/>
                </a:solidFill>
                <a:latin typeface="Arial"/>
                <a:cs typeface="Arial"/>
              </a:rPr>
              <a:t>images</a:t>
            </a:r>
            <a:endParaRPr sz="3760" b="0">
              <a:solidFill>
                <a:sysClr val="windowText" lastClr="000000"/>
              </a:solidFill>
              <a:latin typeface="Arial"/>
              <a:cs typeface="Arial"/>
            </a:endParaRPr>
          </a:p>
        </p:txBody>
      </p:sp>
    </p:spTree>
    <p:extLst>
      <p:ext uri="{BB962C8B-B14F-4D97-AF65-F5344CB8AC3E}">
        <p14:creationId xmlns:p14="http://schemas.microsoft.com/office/powerpoint/2010/main" val="230596984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2" name="object 2"/>
          <p:cNvSpPr txBox="1"/>
          <p:nvPr/>
        </p:nvSpPr>
        <p:spPr>
          <a:xfrm>
            <a:off x="2462927" y="358274"/>
            <a:ext cx="19458852" cy="3349021"/>
          </a:xfrm>
          <a:prstGeom prst="rect">
            <a:avLst/>
          </a:prstGeom>
        </p:spPr>
        <p:txBody>
          <a:bodyPr vert="horz" wrap="square" lIns="0" tIns="14632" rIns="0" bIns="0" rtlCol="0">
            <a:spAutoFit/>
          </a:bodyPr>
          <a:lstStyle/>
          <a:p>
            <a:pPr marL="2180232" marR="6161" indent="-2165600" defTabSz="1108984" hangingPunct="1">
              <a:lnSpc>
                <a:spcPts val="13001"/>
              </a:lnSpc>
              <a:spcBef>
                <a:spcPts val="115"/>
              </a:spcBef>
            </a:pPr>
            <a:r>
              <a:rPr sz="10612" b="0" spc="146" dirty="0">
                <a:solidFill>
                  <a:sysClr val="windowText" lastClr="000000"/>
                </a:solidFill>
                <a:latin typeface="Arial"/>
                <a:cs typeface="Arial"/>
              </a:rPr>
              <a:t>Analysis</a:t>
            </a:r>
            <a:r>
              <a:rPr sz="10612" b="0" spc="18" dirty="0">
                <a:solidFill>
                  <a:sysClr val="windowText" lastClr="000000"/>
                </a:solidFill>
                <a:latin typeface="Arial"/>
                <a:cs typeface="Arial"/>
              </a:rPr>
              <a:t> </a:t>
            </a:r>
            <a:r>
              <a:rPr sz="10612" b="0" spc="388" dirty="0">
                <a:solidFill>
                  <a:sysClr val="windowText" lastClr="000000"/>
                </a:solidFill>
                <a:latin typeface="Arial"/>
                <a:cs typeface="Arial"/>
              </a:rPr>
              <a:t>by</a:t>
            </a:r>
            <a:r>
              <a:rPr sz="10612" b="0" spc="18" dirty="0">
                <a:solidFill>
                  <a:sysClr val="windowText" lastClr="000000"/>
                </a:solidFill>
                <a:latin typeface="Arial"/>
                <a:cs typeface="Arial"/>
              </a:rPr>
              <a:t> </a:t>
            </a:r>
            <a:r>
              <a:rPr sz="10612" b="0" spc="152" dirty="0">
                <a:solidFill>
                  <a:sysClr val="windowText" lastClr="000000"/>
                </a:solidFill>
                <a:latin typeface="Arial"/>
                <a:cs typeface="Arial"/>
              </a:rPr>
              <a:t>Synthesis</a:t>
            </a:r>
            <a:r>
              <a:rPr sz="10612" b="0" spc="24" dirty="0">
                <a:solidFill>
                  <a:sysClr val="windowText" lastClr="000000"/>
                </a:solidFill>
                <a:latin typeface="Arial"/>
                <a:cs typeface="Arial"/>
              </a:rPr>
              <a:t> </a:t>
            </a:r>
            <a:r>
              <a:rPr sz="10612" b="0" spc="121" dirty="0">
                <a:solidFill>
                  <a:sysClr val="windowText" lastClr="000000"/>
                </a:solidFill>
                <a:latin typeface="Arial"/>
                <a:cs typeface="Arial"/>
              </a:rPr>
              <a:t>Requires </a:t>
            </a:r>
            <a:r>
              <a:rPr sz="10612" b="0" spc="182" dirty="0">
                <a:solidFill>
                  <a:sysClr val="windowText" lastClr="000000"/>
                </a:solidFill>
                <a:latin typeface="Arial"/>
                <a:cs typeface="Arial"/>
              </a:rPr>
              <a:t>Differentiable</a:t>
            </a:r>
            <a:r>
              <a:rPr sz="10612" b="0" spc="73" dirty="0">
                <a:solidFill>
                  <a:sysClr val="windowText" lastClr="000000"/>
                </a:solidFill>
                <a:latin typeface="Arial"/>
                <a:cs typeface="Arial"/>
              </a:rPr>
              <a:t> </a:t>
            </a:r>
            <a:r>
              <a:rPr sz="10612" b="0" spc="103" dirty="0">
                <a:solidFill>
                  <a:sysClr val="windowText" lastClr="000000"/>
                </a:solidFill>
                <a:latin typeface="Arial"/>
                <a:cs typeface="Arial"/>
              </a:rPr>
              <a:t>Renderers</a:t>
            </a:r>
            <a:endParaRPr sz="10612" b="0">
              <a:solidFill>
                <a:sysClr val="windowText" lastClr="000000"/>
              </a:solidFill>
              <a:latin typeface="Arial"/>
              <a:cs typeface="Arial"/>
            </a:endParaRPr>
          </a:p>
        </p:txBody>
      </p:sp>
      <p:sp>
        <p:nvSpPr>
          <p:cNvPr id="3" name="object 3"/>
          <p:cNvSpPr txBox="1"/>
          <p:nvPr/>
        </p:nvSpPr>
        <p:spPr>
          <a:xfrm>
            <a:off x="5131335" y="6999193"/>
            <a:ext cx="14121858" cy="753584"/>
          </a:xfrm>
          <a:prstGeom prst="rect">
            <a:avLst/>
          </a:prstGeom>
        </p:spPr>
        <p:txBody>
          <a:bodyPr vert="horz" wrap="square" lIns="0" tIns="16173" rIns="0" bIns="0" rtlCol="0">
            <a:spAutoFit/>
          </a:bodyPr>
          <a:lstStyle/>
          <a:p>
            <a:pPr marL="15403" defTabSz="1108984" hangingPunct="1">
              <a:spcBef>
                <a:spcPts val="127"/>
              </a:spcBef>
            </a:pPr>
            <a:r>
              <a:rPr sz="4791" b="0" dirty="0">
                <a:solidFill>
                  <a:sysClr val="windowText" lastClr="000000"/>
                </a:solidFill>
                <a:latin typeface="Arial"/>
                <a:cs typeface="Arial"/>
              </a:rPr>
              <a:t>Next:</a:t>
            </a:r>
            <a:r>
              <a:rPr sz="4791" b="0" spc="-12" dirty="0">
                <a:solidFill>
                  <a:sysClr val="windowText" lastClr="000000"/>
                </a:solidFill>
                <a:latin typeface="Arial"/>
                <a:cs typeface="Arial"/>
              </a:rPr>
              <a:t> </a:t>
            </a:r>
            <a:r>
              <a:rPr sz="4791" b="0" dirty="0">
                <a:solidFill>
                  <a:sysClr val="windowText" lastClr="000000"/>
                </a:solidFill>
                <a:latin typeface="Arial"/>
                <a:cs typeface="Arial"/>
              </a:rPr>
              <a:t>Deep</a:t>
            </a:r>
            <a:r>
              <a:rPr sz="4791" b="0" spc="-12" dirty="0">
                <a:solidFill>
                  <a:sysClr val="windowText" lastClr="000000"/>
                </a:solidFill>
                <a:latin typeface="Arial"/>
                <a:cs typeface="Arial"/>
              </a:rPr>
              <a:t> </a:t>
            </a:r>
            <a:r>
              <a:rPr sz="4791" b="0" dirty="0">
                <a:solidFill>
                  <a:sysClr val="windowText" lastClr="000000"/>
                </a:solidFill>
                <a:latin typeface="Arial"/>
                <a:cs typeface="Arial"/>
              </a:rPr>
              <a:t>dive</a:t>
            </a:r>
            <a:r>
              <a:rPr sz="4791" b="0" spc="-12" dirty="0">
                <a:solidFill>
                  <a:sysClr val="windowText" lastClr="000000"/>
                </a:solidFill>
                <a:latin typeface="Arial"/>
                <a:cs typeface="Arial"/>
              </a:rPr>
              <a:t> </a:t>
            </a:r>
            <a:r>
              <a:rPr sz="4791" b="0" dirty="0">
                <a:solidFill>
                  <a:sysClr val="windowText" lastClr="000000"/>
                </a:solidFill>
                <a:latin typeface="Arial"/>
                <a:cs typeface="Arial"/>
              </a:rPr>
              <a:t>into</a:t>
            </a:r>
            <a:r>
              <a:rPr sz="4791" b="0" spc="-12" dirty="0">
                <a:solidFill>
                  <a:sysClr val="windowText" lastClr="000000"/>
                </a:solidFill>
                <a:latin typeface="Arial"/>
                <a:cs typeface="Arial"/>
              </a:rPr>
              <a:t> </a:t>
            </a:r>
            <a:r>
              <a:rPr sz="4791" b="0" dirty="0">
                <a:solidFill>
                  <a:sysClr val="windowText" lastClr="000000"/>
                </a:solidFill>
                <a:latin typeface="Arial"/>
                <a:cs typeface="Arial"/>
              </a:rPr>
              <a:t>Volumetric</a:t>
            </a:r>
            <a:r>
              <a:rPr sz="4791" b="0" spc="-12" dirty="0">
                <a:solidFill>
                  <a:sysClr val="windowText" lastClr="000000"/>
                </a:solidFill>
                <a:latin typeface="Arial"/>
                <a:cs typeface="Arial"/>
              </a:rPr>
              <a:t> </a:t>
            </a:r>
            <a:r>
              <a:rPr sz="4791" b="0" dirty="0">
                <a:solidFill>
                  <a:sysClr val="windowText" lastClr="000000"/>
                </a:solidFill>
                <a:latin typeface="Arial"/>
                <a:cs typeface="Arial"/>
              </a:rPr>
              <a:t>Rendering</a:t>
            </a:r>
            <a:r>
              <a:rPr sz="4791" b="0" spc="-12" dirty="0">
                <a:solidFill>
                  <a:sysClr val="windowText" lastClr="000000"/>
                </a:solidFill>
                <a:latin typeface="Arial"/>
                <a:cs typeface="Arial"/>
              </a:rPr>
              <a:t> Function</a:t>
            </a:r>
            <a:endParaRPr sz="4791" b="0">
              <a:solidFill>
                <a:sysClr val="windowText" lastClr="000000"/>
              </a:solidFill>
              <a:latin typeface="Arial"/>
              <a:cs typeface="Arial"/>
            </a:endParaRPr>
          </a:p>
        </p:txBody>
      </p:sp>
    </p:spTree>
    <p:extLst>
      <p:ext uri="{BB962C8B-B14F-4D97-AF65-F5344CB8AC3E}">
        <p14:creationId xmlns:p14="http://schemas.microsoft.com/office/powerpoint/2010/main" val="330417356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64" name="Volume Rendering"/>
          <p:cNvSpPr txBox="1">
            <a:spLocks noGrp="1"/>
          </p:cNvSpPr>
          <p:nvPr>
            <p:ph type="ctrTitle"/>
          </p:nvPr>
        </p:nvSpPr>
        <p:spPr>
          <a:prstGeom prst="rect">
            <a:avLst/>
          </a:prstGeom>
        </p:spPr>
        <p:txBody>
          <a:bodyPr/>
          <a:lstStyle/>
          <a:p>
            <a:r>
              <a:t>Volume Rendering</a:t>
            </a:r>
          </a:p>
        </p:txBody>
      </p:sp>
      <p:sp>
        <p:nvSpPr>
          <p:cNvPr id="165" name="Double-click to edit"/>
          <p:cNvSpPr txBox="1">
            <a:spLocks noGrp="1"/>
          </p:cNvSpPr>
          <p:nvPr>
            <p:ph type="subTitle" sz="quarter" idx="1"/>
          </p:nvPr>
        </p:nvSpPr>
        <p:spPr>
          <a:prstGeom prst="rect">
            <a:avLst/>
          </a:prstGeom>
        </p:spPr>
        <p:txBody>
          <a:bodyPr/>
          <a:lstStyle/>
          <a:p>
            <a:endParaRPr/>
          </a:p>
        </p:txBody>
      </p:sp>
    </p:spTree>
  </p:cSld>
  <p:clrMapOvr>
    <a:masterClrMapping/>
  </p:clrMapOvr>
  <p:transition spd="med"/>
</p:sld>
</file>

<file path=ppt/slides/slide4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68" name="Volume Rendering"/>
          <p:cNvSpPr txBox="1">
            <a:spLocks noGrp="1"/>
          </p:cNvSpPr>
          <p:nvPr>
            <p:ph type="ctrTitle"/>
          </p:nvPr>
        </p:nvSpPr>
        <p:spPr>
          <a:prstGeom prst="rect">
            <a:avLst/>
          </a:prstGeom>
        </p:spPr>
        <p:txBody>
          <a:bodyPr/>
          <a:lstStyle/>
          <a:p>
            <a:r>
              <a:t>Volume Rendering</a:t>
            </a:r>
          </a:p>
        </p:txBody>
      </p:sp>
      <p:sp>
        <p:nvSpPr>
          <p:cNvPr id="169" name="Double-click to edit"/>
          <p:cNvSpPr txBox="1">
            <a:spLocks noGrp="1"/>
          </p:cNvSpPr>
          <p:nvPr>
            <p:ph type="subTitle" sz="quarter" idx="1"/>
          </p:nvPr>
        </p:nvSpPr>
        <p:spPr>
          <a:prstGeom prst="rect">
            <a:avLst/>
          </a:prstGeom>
        </p:spPr>
        <p:txBody>
          <a:bodyPr/>
          <a:lstStyle/>
          <a:p>
            <a:endParaRPr/>
          </a:p>
        </p:txBody>
      </p:sp>
      <p:pic>
        <p:nvPicPr>
          <p:cNvPr id="171" name="Image" descr="Image"/>
          <p:cNvPicPr>
            <a:picLocks noChangeAspect="1"/>
          </p:cNvPicPr>
          <p:nvPr/>
        </p:nvPicPr>
        <p:blipFill>
          <a:blip r:embed="rId2"/>
          <a:stretch>
            <a:fillRect/>
          </a:stretch>
        </p:blipFill>
        <p:spPr>
          <a:xfrm>
            <a:off x="4594614" y="7855045"/>
            <a:ext cx="15194772" cy="1549210"/>
          </a:xfrm>
          <a:prstGeom prst="rect">
            <a:avLst/>
          </a:prstGeom>
          <a:ln w="12700">
            <a:miter lim="400000"/>
          </a:ln>
        </p:spPr>
      </p:pic>
    </p:spTree>
  </p:cSld>
  <p:clrMapOvr>
    <a:masterClrMapping/>
  </p:clrMapOvr>
  <p:transition spd="med"/>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 name="Neural Volumetric Rendering"/>
          <p:cNvSpPr txBox="1">
            <a:spLocks noGrp="1"/>
          </p:cNvSpPr>
          <p:nvPr>
            <p:ph type="title"/>
          </p:nvPr>
        </p:nvSpPr>
        <p:spPr>
          <a:xfrm>
            <a:off x="1778000" y="1536700"/>
            <a:ext cx="20828000" cy="4648200"/>
          </a:xfrm>
          <a:prstGeom prst="rect">
            <a:avLst/>
          </a:prstGeom>
        </p:spPr>
        <p:txBody>
          <a:bodyPr/>
          <a:lstStyle>
            <a:lvl1pPr>
              <a:defRPr sz="12000">
                <a:latin typeface="+mn-lt"/>
                <a:ea typeface="+mn-ea"/>
                <a:cs typeface="+mn-cs"/>
                <a:sym typeface="Helvetica Neue Medium"/>
              </a:defRPr>
            </a:lvl1pPr>
          </a:lstStyle>
          <a:p>
            <a:r>
              <a:t>Neural Volumetric Rendering</a:t>
            </a: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56506" y="440714"/>
            <a:ext cx="28661661" cy="2338549"/>
          </a:xfrm>
          <a:prstGeom prst="rect">
            <a:avLst/>
          </a:prstGeom>
        </p:spPr>
        <p:txBody>
          <a:bodyPr vert="horz" wrap="square" lIns="0" tIns="975891" rIns="0" bIns="0" rtlCol="0">
            <a:spAutoFit/>
          </a:bodyPr>
          <a:lstStyle/>
          <a:p>
            <a:pPr marL="1391621">
              <a:spcBef>
                <a:spcPts val="127"/>
              </a:spcBef>
            </a:pPr>
            <a:r>
              <a:rPr sz="8793" spc="-79" dirty="0"/>
              <a:t>Capturing</a:t>
            </a:r>
            <a:r>
              <a:rPr sz="8793" spc="-418" dirty="0"/>
              <a:t> </a:t>
            </a:r>
            <a:r>
              <a:rPr sz="8793" spc="-308" dirty="0"/>
              <a:t>Reality</a:t>
            </a:r>
            <a:r>
              <a:rPr sz="8793" spc="-236" dirty="0"/>
              <a:t> </a:t>
            </a:r>
            <a:r>
              <a:rPr sz="8793" spc="-540" dirty="0"/>
              <a:t>–</a:t>
            </a:r>
            <a:r>
              <a:rPr sz="8793" spc="-73" dirty="0"/>
              <a:t> </a:t>
            </a:r>
            <a:r>
              <a:rPr sz="8793" dirty="0"/>
              <a:t>in</a:t>
            </a:r>
            <a:r>
              <a:rPr sz="8793" spc="-243" dirty="0"/>
              <a:t> </a:t>
            </a:r>
            <a:r>
              <a:rPr sz="8793" spc="-30" dirty="0"/>
              <a:t>3D</a:t>
            </a:r>
            <a:endParaRPr sz="8793"/>
          </a:p>
        </p:txBody>
      </p:sp>
      <p:pic>
        <p:nvPicPr>
          <p:cNvPr id="3" name="object 3"/>
          <p:cNvPicPr/>
          <p:nvPr/>
        </p:nvPicPr>
        <p:blipFill>
          <a:blip r:embed="rId2" cstate="print"/>
          <a:stretch>
            <a:fillRect/>
          </a:stretch>
        </p:blipFill>
        <p:spPr>
          <a:xfrm>
            <a:off x="3467711" y="2831901"/>
            <a:ext cx="17448575" cy="10121189"/>
          </a:xfrm>
          <a:prstGeom prst="rect">
            <a:avLst/>
          </a:prstGeom>
        </p:spPr>
      </p:pic>
      <p:sp>
        <p:nvSpPr>
          <p:cNvPr id="4" name="object 4"/>
          <p:cNvSpPr txBox="1"/>
          <p:nvPr/>
        </p:nvSpPr>
        <p:spPr>
          <a:xfrm>
            <a:off x="14079762" y="13007050"/>
            <a:ext cx="10137210" cy="568485"/>
          </a:xfrm>
          <a:prstGeom prst="rect">
            <a:avLst/>
          </a:prstGeom>
        </p:spPr>
        <p:txBody>
          <a:bodyPr vert="horz" wrap="square" lIns="0" tIns="17712" rIns="0" bIns="0" rtlCol="0">
            <a:spAutoFit/>
          </a:bodyPr>
          <a:lstStyle/>
          <a:p>
            <a:pPr marL="15403" defTabSz="1108984" hangingPunct="1">
              <a:spcBef>
                <a:spcPts val="138"/>
              </a:spcBef>
            </a:pPr>
            <a:r>
              <a:rPr sz="3578" b="0" dirty="0">
                <a:solidFill>
                  <a:sysClr val="windowText" lastClr="000000"/>
                </a:solidFill>
                <a:latin typeface="Arial"/>
                <a:cs typeface="Arial"/>
              </a:rPr>
              <a:t>Building</a:t>
            </a:r>
            <a:r>
              <a:rPr sz="3578" b="0" spc="6" dirty="0">
                <a:solidFill>
                  <a:sysClr val="windowText" lastClr="000000"/>
                </a:solidFill>
                <a:latin typeface="Arial"/>
                <a:cs typeface="Arial"/>
              </a:rPr>
              <a:t> </a:t>
            </a:r>
            <a:r>
              <a:rPr sz="3578" b="0" dirty="0">
                <a:solidFill>
                  <a:sysClr val="windowText" lastClr="000000"/>
                </a:solidFill>
                <a:latin typeface="Arial"/>
                <a:cs typeface="Arial"/>
              </a:rPr>
              <a:t>Rome</a:t>
            </a:r>
            <a:r>
              <a:rPr sz="3578" b="0" spc="12" dirty="0">
                <a:solidFill>
                  <a:sysClr val="windowText" lastClr="000000"/>
                </a:solidFill>
                <a:latin typeface="Arial"/>
                <a:cs typeface="Arial"/>
              </a:rPr>
              <a:t> </a:t>
            </a:r>
            <a:r>
              <a:rPr sz="3578" b="0" dirty="0">
                <a:solidFill>
                  <a:sysClr val="windowText" lastClr="000000"/>
                </a:solidFill>
                <a:latin typeface="Arial"/>
                <a:cs typeface="Arial"/>
              </a:rPr>
              <a:t>in</a:t>
            </a:r>
            <a:r>
              <a:rPr sz="3578" b="0" spc="6" dirty="0">
                <a:solidFill>
                  <a:sysClr val="windowText" lastClr="000000"/>
                </a:solidFill>
                <a:latin typeface="Arial"/>
                <a:cs typeface="Arial"/>
              </a:rPr>
              <a:t> </a:t>
            </a:r>
            <a:r>
              <a:rPr sz="3578" b="0" dirty="0">
                <a:solidFill>
                  <a:sysClr val="windowText" lastClr="000000"/>
                </a:solidFill>
                <a:latin typeface="Arial"/>
                <a:cs typeface="Arial"/>
              </a:rPr>
              <a:t>a</a:t>
            </a:r>
            <a:r>
              <a:rPr sz="3578" b="0" spc="12" dirty="0">
                <a:solidFill>
                  <a:sysClr val="windowText" lastClr="000000"/>
                </a:solidFill>
                <a:latin typeface="Arial"/>
                <a:cs typeface="Arial"/>
              </a:rPr>
              <a:t> </a:t>
            </a:r>
            <a:r>
              <a:rPr sz="3578" b="0" spc="-79" dirty="0">
                <a:solidFill>
                  <a:sysClr val="windowText" lastClr="000000"/>
                </a:solidFill>
                <a:latin typeface="Arial"/>
                <a:cs typeface="Arial"/>
              </a:rPr>
              <a:t>Day,</a:t>
            </a:r>
            <a:r>
              <a:rPr sz="3578" b="0" spc="-194" dirty="0">
                <a:solidFill>
                  <a:sysClr val="windowText" lastClr="000000"/>
                </a:solidFill>
                <a:latin typeface="Arial"/>
                <a:cs typeface="Arial"/>
              </a:rPr>
              <a:t> </a:t>
            </a:r>
            <a:r>
              <a:rPr sz="3578" b="0" dirty="0">
                <a:solidFill>
                  <a:sysClr val="windowText" lastClr="000000"/>
                </a:solidFill>
                <a:latin typeface="Arial"/>
                <a:cs typeface="Arial"/>
              </a:rPr>
              <a:t>Agarwal</a:t>
            </a:r>
            <a:r>
              <a:rPr sz="3578" b="0" spc="12" dirty="0">
                <a:solidFill>
                  <a:sysClr val="windowText" lastClr="000000"/>
                </a:solidFill>
                <a:latin typeface="Arial"/>
                <a:cs typeface="Arial"/>
              </a:rPr>
              <a:t> </a:t>
            </a:r>
            <a:r>
              <a:rPr sz="3578" b="0" dirty="0">
                <a:solidFill>
                  <a:sysClr val="windowText" lastClr="000000"/>
                </a:solidFill>
                <a:latin typeface="Arial"/>
                <a:cs typeface="Arial"/>
              </a:rPr>
              <a:t>et al.</a:t>
            </a:r>
            <a:r>
              <a:rPr sz="3578" b="0" spc="6" dirty="0">
                <a:solidFill>
                  <a:sysClr val="windowText" lastClr="000000"/>
                </a:solidFill>
                <a:latin typeface="Arial"/>
                <a:cs typeface="Arial"/>
              </a:rPr>
              <a:t> </a:t>
            </a:r>
            <a:r>
              <a:rPr sz="3578" b="0" dirty="0">
                <a:solidFill>
                  <a:sysClr val="windowText" lastClr="000000"/>
                </a:solidFill>
                <a:latin typeface="Arial"/>
                <a:cs typeface="Arial"/>
              </a:rPr>
              <a:t>ICCV</a:t>
            </a:r>
            <a:r>
              <a:rPr sz="3578" b="0" spc="6" dirty="0">
                <a:solidFill>
                  <a:sysClr val="windowText" lastClr="000000"/>
                </a:solidFill>
                <a:latin typeface="Arial"/>
                <a:cs typeface="Arial"/>
              </a:rPr>
              <a:t> </a:t>
            </a:r>
            <a:r>
              <a:rPr sz="3578" b="0" spc="-24" dirty="0">
                <a:solidFill>
                  <a:sysClr val="windowText" lastClr="000000"/>
                </a:solidFill>
                <a:latin typeface="Arial"/>
                <a:cs typeface="Arial"/>
              </a:rPr>
              <a:t>2009</a:t>
            </a:r>
            <a:endParaRPr sz="3578" b="0">
              <a:solidFill>
                <a:sysClr val="windowText" lastClr="000000"/>
              </a:solidFill>
              <a:latin typeface="Arial"/>
              <a:cs typeface="Arial"/>
            </a:endParaRPr>
          </a:p>
        </p:txBody>
      </p:sp>
    </p:spTree>
    <p:extLst>
      <p:ext uri="{BB962C8B-B14F-4D97-AF65-F5344CB8AC3E}">
        <p14:creationId xmlns:p14="http://schemas.microsoft.com/office/powerpoint/2010/main" val="130269290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 name="Neural Volumetric Rendering"/>
          <p:cNvSpPr txBox="1">
            <a:spLocks noGrp="1"/>
          </p:cNvSpPr>
          <p:nvPr>
            <p:ph type="title"/>
          </p:nvPr>
        </p:nvSpPr>
        <p:spPr>
          <a:xfrm>
            <a:off x="1778000" y="1536700"/>
            <a:ext cx="20828000" cy="4648200"/>
          </a:xfrm>
          <a:prstGeom prst="rect">
            <a:avLst/>
          </a:prstGeom>
        </p:spPr>
        <p:txBody>
          <a:bodyPr/>
          <a:lstStyle>
            <a:lvl1pPr>
              <a:defRPr sz="12000">
                <a:latin typeface="+mn-lt"/>
                <a:ea typeface="+mn-ea"/>
                <a:cs typeface="+mn-cs"/>
                <a:sym typeface="Helvetica Neue Medium"/>
              </a:defRPr>
            </a:lvl1pPr>
          </a:lstStyle>
          <a:p>
            <a:r>
              <a:t>Neural Volumetric Rendering</a:t>
            </a:r>
          </a:p>
        </p:txBody>
      </p:sp>
      <p:sp>
        <p:nvSpPr>
          <p:cNvPr id="185" name="computing color along rays through 3D space"/>
          <p:cNvSpPr txBox="1"/>
          <p:nvPr/>
        </p:nvSpPr>
        <p:spPr>
          <a:xfrm>
            <a:off x="14502131" y="5998879"/>
            <a:ext cx="8229214" cy="278303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pPr>
              <a:spcBef>
                <a:spcPts val="5900"/>
              </a:spcBef>
              <a:defRPr sz="4800" b="0">
                <a:latin typeface="Avenir Book Oblique"/>
                <a:ea typeface="Avenir Book Oblique"/>
                <a:cs typeface="Avenir Book Oblique"/>
                <a:sym typeface="Avenir Book Oblique"/>
              </a:defRPr>
            </a:pPr>
            <a:r>
              <a:t>c</a:t>
            </a:r>
            <a:r>
              <a:rPr>
                <a:latin typeface="Avenir Book"/>
                <a:ea typeface="Avenir Book"/>
                <a:cs typeface="Avenir Book"/>
                <a:sym typeface="Avenir Book"/>
              </a:rPr>
              <a:t>omputing color along rays through 3D space</a:t>
            </a:r>
          </a:p>
        </p:txBody>
      </p:sp>
      <p:sp>
        <p:nvSpPr>
          <p:cNvPr id="186" name="Line"/>
          <p:cNvSpPr/>
          <p:nvPr/>
        </p:nvSpPr>
        <p:spPr>
          <a:xfrm>
            <a:off x="16087938" y="9352819"/>
            <a:ext cx="5876436" cy="127166"/>
          </a:xfrm>
          <a:prstGeom prst="line">
            <a:avLst/>
          </a:prstGeom>
          <a:ln w="50800">
            <a:solidFill>
              <a:srgbClr val="000000"/>
            </a:solidFill>
            <a:miter lim="400000"/>
            <a:tailEnd type="triangle"/>
          </a:ln>
          <a:effectLst>
            <a:outerShdw blurRad="63500" dist="25400" dir="3228796" rotWithShape="0">
              <a:srgbClr val="000000"/>
            </a:outerShdw>
          </a:effectLst>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187" name="Video"/>
          <p:cNvSpPr/>
          <p:nvPr/>
        </p:nvSpPr>
        <p:spPr>
          <a:xfrm rot="491545">
            <a:off x="14647245" y="8893330"/>
            <a:ext cx="1508233" cy="844563"/>
          </a:xfrm>
          <a:custGeom>
            <a:avLst/>
            <a:gdLst/>
            <a:ahLst/>
            <a:cxnLst>
              <a:cxn ang="0">
                <a:pos x="wd2" y="hd2"/>
              </a:cxn>
              <a:cxn ang="5400000">
                <a:pos x="wd2" y="hd2"/>
              </a:cxn>
              <a:cxn ang="10800000">
                <a:pos x="wd2" y="hd2"/>
              </a:cxn>
              <a:cxn ang="16200000">
                <a:pos x="wd2" y="hd2"/>
              </a:cxn>
            </a:cxnLst>
            <a:rect l="0" t="0" r="r" b="b"/>
            <a:pathLst>
              <a:path w="21600" h="21600" extrusionOk="0">
                <a:moveTo>
                  <a:pt x="1386" y="0"/>
                </a:moveTo>
                <a:cubicBezTo>
                  <a:pt x="623" y="0"/>
                  <a:pt x="0" y="1113"/>
                  <a:pt x="0" y="2475"/>
                </a:cubicBezTo>
                <a:lnTo>
                  <a:pt x="0" y="19125"/>
                </a:lnTo>
                <a:cubicBezTo>
                  <a:pt x="0" y="20487"/>
                  <a:pt x="623" y="21600"/>
                  <a:pt x="1386" y="21600"/>
                </a:cubicBezTo>
                <a:lnTo>
                  <a:pt x="15853" y="21600"/>
                </a:lnTo>
                <a:cubicBezTo>
                  <a:pt x="16616" y="21600"/>
                  <a:pt x="17239" y="20487"/>
                  <a:pt x="17239" y="19125"/>
                </a:cubicBezTo>
                <a:lnTo>
                  <a:pt x="17239" y="15008"/>
                </a:lnTo>
                <a:cubicBezTo>
                  <a:pt x="17501" y="15278"/>
                  <a:pt x="17778" y="15564"/>
                  <a:pt x="17979" y="15771"/>
                </a:cubicBezTo>
                <a:lnTo>
                  <a:pt x="21000" y="18884"/>
                </a:lnTo>
                <a:cubicBezTo>
                  <a:pt x="21330" y="19224"/>
                  <a:pt x="21600" y="18948"/>
                  <a:pt x="21600" y="18268"/>
                </a:cubicBezTo>
                <a:lnTo>
                  <a:pt x="21600" y="12039"/>
                </a:lnTo>
                <a:cubicBezTo>
                  <a:pt x="21600" y="11358"/>
                  <a:pt x="21600" y="10242"/>
                  <a:pt x="21600" y="9561"/>
                </a:cubicBezTo>
                <a:lnTo>
                  <a:pt x="21600" y="3332"/>
                </a:lnTo>
                <a:cubicBezTo>
                  <a:pt x="21600" y="2652"/>
                  <a:pt x="21330" y="2376"/>
                  <a:pt x="21000" y="2716"/>
                </a:cubicBezTo>
                <a:lnTo>
                  <a:pt x="17979" y="5829"/>
                </a:lnTo>
                <a:cubicBezTo>
                  <a:pt x="17778" y="6036"/>
                  <a:pt x="17500" y="6322"/>
                  <a:pt x="17239" y="6592"/>
                </a:cubicBezTo>
                <a:lnTo>
                  <a:pt x="17239" y="2475"/>
                </a:lnTo>
                <a:cubicBezTo>
                  <a:pt x="17239" y="1113"/>
                  <a:pt x="16616" y="0"/>
                  <a:pt x="15853" y="0"/>
                </a:cubicBezTo>
                <a:lnTo>
                  <a:pt x="1386" y="0"/>
                </a:lnTo>
                <a:close/>
              </a:path>
            </a:pathLst>
          </a:custGeom>
          <a:solidFill>
            <a:schemeClr val="accent1"/>
          </a:solidFill>
          <a:ln w="12700">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188" name="What color is this pixel?"/>
          <p:cNvSpPr txBox="1"/>
          <p:nvPr/>
        </p:nvSpPr>
        <p:spPr>
          <a:xfrm>
            <a:off x="15412105" y="10010650"/>
            <a:ext cx="7227010" cy="182994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pPr>
              <a:spcBef>
                <a:spcPts val="5900"/>
              </a:spcBef>
              <a:defRPr sz="4800" b="0">
                <a:latin typeface="Avenir Book Oblique"/>
                <a:ea typeface="Avenir Book Oblique"/>
                <a:cs typeface="Avenir Book Oblique"/>
                <a:sym typeface="Avenir Book Oblique"/>
              </a:defRPr>
            </a:pPr>
            <a:r>
              <a:t>What color is this pixel</a:t>
            </a:r>
            <a:r>
              <a:rPr>
                <a:latin typeface="Avenir Book"/>
                <a:ea typeface="Avenir Book"/>
                <a:cs typeface="Avenir Book"/>
                <a:sym typeface="Avenir Book"/>
              </a:rPr>
              <a:t>?</a:t>
            </a:r>
          </a:p>
        </p:txBody>
      </p:sp>
      <p:sp>
        <p:nvSpPr>
          <p:cNvPr id="189" name="Rectangle"/>
          <p:cNvSpPr/>
          <p:nvPr/>
        </p:nvSpPr>
        <p:spPr>
          <a:xfrm>
            <a:off x="1828800" y="3911600"/>
            <a:ext cx="13169327" cy="2059205"/>
          </a:xfrm>
          <a:prstGeom prst="rect">
            <a:avLst/>
          </a:prstGeom>
          <a:solidFill>
            <a:srgbClr val="FFFFFF">
              <a:alpha val="90000"/>
            </a:srgbClr>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Tree>
  </p:cSld>
  <p:clrMapOvr>
    <a:masterClrMapping/>
  </p:clrMapOvr>
  <p:transition spd="med"/>
</p:sld>
</file>

<file path=ppt/slides/slide5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94" name="Neural Volumetric Rendering"/>
          <p:cNvSpPr txBox="1">
            <a:spLocks noGrp="1"/>
          </p:cNvSpPr>
          <p:nvPr>
            <p:ph type="title"/>
          </p:nvPr>
        </p:nvSpPr>
        <p:spPr>
          <a:xfrm>
            <a:off x="1778000" y="1536700"/>
            <a:ext cx="20828000" cy="4648200"/>
          </a:xfrm>
          <a:prstGeom prst="rect">
            <a:avLst/>
          </a:prstGeom>
        </p:spPr>
        <p:txBody>
          <a:bodyPr/>
          <a:lstStyle>
            <a:lvl1pPr>
              <a:defRPr sz="12000">
                <a:latin typeface="+mn-lt"/>
                <a:ea typeface="+mn-ea"/>
                <a:cs typeface="+mn-cs"/>
                <a:sym typeface="Helvetica Neue Medium"/>
              </a:defRPr>
            </a:lvl1pPr>
          </a:lstStyle>
          <a:p>
            <a:r>
              <a:t>Neural Volumetric Rendering</a:t>
            </a:r>
          </a:p>
        </p:txBody>
      </p:sp>
      <p:sp>
        <p:nvSpPr>
          <p:cNvPr id="195" name="Slide Number"/>
          <p:cNvSpPr txBox="1">
            <a:spLocks noGrp="1"/>
          </p:cNvSpPr>
          <p:nvPr>
            <p:ph type="sldNum" sz="quarter" idx="2"/>
          </p:nvPr>
        </p:nvSpPr>
        <p:spPr>
          <a:xfrm>
            <a:off x="12041022" y="13081000"/>
            <a:ext cx="289256" cy="461059"/>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51</a:t>
            </a:fld>
            <a:endParaRPr dirty="0"/>
          </a:p>
        </p:txBody>
      </p:sp>
      <p:sp>
        <p:nvSpPr>
          <p:cNvPr id="196" name="continuous, differentiable rendering model without concrete ray/surface intersections"/>
          <p:cNvSpPr txBox="1"/>
          <p:nvPr/>
        </p:nvSpPr>
        <p:spPr>
          <a:xfrm>
            <a:off x="6424931" y="5994400"/>
            <a:ext cx="9216639" cy="278303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lvl1pPr>
              <a:spcBef>
                <a:spcPts val="5900"/>
              </a:spcBef>
              <a:defRPr sz="4800" b="0">
                <a:latin typeface="Avenir Book"/>
                <a:ea typeface="Avenir Book"/>
                <a:cs typeface="Avenir Book"/>
                <a:sym typeface="Avenir Book"/>
              </a:defRPr>
            </a:lvl1pPr>
          </a:lstStyle>
          <a:p>
            <a:pPr>
              <a:defRPr>
                <a:latin typeface="Avenir Book Oblique"/>
                <a:ea typeface="Avenir Book Oblique"/>
                <a:cs typeface="Avenir Book Oblique"/>
                <a:sym typeface="Avenir Book Oblique"/>
              </a:defRPr>
            </a:pPr>
            <a:r>
              <a:rPr>
                <a:latin typeface="Avenir Book"/>
                <a:ea typeface="Avenir Book"/>
                <a:cs typeface="Avenir Book"/>
                <a:sym typeface="Avenir Book"/>
              </a:rPr>
              <a:t>continuous, differentiable rendering model without concrete ray/surface intersections</a:t>
            </a:r>
          </a:p>
        </p:txBody>
      </p:sp>
      <p:sp>
        <p:nvSpPr>
          <p:cNvPr id="197" name="Rectangle"/>
          <p:cNvSpPr/>
          <p:nvPr/>
        </p:nvSpPr>
        <p:spPr>
          <a:xfrm>
            <a:off x="1828800" y="3911600"/>
            <a:ext cx="5267766" cy="2059205"/>
          </a:xfrm>
          <a:prstGeom prst="rect">
            <a:avLst/>
          </a:prstGeom>
          <a:solidFill>
            <a:srgbClr val="FFFFFF">
              <a:alpha val="90000"/>
            </a:srgbClr>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198" name="Rectangle"/>
          <p:cNvSpPr/>
          <p:nvPr/>
        </p:nvSpPr>
        <p:spPr>
          <a:xfrm>
            <a:off x="14959697" y="4038600"/>
            <a:ext cx="7314082" cy="2059205"/>
          </a:xfrm>
          <a:prstGeom prst="rect">
            <a:avLst/>
          </a:prstGeom>
          <a:solidFill>
            <a:srgbClr val="FFFFFF">
              <a:alpha val="90000"/>
            </a:srgbClr>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Tree>
  </p:cSld>
  <p:clrMapOvr>
    <a:masterClrMapping/>
  </p:clrMapOvr>
  <p:transition spd="med"/>
</p:sld>
</file>

<file path=ppt/slides/slide5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02" name="Neural Volumetric Rendering"/>
          <p:cNvSpPr txBox="1">
            <a:spLocks noGrp="1"/>
          </p:cNvSpPr>
          <p:nvPr>
            <p:ph type="title"/>
          </p:nvPr>
        </p:nvSpPr>
        <p:spPr>
          <a:xfrm>
            <a:off x="1778000" y="1536700"/>
            <a:ext cx="20828000" cy="4648200"/>
          </a:xfrm>
          <a:prstGeom prst="rect">
            <a:avLst/>
          </a:prstGeom>
        </p:spPr>
        <p:txBody>
          <a:bodyPr/>
          <a:lstStyle>
            <a:lvl1pPr>
              <a:defRPr sz="12000">
                <a:latin typeface="+mn-lt"/>
                <a:ea typeface="+mn-ea"/>
                <a:cs typeface="+mn-cs"/>
                <a:sym typeface="Helvetica Neue Medium"/>
              </a:defRPr>
            </a:lvl1pPr>
          </a:lstStyle>
          <a:p>
            <a:r>
              <a:t>Neural Volumetric Rendering</a:t>
            </a:r>
          </a:p>
        </p:txBody>
      </p:sp>
      <p:sp>
        <p:nvSpPr>
          <p:cNvPr id="204" name="using a neural network as a scene representation, rather than a voxel grid of data"/>
          <p:cNvSpPr txBox="1"/>
          <p:nvPr/>
        </p:nvSpPr>
        <p:spPr>
          <a:xfrm>
            <a:off x="582931" y="5994400"/>
            <a:ext cx="8229214" cy="278303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lvl1pPr>
              <a:spcBef>
                <a:spcPts val="5900"/>
              </a:spcBef>
              <a:defRPr sz="4800" b="0">
                <a:latin typeface="Avenir Book"/>
                <a:ea typeface="Avenir Book"/>
                <a:cs typeface="Avenir Book"/>
                <a:sym typeface="Avenir Book"/>
              </a:defRPr>
            </a:lvl1pPr>
          </a:lstStyle>
          <a:p>
            <a:pPr>
              <a:defRPr>
                <a:latin typeface="Avenir Book Oblique"/>
                <a:ea typeface="Avenir Book Oblique"/>
                <a:cs typeface="Avenir Book Oblique"/>
                <a:sym typeface="Avenir Book Oblique"/>
              </a:defRPr>
            </a:pPr>
            <a:r>
              <a:rPr>
                <a:latin typeface="Avenir Book"/>
                <a:ea typeface="Avenir Book"/>
                <a:cs typeface="Avenir Book"/>
                <a:sym typeface="Avenir Book"/>
              </a:rPr>
              <a:t>using a neural network as a scene representation, rather than a voxel grid of data</a:t>
            </a:r>
          </a:p>
        </p:txBody>
      </p:sp>
      <p:sp>
        <p:nvSpPr>
          <p:cNvPr id="205" name="Scene properties"/>
          <p:cNvSpPr txBox="1"/>
          <p:nvPr/>
        </p:nvSpPr>
        <p:spPr>
          <a:xfrm>
            <a:off x="7250601" y="9514745"/>
            <a:ext cx="4407777" cy="182994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lvl1pPr algn="l">
              <a:spcBef>
                <a:spcPts val="5900"/>
              </a:spcBef>
              <a:defRPr sz="4800" b="0">
                <a:latin typeface="Avenir Book Oblique"/>
                <a:ea typeface="Avenir Book Oblique"/>
                <a:cs typeface="Avenir Book Oblique"/>
                <a:sym typeface="Avenir Book Oblique"/>
              </a:defRPr>
            </a:lvl1pPr>
          </a:lstStyle>
          <a:p>
            <a:r>
              <a:t>Scene properties</a:t>
            </a:r>
          </a:p>
        </p:txBody>
      </p:sp>
      <p:sp>
        <p:nvSpPr>
          <p:cNvPr id="206" name="Rectangle"/>
          <p:cNvSpPr/>
          <p:nvPr/>
        </p:nvSpPr>
        <p:spPr>
          <a:xfrm>
            <a:off x="7136604" y="4064000"/>
            <a:ext cx="15732103" cy="2059205"/>
          </a:xfrm>
          <a:prstGeom prst="rect">
            <a:avLst/>
          </a:prstGeom>
          <a:solidFill>
            <a:srgbClr val="FFFFFF">
              <a:alpha val="90000"/>
            </a:srgbClr>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grpSp>
        <p:nvGrpSpPr>
          <p:cNvPr id="256" name="Group"/>
          <p:cNvGrpSpPr/>
          <p:nvPr/>
        </p:nvGrpSpPr>
        <p:grpSpPr>
          <a:xfrm>
            <a:off x="3107406" y="9193645"/>
            <a:ext cx="3326413" cy="2472147"/>
            <a:chOff x="0" y="0"/>
            <a:chExt cx="3326411" cy="2472145"/>
          </a:xfrm>
        </p:grpSpPr>
        <p:sp>
          <p:nvSpPr>
            <p:cNvPr id="207" name="Circle"/>
            <p:cNvSpPr/>
            <p:nvPr/>
          </p:nvSpPr>
          <p:spPr>
            <a:xfrm>
              <a:off x="0" y="339253"/>
              <a:ext cx="436622" cy="436623"/>
            </a:xfrm>
            <a:prstGeom prst="ellipse">
              <a:avLst/>
            </a:prstGeom>
            <a:solidFill>
              <a:srgbClr val="FFFFFF"/>
            </a:solidFill>
            <a:ln w="25400" cap="flat">
              <a:solidFill>
                <a:srgbClr val="000000"/>
              </a:solidFill>
              <a:prstDash val="solid"/>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08" name="Circle"/>
            <p:cNvSpPr/>
            <p:nvPr/>
          </p:nvSpPr>
          <p:spPr>
            <a:xfrm>
              <a:off x="0" y="1017761"/>
              <a:ext cx="436622" cy="436623"/>
            </a:xfrm>
            <a:prstGeom prst="ellipse">
              <a:avLst/>
            </a:prstGeom>
            <a:solidFill>
              <a:srgbClr val="FFFFFF"/>
            </a:solidFill>
            <a:ln w="25400" cap="flat">
              <a:solidFill>
                <a:srgbClr val="000000"/>
              </a:solidFill>
              <a:prstDash val="solid"/>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09" name="Circle"/>
            <p:cNvSpPr/>
            <p:nvPr/>
          </p:nvSpPr>
          <p:spPr>
            <a:xfrm>
              <a:off x="0" y="1696269"/>
              <a:ext cx="436622" cy="436623"/>
            </a:xfrm>
            <a:prstGeom prst="ellipse">
              <a:avLst/>
            </a:prstGeom>
            <a:solidFill>
              <a:srgbClr val="FFFFFF"/>
            </a:solidFill>
            <a:ln w="25400" cap="flat">
              <a:solidFill>
                <a:srgbClr val="000000"/>
              </a:solidFill>
              <a:prstDash val="solid"/>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10" name="Circle"/>
            <p:cNvSpPr/>
            <p:nvPr/>
          </p:nvSpPr>
          <p:spPr>
            <a:xfrm>
              <a:off x="963263" y="0"/>
              <a:ext cx="436623" cy="436623"/>
            </a:xfrm>
            <a:prstGeom prst="ellipse">
              <a:avLst/>
            </a:prstGeom>
            <a:solidFill>
              <a:srgbClr val="FFFFFF"/>
            </a:solidFill>
            <a:ln w="25400" cap="flat">
              <a:solidFill>
                <a:srgbClr val="000000"/>
              </a:solidFill>
              <a:prstDash val="solid"/>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11" name="Circle"/>
            <p:cNvSpPr/>
            <p:nvPr/>
          </p:nvSpPr>
          <p:spPr>
            <a:xfrm>
              <a:off x="963263" y="678507"/>
              <a:ext cx="436623" cy="436623"/>
            </a:xfrm>
            <a:prstGeom prst="ellipse">
              <a:avLst/>
            </a:prstGeom>
            <a:solidFill>
              <a:srgbClr val="FFFFFF"/>
            </a:solidFill>
            <a:ln w="25400" cap="flat">
              <a:solidFill>
                <a:srgbClr val="000000"/>
              </a:solidFill>
              <a:prstDash val="solid"/>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12" name="Circle"/>
            <p:cNvSpPr/>
            <p:nvPr/>
          </p:nvSpPr>
          <p:spPr>
            <a:xfrm>
              <a:off x="963263" y="1357015"/>
              <a:ext cx="436623" cy="436623"/>
            </a:xfrm>
            <a:prstGeom prst="ellipse">
              <a:avLst/>
            </a:prstGeom>
            <a:solidFill>
              <a:srgbClr val="FFFFFF"/>
            </a:solidFill>
            <a:ln w="25400" cap="flat">
              <a:solidFill>
                <a:srgbClr val="000000"/>
              </a:solidFill>
              <a:prstDash val="solid"/>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13" name="Circle"/>
            <p:cNvSpPr/>
            <p:nvPr/>
          </p:nvSpPr>
          <p:spPr>
            <a:xfrm>
              <a:off x="963263" y="2035523"/>
              <a:ext cx="436623" cy="436623"/>
            </a:xfrm>
            <a:prstGeom prst="ellipse">
              <a:avLst/>
            </a:prstGeom>
            <a:solidFill>
              <a:srgbClr val="FFFFFF"/>
            </a:solidFill>
            <a:ln w="25400" cap="flat">
              <a:solidFill>
                <a:srgbClr val="000000"/>
              </a:solidFill>
              <a:prstDash val="solid"/>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14" name="Circle"/>
            <p:cNvSpPr/>
            <p:nvPr/>
          </p:nvSpPr>
          <p:spPr>
            <a:xfrm>
              <a:off x="1926526" y="0"/>
              <a:ext cx="436623" cy="436623"/>
            </a:xfrm>
            <a:prstGeom prst="ellipse">
              <a:avLst/>
            </a:prstGeom>
            <a:solidFill>
              <a:srgbClr val="FFFFFF"/>
            </a:solidFill>
            <a:ln w="25400" cap="flat">
              <a:solidFill>
                <a:srgbClr val="000000"/>
              </a:solidFill>
              <a:prstDash val="solid"/>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15" name="Circle"/>
            <p:cNvSpPr/>
            <p:nvPr/>
          </p:nvSpPr>
          <p:spPr>
            <a:xfrm>
              <a:off x="1926526" y="678507"/>
              <a:ext cx="436623" cy="436623"/>
            </a:xfrm>
            <a:prstGeom prst="ellipse">
              <a:avLst/>
            </a:prstGeom>
            <a:solidFill>
              <a:srgbClr val="FFFFFF"/>
            </a:solidFill>
            <a:ln w="25400" cap="flat">
              <a:solidFill>
                <a:srgbClr val="000000"/>
              </a:solidFill>
              <a:prstDash val="solid"/>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16" name="Circle"/>
            <p:cNvSpPr/>
            <p:nvPr/>
          </p:nvSpPr>
          <p:spPr>
            <a:xfrm>
              <a:off x="1926526" y="1357015"/>
              <a:ext cx="436623" cy="436623"/>
            </a:xfrm>
            <a:prstGeom prst="ellipse">
              <a:avLst/>
            </a:prstGeom>
            <a:solidFill>
              <a:srgbClr val="FFFFFF"/>
            </a:solidFill>
            <a:ln w="25400" cap="flat">
              <a:solidFill>
                <a:srgbClr val="000000"/>
              </a:solidFill>
              <a:prstDash val="solid"/>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17" name="Circle"/>
            <p:cNvSpPr/>
            <p:nvPr/>
          </p:nvSpPr>
          <p:spPr>
            <a:xfrm>
              <a:off x="1926526" y="2035523"/>
              <a:ext cx="436623" cy="436623"/>
            </a:xfrm>
            <a:prstGeom prst="ellipse">
              <a:avLst/>
            </a:prstGeom>
            <a:solidFill>
              <a:srgbClr val="FFFFFF"/>
            </a:solidFill>
            <a:ln w="25400" cap="flat">
              <a:solidFill>
                <a:srgbClr val="000000"/>
              </a:solidFill>
              <a:prstDash val="solid"/>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18" name="Circle"/>
            <p:cNvSpPr/>
            <p:nvPr/>
          </p:nvSpPr>
          <p:spPr>
            <a:xfrm>
              <a:off x="2889789" y="678507"/>
              <a:ext cx="436623" cy="436623"/>
            </a:xfrm>
            <a:prstGeom prst="ellipse">
              <a:avLst/>
            </a:prstGeom>
            <a:solidFill>
              <a:srgbClr val="FFFFFF"/>
            </a:solidFill>
            <a:ln w="25400" cap="flat">
              <a:solidFill>
                <a:srgbClr val="000000"/>
              </a:solidFill>
              <a:prstDash val="solid"/>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19" name="Circle"/>
            <p:cNvSpPr/>
            <p:nvPr/>
          </p:nvSpPr>
          <p:spPr>
            <a:xfrm>
              <a:off x="2889789" y="1357015"/>
              <a:ext cx="436623" cy="436623"/>
            </a:xfrm>
            <a:prstGeom prst="ellipse">
              <a:avLst/>
            </a:prstGeom>
            <a:solidFill>
              <a:srgbClr val="FFFFFF"/>
            </a:solidFill>
            <a:ln w="25400" cap="flat">
              <a:solidFill>
                <a:srgbClr val="000000"/>
              </a:solidFill>
              <a:prstDash val="solid"/>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cxnSp>
          <p:nvCxnSpPr>
            <p:cNvPr id="220" name="Connection Line"/>
            <p:cNvCxnSpPr>
              <a:stCxn id="207" idx="0"/>
              <a:endCxn id="210" idx="0"/>
            </p:cNvCxnSpPr>
            <p:nvPr/>
          </p:nvCxnSpPr>
          <p:spPr>
            <a:xfrm flipV="1">
              <a:off x="218310" y="218311"/>
              <a:ext cx="963265" cy="339254"/>
            </a:xfrm>
            <a:prstGeom prst="straightConnector1">
              <a:avLst/>
            </a:prstGeom>
            <a:ln w="25400" cap="flat">
              <a:solidFill>
                <a:srgbClr val="5E5E5E"/>
              </a:solidFill>
              <a:prstDash val="solid"/>
              <a:miter lim="400000"/>
            </a:ln>
            <a:effectLst/>
          </p:spPr>
        </p:cxnSp>
        <p:cxnSp>
          <p:nvCxnSpPr>
            <p:cNvPr id="221" name="Connection Line"/>
            <p:cNvCxnSpPr>
              <a:stCxn id="207" idx="0"/>
              <a:endCxn id="211" idx="0"/>
            </p:cNvCxnSpPr>
            <p:nvPr/>
          </p:nvCxnSpPr>
          <p:spPr>
            <a:xfrm>
              <a:off x="218310" y="557564"/>
              <a:ext cx="963265" cy="339255"/>
            </a:xfrm>
            <a:prstGeom prst="straightConnector1">
              <a:avLst/>
            </a:prstGeom>
            <a:ln w="25400" cap="flat">
              <a:solidFill>
                <a:srgbClr val="5E5E5E"/>
              </a:solidFill>
              <a:prstDash val="solid"/>
              <a:miter lim="400000"/>
            </a:ln>
            <a:effectLst/>
          </p:spPr>
        </p:cxnSp>
        <p:cxnSp>
          <p:nvCxnSpPr>
            <p:cNvPr id="222" name="Connection Line"/>
            <p:cNvCxnSpPr>
              <a:stCxn id="207" idx="0"/>
              <a:endCxn id="212" idx="0"/>
            </p:cNvCxnSpPr>
            <p:nvPr/>
          </p:nvCxnSpPr>
          <p:spPr>
            <a:xfrm>
              <a:off x="218310" y="557564"/>
              <a:ext cx="963265" cy="1017763"/>
            </a:xfrm>
            <a:prstGeom prst="straightConnector1">
              <a:avLst/>
            </a:prstGeom>
            <a:ln w="25400" cap="flat">
              <a:solidFill>
                <a:srgbClr val="5E5E5E"/>
              </a:solidFill>
              <a:prstDash val="solid"/>
              <a:miter lim="400000"/>
            </a:ln>
            <a:effectLst/>
          </p:spPr>
        </p:cxnSp>
        <p:cxnSp>
          <p:nvCxnSpPr>
            <p:cNvPr id="223" name="Connection Line"/>
            <p:cNvCxnSpPr>
              <a:stCxn id="207" idx="0"/>
              <a:endCxn id="213" idx="0"/>
            </p:cNvCxnSpPr>
            <p:nvPr/>
          </p:nvCxnSpPr>
          <p:spPr>
            <a:xfrm>
              <a:off x="218310" y="557564"/>
              <a:ext cx="963265" cy="1696271"/>
            </a:xfrm>
            <a:prstGeom prst="straightConnector1">
              <a:avLst/>
            </a:prstGeom>
            <a:ln w="25400" cap="flat">
              <a:solidFill>
                <a:srgbClr val="5E5E5E"/>
              </a:solidFill>
              <a:prstDash val="solid"/>
              <a:miter lim="400000"/>
            </a:ln>
            <a:effectLst/>
          </p:spPr>
        </p:cxnSp>
        <p:cxnSp>
          <p:nvCxnSpPr>
            <p:cNvPr id="224" name="Connection Line"/>
            <p:cNvCxnSpPr>
              <a:stCxn id="208" idx="0"/>
              <a:endCxn id="210" idx="0"/>
            </p:cNvCxnSpPr>
            <p:nvPr/>
          </p:nvCxnSpPr>
          <p:spPr>
            <a:xfrm flipV="1">
              <a:off x="218310" y="218311"/>
              <a:ext cx="963265" cy="1017762"/>
            </a:xfrm>
            <a:prstGeom prst="straightConnector1">
              <a:avLst/>
            </a:prstGeom>
            <a:ln w="25400" cap="flat">
              <a:solidFill>
                <a:srgbClr val="5E5E5E"/>
              </a:solidFill>
              <a:prstDash val="solid"/>
              <a:miter lim="400000"/>
            </a:ln>
            <a:effectLst/>
          </p:spPr>
        </p:cxnSp>
        <p:cxnSp>
          <p:nvCxnSpPr>
            <p:cNvPr id="225" name="Connection Line"/>
            <p:cNvCxnSpPr>
              <a:stCxn id="209" idx="0"/>
              <a:endCxn id="210" idx="0"/>
            </p:cNvCxnSpPr>
            <p:nvPr/>
          </p:nvCxnSpPr>
          <p:spPr>
            <a:xfrm flipV="1">
              <a:off x="218310" y="218311"/>
              <a:ext cx="963265" cy="1696270"/>
            </a:xfrm>
            <a:prstGeom prst="straightConnector1">
              <a:avLst/>
            </a:prstGeom>
            <a:ln w="25400" cap="flat">
              <a:solidFill>
                <a:srgbClr val="5E5E5E"/>
              </a:solidFill>
              <a:prstDash val="solid"/>
              <a:miter lim="400000"/>
            </a:ln>
            <a:effectLst/>
          </p:spPr>
        </p:cxnSp>
        <p:cxnSp>
          <p:nvCxnSpPr>
            <p:cNvPr id="226" name="Connection Line"/>
            <p:cNvCxnSpPr>
              <a:stCxn id="208" idx="0"/>
              <a:endCxn id="211" idx="0"/>
            </p:cNvCxnSpPr>
            <p:nvPr/>
          </p:nvCxnSpPr>
          <p:spPr>
            <a:xfrm flipV="1">
              <a:off x="218310" y="896818"/>
              <a:ext cx="963265" cy="339255"/>
            </a:xfrm>
            <a:prstGeom prst="straightConnector1">
              <a:avLst/>
            </a:prstGeom>
            <a:ln w="25400" cap="flat">
              <a:solidFill>
                <a:srgbClr val="5E5E5E"/>
              </a:solidFill>
              <a:prstDash val="solid"/>
              <a:miter lim="400000"/>
            </a:ln>
            <a:effectLst/>
          </p:spPr>
        </p:cxnSp>
        <p:cxnSp>
          <p:nvCxnSpPr>
            <p:cNvPr id="227" name="Connection Line"/>
            <p:cNvCxnSpPr>
              <a:stCxn id="209" idx="0"/>
              <a:endCxn id="211" idx="0"/>
            </p:cNvCxnSpPr>
            <p:nvPr/>
          </p:nvCxnSpPr>
          <p:spPr>
            <a:xfrm flipV="1">
              <a:off x="218310" y="896818"/>
              <a:ext cx="963265" cy="1017763"/>
            </a:xfrm>
            <a:prstGeom prst="straightConnector1">
              <a:avLst/>
            </a:prstGeom>
            <a:ln w="25400" cap="flat">
              <a:solidFill>
                <a:srgbClr val="5E5E5E"/>
              </a:solidFill>
              <a:prstDash val="solid"/>
              <a:miter lim="400000"/>
            </a:ln>
            <a:effectLst/>
          </p:spPr>
        </p:cxnSp>
        <p:cxnSp>
          <p:nvCxnSpPr>
            <p:cNvPr id="228" name="Connection Line"/>
            <p:cNvCxnSpPr>
              <a:stCxn id="208" idx="0"/>
              <a:endCxn id="212" idx="0"/>
            </p:cNvCxnSpPr>
            <p:nvPr/>
          </p:nvCxnSpPr>
          <p:spPr>
            <a:xfrm>
              <a:off x="218310" y="1236072"/>
              <a:ext cx="963265" cy="339255"/>
            </a:xfrm>
            <a:prstGeom prst="straightConnector1">
              <a:avLst/>
            </a:prstGeom>
            <a:ln w="25400" cap="flat">
              <a:solidFill>
                <a:srgbClr val="5E5E5E"/>
              </a:solidFill>
              <a:prstDash val="solid"/>
              <a:miter lim="400000"/>
            </a:ln>
            <a:effectLst/>
          </p:spPr>
        </p:cxnSp>
        <p:cxnSp>
          <p:nvCxnSpPr>
            <p:cNvPr id="229" name="Connection Line"/>
            <p:cNvCxnSpPr>
              <a:stCxn id="209" idx="0"/>
              <a:endCxn id="213" idx="0"/>
            </p:cNvCxnSpPr>
            <p:nvPr/>
          </p:nvCxnSpPr>
          <p:spPr>
            <a:xfrm>
              <a:off x="218310" y="1914580"/>
              <a:ext cx="963265" cy="339255"/>
            </a:xfrm>
            <a:prstGeom prst="straightConnector1">
              <a:avLst/>
            </a:prstGeom>
            <a:ln w="25400" cap="flat">
              <a:solidFill>
                <a:srgbClr val="5E5E5E"/>
              </a:solidFill>
              <a:prstDash val="solid"/>
              <a:miter lim="400000"/>
            </a:ln>
            <a:effectLst/>
          </p:spPr>
        </p:cxnSp>
        <p:cxnSp>
          <p:nvCxnSpPr>
            <p:cNvPr id="230" name="Connection Line"/>
            <p:cNvCxnSpPr>
              <a:stCxn id="209" idx="0"/>
              <a:endCxn id="212" idx="0"/>
            </p:cNvCxnSpPr>
            <p:nvPr/>
          </p:nvCxnSpPr>
          <p:spPr>
            <a:xfrm flipV="1">
              <a:off x="218310" y="1575326"/>
              <a:ext cx="963265" cy="339255"/>
            </a:xfrm>
            <a:prstGeom prst="straightConnector1">
              <a:avLst/>
            </a:prstGeom>
            <a:ln w="25400" cap="flat">
              <a:solidFill>
                <a:srgbClr val="5E5E5E"/>
              </a:solidFill>
              <a:prstDash val="solid"/>
              <a:miter lim="400000"/>
            </a:ln>
            <a:effectLst/>
          </p:spPr>
        </p:cxnSp>
        <p:cxnSp>
          <p:nvCxnSpPr>
            <p:cNvPr id="231" name="Connection Line"/>
            <p:cNvCxnSpPr>
              <a:stCxn id="208" idx="0"/>
              <a:endCxn id="213" idx="0"/>
            </p:cNvCxnSpPr>
            <p:nvPr/>
          </p:nvCxnSpPr>
          <p:spPr>
            <a:xfrm>
              <a:off x="218310" y="1236072"/>
              <a:ext cx="963265" cy="1017763"/>
            </a:xfrm>
            <a:prstGeom prst="straightConnector1">
              <a:avLst/>
            </a:prstGeom>
            <a:ln w="25400" cap="flat">
              <a:solidFill>
                <a:srgbClr val="5E5E5E"/>
              </a:solidFill>
              <a:prstDash val="solid"/>
              <a:miter lim="400000"/>
            </a:ln>
            <a:effectLst/>
          </p:spPr>
        </p:cxnSp>
        <p:cxnSp>
          <p:nvCxnSpPr>
            <p:cNvPr id="232" name="Connection Line"/>
            <p:cNvCxnSpPr>
              <a:stCxn id="210" idx="0"/>
              <a:endCxn id="214" idx="0"/>
            </p:cNvCxnSpPr>
            <p:nvPr/>
          </p:nvCxnSpPr>
          <p:spPr>
            <a:xfrm>
              <a:off x="1181574" y="218311"/>
              <a:ext cx="963264" cy="1"/>
            </a:xfrm>
            <a:prstGeom prst="straightConnector1">
              <a:avLst/>
            </a:prstGeom>
            <a:ln w="25400" cap="flat">
              <a:solidFill>
                <a:srgbClr val="5E5E5E"/>
              </a:solidFill>
              <a:prstDash val="solid"/>
              <a:miter lim="400000"/>
            </a:ln>
            <a:effectLst/>
          </p:spPr>
        </p:cxnSp>
        <p:cxnSp>
          <p:nvCxnSpPr>
            <p:cNvPr id="233" name="Connection Line"/>
            <p:cNvCxnSpPr>
              <a:stCxn id="211" idx="0"/>
              <a:endCxn id="214" idx="0"/>
            </p:cNvCxnSpPr>
            <p:nvPr/>
          </p:nvCxnSpPr>
          <p:spPr>
            <a:xfrm flipV="1">
              <a:off x="1181574" y="218311"/>
              <a:ext cx="963264" cy="678508"/>
            </a:xfrm>
            <a:prstGeom prst="straightConnector1">
              <a:avLst/>
            </a:prstGeom>
            <a:ln w="25400" cap="flat">
              <a:solidFill>
                <a:srgbClr val="5E5E5E"/>
              </a:solidFill>
              <a:prstDash val="solid"/>
              <a:miter lim="400000"/>
            </a:ln>
            <a:effectLst/>
          </p:spPr>
        </p:cxnSp>
        <p:cxnSp>
          <p:nvCxnSpPr>
            <p:cNvPr id="234" name="Connection Line"/>
            <p:cNvCxnSpPr>
              <a:stCxn id="212" idx="0"/>
              <a:endCxn id="214" idx="0"/>
            </p:cNvCxnSpPr>
            <p:nvPr/>
          </p:nvCxnSpPr>
          <p:spPr>
            <a:xfrm flipV="1">
              <a:off x="1181574" y="218311"/>
              <a:ext cx="963264" cy="1357016"/>
            </a:xfrm>
            <a:prstGeom prst="straightConnector1">
              <a:avLst/>
            </a:prstGeom>
            <a:ln w="25400" cap="flat">
              <a:solidFill>
                <a:srgbClr val="5E5E5E"/>
              </a:solidFill>
              <a:prstDash val="solid"/>
              <a:miter lim="400000"/>
            </a:ln>
            <a:effectLst/>
          </p:spPr>
        </p:cxnSp>
        <p:cxnSp>
          <p:nvCxnSpPr>
            <p:cNvPr id="235" name="Connection Line"/>
            <p:cNvCxnSpPr>
              <a:stCxn id="213" idx="0"/>
              <a:endCxn id="214" idx="0"/>
            </p:cNvCxnSpPr>
            <p:nvPr/>
          </p:nvCxnSpPr>
          <p:spPr>
            <a:xfrm flipV="1">
              <a:off x="1181574" y="218311"/>
              <a:ext cx="963264" cy="2035524"/>
            </a:xfrm>
            <a:prstGeom prst="straightConnector1">
              <a:avLst/>
            </a:prstGeom>
            <a:ln w="25400" cap="flat">
              <a:solidFill>
                <a:srgbClr val="5E5E5E"/>
              </a:solidFill>
              <a:prstDash val="solid"/>
              <a:miter lim="400000"/>
            </a:ln>
            <a:effectLst/>
          </p:spPr>
        </p:cxnSp>
        <p:cxnSp>
          <p:nvCxnSpPr>
            <p:cNvPr id="236" name="Connection Line"/>
            <p:cNvCxnSpPr>
              <a:stCxn id="210" idx="0"/>
              <a:endCxn id="215" idx="0"/>
            </p:cNvCxnSpPr>
            <p:nvPr/>
          </p:nvCxnSpPr>
          <p:spPr>
            <a:xfrm>
              <a:off x="1181574" y="218311"/>
              <a:ext cx="963264" cy="678508"/>
            </a:xfrm>
            <a:prstGeom prst="straightConnector1">
              <a:avLst/>
            </a:prstGeom>
            <a:ln w="25400" cap="flat">
              <a:solidFill>
                <a:srgbClr val="5E5E5E"/>
              </a:solidFill>
              <a:prstDash val="solid"/>
              <a:miter lim="400000"/>
            </a:ln>
            <a:effectLst/>
          </p:spPr>
        </p:cxnSp>
        <p:cxnSp>
          <p:nvCxnSpPr>
            <p:cNvPr id="237" name="Connection Line"/>
            <p:cNvCxnSpPr>
              <a:stCxn id="210" idx="0"/>
              <a:endCxn id="216" idx="0"/>
            </p:cNvCxnSpPr>
            <p:nvPr/>
          </p:nvCxnSpPr>
          <p:spPr>
            <a:xfrm>
              <a:off x="1181574" y="218311"/>
              <a:ext cx="963264" cy="1357016"/>
            </a:xfrm>
            <a:prstGeom prst="straightConnector1">
              <a:avLst/>
            </a:prstGeom>
            <a:ln w="25400" cap="flat">
              <a:solidFill>
                <a:srgbClr val="5E5E5E"/>
              </a:solidFill>
              <a:prstDash val="solid"/>
              <a:miter lim="400000"/>
            </a:ln>
            <a:effectLst/>
          </p:spPr>
        </p:cxnSp>
        <p:cxnSp>
          <p:nvCxnSpPr>
            <p:cNvPr id="238" name="Connection Line"/>
            <p:cNvCxnSpPr>
              <a:stCxn id="210" idx="0"/>
              <a:endCxn id="217" idx="0"/>
            </p:cNvCxnSpPr>
            <p:nvPr/>
          </p:nvCxnSpPr>
          <p:spPr>
            <a:xfrm>
              <a:off x="1181574" y="218311"/>
              <a:ext cx="963264" cy="2035524"/>
            </a:xfrm>
            <a:prstGeom prst="straightConnector1">
              <a:avLst/>
            </a:prstGeom>
            <a:ln w="25400" cap="flat">
              <a:solidFill>
                <a:srgbClr val="5E5E5E"/>
              </a:solidFill>
              <a:prstDash val="solid"/>
              <a:miter lim="400000"/>
            </a:ln>
            <a:effectLst/>
          </p:spPr>
        </p:cxnSp>
        <p:cxnSp>
          <p:nvCxnSpPr>
            <p:cNvPr id="239" name="Connection Line"/>
            <p:cNvCxnSpPr>
              <a:stCxn id="211" idx="0"/>
              <a:endCxn id="215" idx="0"/>
            </p:cNvCxnSpPr>
            <p:nvPr/>
          </p:nvCxnSpPr>
          <p:spPr>
            <a:xfrm>
              <a:off x="1181574" y="896818"/>
              <a:ext cx="963264" cy="1"/>
            </a:xfrm>
            <a:prstGeom prst="straightConnector1">
              <a:avLst/>
            </a:prstGeom>
            <a:ln w="25400" cap="flat">
              <a:solidFill>
                <a:srgbClr val="5E5E5E"/>
              </a:solidFill>
              <a:prstDash val="solid"/>
              <a:miter lim="400000"/>
            </a:ln>
            <a:effectLst/>
          </p:spPr>
        </p:cxnSp>
        <p:cxnSp>
          <p:nvCxnSpPr>
            <p:cNvPr id="240" name="Connection Line"/>
            <p:cNvCxnSpPr>
              <a:stCxn id="212" idx="0"/>
              <a:endCxn id="215" idx="0"/>
            </p:cNvCxnSpPr>
            <p:nvPr/>
          </p:nvCxnSpPr>
          <p:spPr>
            <a:xfrm flipV="1">
              <a:off x="1181574" y="896818"/>
              <a:ext cx="963264" cy="678509"/>
            </a:xfrm>
            <a:prstGeom prst="straightConnector1">
              <a:avLst/>
            </a:prstGeom>
            <a:ln w="25400" cap="flat">
              <a:solidFill>
                <a:srgbClr val="5E5E5E"/>
              </a:solidFill>
              <a:prstDash val="solid"/>
              <a:miter lim="400000"/>
            </a:ln>
            <a:effectLst/>
          </p:spPr>
        </p:cxnSp>
        <p:cxnSp>
          <p:nvCxnSpPr>
            <p:cNvPr id="241" name="Connection Line"/>
            <p:cNvCxnSpPr>
              <a:stCxn id="213" idx="0"/>
              <a:endCxn id="215" idx="0"/>
            </p:cNvCxnSpPr>
            <p:nvPr/>
          </p:nvCxnSpPr>
          <p:spPr>
            <a:xfrm flipV="1">
              <a:off x="1181574" y="896818"/>
              <a:ext cx="963264" cy="1357017"/>
            </a:xfrm>
            <a:prstGeom prst="straightConnector1">
              <a:avLst/>
            </a:prstGeom>
            <a:ln w="25400" cap="flat">
              <a:solidFill>
                <a:srgbClr val="5E5E5E"/>
              </a:solidFill>
              <a:prstDash val="solid"/>
              <a:miter lim="400000"/>
            </a:ln>
            <a:effectLst/>
          </p:spPr>
        </p:cxnSp>
        <p:cxnSp>
          <p:nvCxnSpPr>
            <p:cNvPr id="242" name="Connection Line"/>
            <p:cNvCxnSpPr>
              <a:stCxn id="211" idx="0"/>
              <a:endCxn id="216" idx="0"/>
            </p:cNvCxnSpPr>
            <p:nvPr/>
          </p:nvCxnSpPr>
          <p:spPr>
            <a:xfrm>
              <a:off x="1181574" y="896818"/>
              <a:ext cx="963264" cy="678509"/>
            </a:xfrm>
            <a:prstGeom prst="straightConnector1">
              <a:avLst/>
            </a:prstGeom>
            <a:ln w="25400" cap="flat">
              <a:solidFill>
                <a:srgbClr val="5E5E5E"/>
              </a:solidFill>
              <a:prstDash val="solid"/>
              <a:miter lim="400000"/>
            </a:ln>
            <a:effectLst/>
          </p:spPr>
        </p:cxnSp>
        <p:cxnSp>
          <p:nvCxnSpPr>
            <p:cNvPr id="243" name="Connection Line"/>
            <p:cNvCxnSpPr>
              <a:stCxn id="211" idx="0"/>
              <a:endCxn id="217" idx="0"/>
            </p:cNvCxnSpPr>
            <p:nvPr/>
          </p:nvCxnSpPr>
          <p:spPr>
            <a:xfrm>
              <a:off x="1181574" y="896818"/>
              <a:ext cx="963264" cy="1357017"/>
            </a:xfrm>
            <a:prstGeom prst="straightConnector1">
              <a:avLst/>
            </a:prstGeom>
            <a:ln w="25400" cap="flat">
              <a:solidFill>
                <a:srgbClr val="5E5E5E"/>
              </a:solidFill>
              <a:prstDash val="solid"/>
              <a:miter lim="400000"/>
            </a:ln>
            <a:effectLst/>
          </p:spPr>
        </p:cxnSp>
        <p:cxnSp>
          <p:nvCxnSpPr>
            <p:cNvPr id="244" name="Connection Line"/>
            <p:cNvCxnSpPr>
              <a:stCxn id="212" idx="0"/>
              <a:endCxn id="216" idx="0"/>
            </p:cNvCxnSpPr>
            <p:nvPr/>
          </p:nvCxnSpPr>
          <p:spPr>
            <a:xfrm>
              <a:off x="1181574" y="1575326"/>
              <a:ext cx="963264" cy="1"/>
            </a:xfrm>
            <a:prstGeom prst="straightConnector1">
              <a:avLst/>
            </a:prstGeom>
            <a:ln w="25400" cap="flat">
              <a:solidFill>
                <a:srgbClr val="5E5E5E"/>
              </a:solidFill>
              <a:prstDash val="solid"/>
              <a:miter lim="400000"/>
            </a:ln>
            <a:effectLst/>
          </p:spPr>
        </p:cxnSp>
        <p:cxnSp>
          <p:nvCxnSpPr>
            <p:cNvPr id="245" name="Connection Line"/>
            <p:cNvCxnSpPr>
              <a:stCxn id="213" idx="0"/>
              <a:endCxn id="216" idx="0"/>
            </p:cNvCxnSpPr>
            <p:nvPr/>
          </p:nvCxnSpPr>
          <p:spPr>
            <a:xfrm flipV="1">
              <a:off x="1181574" y="1575326"/>
              <a:ext cx="963264" cy="678509"/>
            </a:xfrm>
            <a:prstGeom prst="straightConnector1">
              <a:avLst/>
            </a:prstGeom>
            <a:ln w="25400" cap="flat">
              <a:solidFill>
                <a:srgbClr val="5E5E5E"/>
              </a:solidFill>
              <a:prstDash val="solid"/>
              <a:miter lim="400000"/>
            </a:ln>
            <a:effectLst/>
          </p:spPr>
        </p:cxnSp>
        <p:cxnSp>
          <p:nvCxnSpPr>
            <p:cNvPr id="246" name="Connection Line"/>
            <p:cNvCxnSpPr>
              <a:stCxn id="212" idx="0"/>
              <a:endCxn id="217" idx="0"/>
            </p:cNvCxnSpPr>
            <p:nvPr/>
          </p:nvCxnSpPr>
          <p:spPr>
            <a:xfrm>
              <a:off x="1181574" y="1575326"/>
              <a:ext cx="963264" cy="678509"/>
            </a:xfrm>
            <a:prstGeom prst="straightConnector1">
              <a:avLst/>
            </a:prstGeom>
            <a:ln w="25400" cap="flat">
              <a:solidFill>
                <a:srgbClr val="5E5E5E"/>
              </a:solidFill>
              <a:prstDash val="solid"/>
              <a:miter lim="400000"/>
            </a:ln>
            <a:effectLst/>
          </p:spPr>
        </p:cxnSp>
        <p:cxnSp>
          <p:nvCxnSpPr>
            <p:cNvPr id="247" name="Connection Line"/>
            <p:cNvCxnSpPr>
              <a:stCxn id="213" idx="0"/>
              <a:endCxn id="217" idx="0"/>
            </p:cNvCxnSpPr>
            <p:nvPr/>
          </p:nvCxnSpPr>
          <p:spPr>
            <a:xfrm>
              <a:off x="1181574" y="2253834"/>
              <a:ext cx="963264" cy="1"/>
            </a:xfrm>
            <a:prstGeom prst="straightConnector1">
              <a:avLst/>
            </a:prstGeom>
            <a:ln w="25400" cap="flat">
              <a:solidFill>
                <a:srgbClr val="5E5E5E"/>
              </a:solidFill>
              <a:prstDash val="solid"/>
              <a:miter lim="400000"/>
            </a:ln>
            <a:effectLst/>
          </p:spPr>
        </p:cxnSp>
        <p:cxnSp>
          <p:nvCxnSpPr>
            <p:cNvPr id="248" name="Connection Line"/>
            <p:cNvCxnSpPr>
              <a:stCxn id="214" idx="0"/>
              <a:endCxn id="218" idx="0"/>
            </p:cNvCxnSpPr>
            <p:nvPr/>
          </p:nvCxnSpPr>
          <p:spPr>
            <a:xfrm>
              <a:off x="2144837" y="218311"/>
              <a:ext cx="963264" cy="678508"/>
            </a:xfrm>
            <a:prstGeom prst="straightConnector1">
              <a:avLst/>
            </a:prstGeom>
            <a:ln w="25400" cap="flat">
              <a:solidFill>
                <a:srgbClr val="5E5E5E"/>
              </a:solidFill>
              <a:prstDash val="solid"/>
              <a:miter lim="400000"/>
            </a:ln>
            <a:effectLst/>
          </p:spPr>
        </p:cxnSp>
        <p:cxnSp>
          <p:nvCxnSpPr>
            <p:cNvPr id="249" name="Connection Line"/>
            <p:cNvCxnSpPr>
              <a:stCxn id="215" idx="0"/>
              <a:endCxn id="218" idx="0"/>
            </p:cNvCxnSpPr>
            <p:nvPr/>
          </p:nvCxnSpPr>
          <p:spPr>
            <a:xfrm>
              <a:off x="2144837" y="896818"/>
              <a:ext cx="963264" cy="1"/>
            </a:xfrm>
            <a:prstGeom prst="straightConnector1">
              <a:avLst/>
            </a:prstGeom>
            <a:ln w="25400" cap="flat">
              <a:solidFill>
                <a:srgbClr val="5E5E5E"/>
              </a:solidFill>
              <a:prstDash val="solid"/>
              <a:miter lim="400000"/>
            </a:ln>
            <a:effectLst/>
          </p:spPr>
        </p:cxnSp>
        <p:cxnSp>
          <p:nvCxnSpPr>
            <p:cNvPr id="250" name="Connection Line"/>
            <p:cNvCxnSpPr>
              <a:stCxn id="216" idx="0"/>
              <a:endCxn id="218" idx="0"/>
            </p:cNvCxnSpPr>
            <p:nvPr/>
          </p:nvCxnSpPr>
          <p:spPr>
            <a:xfrm flipV="1">
              <a:off x="2144837" y="896818"/>
              <a:ext cx="963264" cy="678509"/>
            </a:xfrm>
            <a:prstGeom prst="straightConnector1">
              <a:avLst/>
            </a:prstGeom>
            <a:ln w="25400" cap="flat">
              <a:solidFill>
                <a:srgbClr val="5E5E5E"/>
              </a:solidFill>
              <a:prstDash val="solid"/>
              <a:miter lim="400000"/>
            </a:ln>
            <a:effectLst/>
          </p:spPr>
        </p:cxnSp>
        <p:cxnSp>
          <p:nvCxnSpPr>
            <p:cNvPr id="251" name="Connection Line"/>
            <p:cNvCxnSpPr>
              <a:stCxn id="217" idx="0"/>
              <a:endCxn id="218" idx="0"/>
            </p:cNvCxnSpPr>
            <p:nvPr/>
          </p:nvCxnSpPr>
          <p:spPr>
            <a:xfrm flipV="1">
              <a:off x="2144837" y="896818"/>
              <a:ext cx="963264" cy="1357017"/>
            </a:xfrm>
            <a:prstGeom prst="straightConnector1">
              <a:avLst/>
            </a:prstGeom>
            <a:ln w="25400" cap="flat">
              <a:solidFill>
                <a:srgbClr val="5E5E5E"/>
              </a:solidFill>
              <a:prstDash val="solid"/>
              <a:miter lim="400000"/>
            </a:ln>
            <a:effectLst/>
          </p:spPr>
        </p:cxnSp>
        <p:cxnSp>
          <p:nvCxnSpPr>
            <p:cNvPr id="252" name="Connection Line"/>
            <p:cNvCxnSpPr>
              <a:stCxn id="214" idx="0"/>
              <a:endCxn id="219" idx="0"/>
            </p:cNvCxnSpPr>
            <p:nvPr/>
          </p:nvCxnSpPr>
          <p:spPr>
            <a:xfrm>
              <a:off x="2144837" y="218311"/>
              <a:ext cx="963264" cy="1357016"/>
            </a:xfrm>
            <a:prstGeom prst="straightConnector1">
              <a:avLst/>
            </a:prstGeom>
            <a:ln w="25400" cap="flat">
              <a:solidFill>
                <a:srgbClr val="5E5E5E"/>
              </a:solidFill>
              <a:prstDash val="solid"/>
              <a:miter lim="400000"/>
            </a:ln>
            <a:effectLst/>
          </p:spPr>
        </p:cxnSp>
        <p:cxnSp>
          <p:nvCxnSpPr>
            <p:cNvPr id="253" name="Connection Line"/>
            <p:cNvCxnSpPr>
              <a:stCxn id="215" idx="0"/>
              <a:endCxn id="219" idx="0"/>
            </p:cNvCxnSpPr>
            <p:nvPr/>
          </p:nvCxnSpPr>
          <p:spPr>
            <a:xfrm>
              <a:off x="2144837" y="896818"/>
              <a:ext cx="963264" cy="678509"/>
            </a:xfrm>
            <a:prstGeom prst="straightConnector1">
              <a:avLst/>
            </a:prstGeom>
            <a:ln w="25400" cap="flat">
              <a:solidFill>
                <a:srgbClr val="5E5E5E"/>
              </a:solidFill>
              <a:prstDash val="solid"/>
              <a:miter lim="400000"/>
            </a:ln>
            <a:effectLst/>
          </p:spPr>
        </p:cxnSp>
        <p:cxnSp>
          <p:nvCxnSpPr>
            <p:cNvPr id="254" name="Connection Line"/>
            <p:cNvCxnSpPr>
              <a:stCxn id="216" idx="0"/>
              <a:endCxn id="219" idx="0"/>
            </p:cNvCxnSpPr>
            <p:nvPr/>
          </p:nvCxnSpPr>
          <p:spPr>
            <a:xfrm>
              <a:off x="2144837" y="1575326"/>
              <a:ext cx="963264" cy="1"/>
            </a:xfrm>
            <a:prstGeom prst="straightConnector1">
              <a:avLst/>
            </a:prstGeom>
            <a:ln w="25400" cap="flat">
              <a:solidFill>
                <a:srgbClr val="5E5E5E"/>
              </a:solidFill>
              <a:prstDash val="solid"/>
              <a:miter lim="400000"/>
            </a:ln>
            <a:effectLst/>
          </p:spPr>
        </p:cxnSp>
        <p:cxnSp>
          <p:nvCxnSpPr>
            <p:cNvPr id="255" name="Connection Line"/>
            <p:cNvCxnSpPr>
              <a:stCxn id="217" idx="0"/>
              <a:endCxn id="219" idx="0"/>
            </p:cNvCxnSpPr>
            <p:nvPr/>
          </p:nvCxnSpPr>
          <p:spPr>
            <a:xfrm flipV="1">
              <a:off x="2144837" y="1575326"/>
              <a:ext cx="963264" cy="678509"/>
            </a:xfrm>
            <a:prstGeom prst="straightConnector1">
              <a:avLst/>
            </a:prstGeom>
            <a:ln w="25400" cap="flat">
              <a:solidFill>
                <a:srgbClr val="5E5E5E"/>
              </a:solidFill>
              <a:prstDash val="solid"/>
              <a:miter lim="400000"/>
            </a:ln>
            <a:effectLst/>
          </p:spPr>
        </p:cxnSp>
      </p:grpSp>
      <mc:AlternateContent xmlns:mc="http://schemas.openxmlformats.org/markup-compatibility/2006" xmlns:a14="http://schemas.microsoft.com/office/drawing/2010/main">
        <mc:Choice Requires="a14">
          <p:sp>
            <p:nvSpPr>
              <p:cNvPr id="257" name="Equation"/>
              <p:cNvSpPr txBox="1"/>
              <p:nvPr/>
            </p:nvSpPr>
            <p:spPr>
              <a:xfrm>
                <a:off x="248209" y="10093676"/>
                <a:ext cx="2042415" cy="672085"/>
              </a:xfrm>
              <a:prstGeom prst="rect">
                <a:avLst/>
              </a:prstGeom>
              <a:ln w="12700">
                <a:miter lim="400000"/>
              </a:ln>
            </p:spPr>
            <p:txBody>
              <a:bodyPr wrap="none" lIns="0" tIns="0" rIns="0" bIns="0">
                <a:spAutoFit/>
              </a:bodyPr>
              <a:lstStyle/>
              <a:p>
                <a:pPr algn="l" defTabSz="914400" latinLnBrk="1">
                  <a:defRPr sz="1800" b="0"/>
                </a:pPr>
                <a14:m>
                  <m:oMathPara xmlns:m="http://schemas.openxmlformats.org/officeDocument/2006/math">
                    <m:oMathParaPr>
                      <m:jc m:val="centerGroup"/>
                    </m:oMathParaPr>
                    <m:oMath xmlns:m="http://schemas.openxmlformats.org/officeDocument/2006/math">
                      <m:r>
                        <a:rPr sz="6000" i="1">
                          <a:solidFill>
                            <a:srgbClr val="000000"/>
                          </a:solidFill>
                          <a:latin typeface="Cambria Math" panose="02040503050406030204" pitchFamily="18" charset="0"/>
                        </a:rPr>
                        <m:t>(</m:t>
                      </m:r>
                      <m:r>
                        <a:rPr sz="6000" i="1">
                          <a:solidFill>
                            <a:srgbClr val="000000"/>
                          </a:solidFill>
                          <a:latin typeface="Cambria Math" panose="02040503050406030204" pitchFamily="18" charset="0"/>
                        </a:rPr>
                        <m:t>𝑥</m:t>
                      </m:r>
                      <m:r>
                        <a:rPr sz="6000" i="1">
                          <a:solidFill>
                            <a:srgbClr val="000000"/>
                          </a:solidFill>
                          <a:latin typeface="Cambria Math" panose="02040503050406030204" pitchFamily="18" charset="0"/>
                        </a:rPr>
                        <m:t>,</m:t>
                      </m:r>
                      <m:r>
                        <a:rPr sz="6000" i="1">
                          <a:solidFill>
                            <a:srgbClr val="000000"/>
                          </a:solidFill>
                          <a:latin typeface="Cambria Math" panose="02040503050406030204" pitchFamily="18" charset="0"/>
                        </a:rPr>
                        <m:t>𝑦</m:t>
                      </m:r>
                      <m:r>
                        <a:rPr sz="6000" i="1">
                          <a:solidFill>
                            <a:srgbClr val="000000"/>
                          </a:solidFill>
                          <a:latin typeface="Cambria Math" panose="02040503050406030204" pitchFamily="18" charset="0"/>
                        </a:rPr>
                        <m:t>,</m:t>
                      </m:r>
                      <m:r>
                        <a:rPr sz="6000" i="1">
                          <a:solidFill>
                            <a:srgbClr val="000000"/>
                          </a:solidFill>
                          <a:latin typeface="Cambria Math" panose="02040503050406030204" pitchFamily="18" charset="0"/>
                        </a:rPr>
                        <m:t>𝑧</m:t>
                      </m:r>
                      <m:r>
                        <a:rPr sz="6000" i="1">
                          <a:solidFill>
                            <a:srgbClr val="000000"/>
                          </a:solidFill>
                          <a:latin typeface="Cambria Math" panose="02040503050406030204" pitchFamily="18" charset="0"/>
                        </a:rPr>
                        <m:t>)</m:t>
                      </m:r>
                    </m:oMath>
                  </m:oMathPara>
                </a14:m>
                <a:endParaRPr sz="6000"/>
              </a:p>
            </p:txBody>
          </p:sp>
        </mc:Choice>
        <mc:Fallback xmlns="">
          <p:sp>
            <p:nvSpPr>
              <p:cNvPr id="257" name="Equation"/>
              <p:cNvSpPr txBox="1">
                <a:spLocks noRot="1" noChangeAspect="1" noMove="1" noResize="1" noEditPoints="1" noAdjustHandles="1" noChangeArrowheads="1" noChangeShapeType="1" noTextEdit="1"/>
              </p:cNvSpPr>
              <p:nvPr/>
            </p:nvSpPr>
            <p:spPr>
              <a:xfrm>
                <a:off x="248209" y="10093676"/>
                <a:ext cx="2042415" cy="672085"/>
              </a:xfrm>
              <a:prstGeom prst="rect">
                <a:avLst/>
              </a:prstGeom>
              <a:blipFill>
                <a:blip r:embed="rId3"/>
                <a:stretch>
                  <a:fillRect r="-16418" b="-36364"/>
                </a:stretch>
              </a:blipFill>
              <a:ln w="12700">
                <a:miter lim="400000"/>
              </a:ln>
            </p:spPr>
            <p:txBody>
              <a:bodyPr/>
              <a:lstStyle/>
              <a:p>
                <a:r>
                  <a:rPr lang="en-US">
                    <a:noFill/>
                  </a:rPr>
                  <a:t> </a:t>
                </a:r>
              </a:p>
            </p:txBody>
          </p:sp>
        </mc:Fallback>
      </mc:AlternateContent>
      <p:sp>
        <p:nvSpPr>
          <p:cNvPr id="258" name="Arrow"/>
          <p:cNvSpPr/>
          <p:nvPr/>
        </p:nvSpPr>
        <p:spPr>
          <a:xfrm>
            <a:off x="2429380" y="10199189"/>
            <a:ext cx="539270" cy="461059"/>
          </a:xfrm>
          <a:prstGeom prst="rightArrow">
            <a:avLst>
              <a:gd name="adj1" fmla="val 32000"/>
              <a:gd name="adj2" fmla="val 74856"/>
            </a:avLst>
          </a:prstGeom>
          <a:solidFill>
            <a:srgbClr val="929292"/>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259" name="Arrow"/>
          <p:cNvSpPr/>
          <p:nvPr/>
        </p:nvSpPr>
        <p:spPr>
          <a:xfrm>
            <a:off x="6572575" y="10199189"/>
            <a:ext cx="539270" cy="461059"/>
          </a:xfrm>
          <a:prstGeom prst="rightArrow">
            <a:avLst>
              <a:gd name="adj1" fmla="val 32000"/>
              <a:gd name="adj2" fmla="val 74856"/>
            </a:avLst>
          </a:prstGeom>
          <a:solidFill>
            <a:srgbClr val="929292"/>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Tree>
  </p:cSld>
  <p:clrMapOvr>
    <a:masterClrMapping/>
  </p:clrMapOvr>
  <p:transition spd="med"/>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 name="Cameras and rays"/>
          <p:cNvSpPr txBox="1">
            <a:spLocks noGrp="1"/>
          </p:cNvSpPr>
          <p:nvPr>
            <p:ph type="title"/>
          </p:nvPr>
        </p:nvSpPr>
        <p:spPr>
          <a:prstGeom prst="rect">
            <a:avLst/>
          </a:prstGeom>
        </p:spPr>
        <p:txBody>
          <a:bodyPr/>
          <a:lstStyle/>
          <a:p>
            <a:r>
              <a:t>Cameras and rays</a:t>
            </a:r>
          </a:p>
        </p:txBody>
      </p:sp>
    </p:spTree>
  </p:cSld>
  <p:clrMapOvr>
    <a:masterClrMapping/>
  </p:clrMapOvr>
  <p:transition spd="med"/>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 name="Cameras and rays"/>
          <p:cNvSpPr txBox="1">
            <a:spLocks noGrp="1"/>
          </p:cNvSpPr>
          <p:nvPr>
            <p:ph type="title"/>
          </p:nvPr>
        </p:nvSpPr>
        <p:spPr>
          <a:prstGeom prst="rect">
            <a:avLst/>
          </a:prstGeom>
        </p:spPr>
        <p:txBody>
          <a:bodyPr/>
          <a:lstStyle/>
          <a:p>
            <a:r>
              <a:t>Cameras and rays</a:t>
            </a:r>
          </a:p>
        </p:txBody>
      </p:sp>
      <mc:AlternateContent xmlns:mc="http://schemas.openxmlformats.org/markup-compatibility/2006" xmlns:a14="http://schemas.microsoft.com/office/drawing/2010/main">
        <mc:Choice Requires="a14">
          <p:sp>
            <p:nvSpPr>
              <p:cNvPr id="267" name="We need the mathematical mapping from (camera, pixel)   ray…"/>
              <p:cNvSpPr txBox="1">
                <a:spLocks noGrp="1"/>
              </p:cNvSpPr>
              <p:nvPr>
                <p:ph type="body" sz="half" idx="1"/>
              </p:nvPr>
            </p:nvSpPr>
            <p:spPr>
              <a:xfrm>
                <a:off x="1689100" y="3149600"/>
                <a:ext cx="11418716" cy="9296400"/>
              </a:xfrm>
              <a:prstGeom prst="rect">
                <a:avLst/>
              </a:prstGeom>
            </p:spPr>
            <p:txBody>
              <a:bodyPr/>
              <a:lstStyle/>
              <a:p>
                <a:r>
                  <a:t>We need the mathematical mapping from (</a:t>
                </a:r>
                <a:r>
                  <a:rPr i="1"/>
                  <a:t>camera</a:t>
                </a:r>
                <a:r>
                  <a:t>, </a:t>
                </a:r>
                <a:r>
                  <a:rPr i="1"/>
                  <a:t>pixel</a:t>
                </a:r>
                <a:r>
                  <a:t>) </a:t>
                </a:r>
                <a14:m>
                  <m:oMath xmlns:m="http://schemas.openxmlformats.org/officeDocument/2006/math">
                    <m:r>
                      <a:rPr sz="6800" i="1">
                        <a:solidFill>
                          <a:srgbClr val="000000"/>
                        </a:solidFill>
                        <a:latin typeface="Cambria Math" panose="02040503050406030204" pitchFamily="18" charset="0"/>
                      </a:rPr>
                      <m:t>→</m:t>
                    </m:r>
                  </m:oMath>
                </a14:m>
                <a:r>
                  <a:t> </a:t>
                </a:r>
                <a:r>
                  <a:rPr i="1"/>
                  <a:t>ray</a:t>
                </a:r>
              </a:p>
              <a:p>
                <a:r>
                  <a:t>Then can abstract underlying problem as learning the function </a:t>
                </a:r>
                <a:r>
                  <a:rPr i="1"/>
                  <a:t>ray</a:t>
                </a:r>
                <a:r>
                  <a:t> </a:t>
                </a:r>
                <a14:m>
                  <m:oMath xmlns:m="http://schemas.openxmlformats.org/officeDocument/2006/math">
                    <m:r>
                      <a:rPr sz="6800" i="1">
                        <a:solidFill>
                          <a:srgbClr val="000000"/>
                        </a:solidFill>
                        <a:latin typeface="Cambria Math" panose="02040503050406030204" pitchFamily="18" charset="0"/>
                      </a:rPr>
                      <m:t>→</m:t>
                    </m:r>
                  </m:oMath>
                </a14:m>
                <a:r>
                  <a:t> </a:t>
                </a:r>
                <a:r>
                  <a:rPr i="1"/>
                  <a:t>color</a:t>
                </a:r>
                <a:r>
                  <a:t> (the “plenoptic function”)</a:t>
                </a:r>
              </a:p>
            </p:txBody>
          </p:sp>
        </mc:Choice>
        <mc:Fallback xmlns="">
          <p:sp>
            <p:nvSpPr>
              <p:cNvPr id="267" name="We need the mathematical mapping from (camera, pixel)   ray…"/>
              <p:cNvSpPr txBox="1">
                <a:spLocks noGrp="1" noRot="1" noChangeAspect="1" noMove="1" noResize="1" noEditPoints="1" noAdjustHandles="1" noChangeArrowheads="1" noChangeShapeType="1" noTextEdit="1"/>
              </p:cNvSpPr>
              <p:nvPr>
                <p:ph type="body" sz="half" idx="1"/>
              </p:nvPr>
            </p:nvSpPr>
            <p:spPr>
              <a:xfrm>
                <a:off x="1689100" y="3149600"/>
                <a:ext cx="11418716" cy="9296400"/>
              </a:xfrm>
              <a:prstGeom prst="rect">
                <a:avLst/>
              </a:prstGeom>
              <a:blipFill>
                <a:blip r:embed="rId2"/>
                <a:stretch>
                  <a:fillRect l="-3310" r="-481"/>
                </a:stretch>
              </a:blipFill>
            </p:spPr>
            <p:txBody>
              <a:bodyPr/>
              <a:lstStyle/>
              <a:p>
                <a:r>
                  <a:rPr lang="en-US">
                    <a:noFill/>
                  </a:rPr>
                  <a:t> </a:t>
                </a:r>
              </a:p>
            </p:txBody>
          </p:sp>
        </mc:Fallback>
      </mc:AlternateContent>
      <p:sp>
        <p:nvSpPr>
          <p:cNvPr id="269" name="Line"/>
          <p:cNvSpPr/>
          <p:nvPr/>
        </p:nvSpPr>
        <p:spPr>
          <a:xfrm flipV="1">
            <a:off x="17766739" y="6717437"/>
            <a:ext cx="1186060" cy="1024166"/>
          </a:xfrm>
          <a:prstGeom prst="line">
            <a:avLst/>
          </a:prstGeom>
          <a:ln w="50800">
            <a:solidFill>
              <a:srgbClr val="000000">
                <a:alpha val="50000"/>
              </a:srgbClr>
            </a:solidFill>
            <a:miter lim="400000"/>
          </a:ln>
          <a:effectLst>
            <a:outerShdw blurRad="63500" dist="25400" dir="3228796" rotWithShape="0">
              <a:srgbClr val="000000">
                <a:alpha val="75000"/>
              </a:srgbClr>
            </a:outerShdw>
          </a:effectLst>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270" name="Shape"/>
          <p:cNvSpPr/>
          <p:nvPr/>
        </p:nvSpPr>
        <p:spPr>
          <a:xfrm rot="1171718">
            <a:off x="15304670" y="6401221"/>
            <a:ext cx="4668637" cy="2827358"/>
          </a:xfrm>
          <a:custGeom>
            <a:avLst/>
            <a:gdLst/>
            <a:ahLst/>
            <a:cxnLst>
              <a:cxn ang="0">
                <a:pos x="wd2" y="hd2"/>
              </a:cxn>
              <a:cxn ang="5400000">
                <a:pos x="wd2" y="hd2"/>
              </a:cxn>
              <a:cxn ang="10800000">
                <a:pos x="wd2" y="hd2"/>
              </a:cxn>
              <a:cxn ang="16200000">
                <a:pos x="wd2" y="hd2"/>
              </a:cxn>
            </a:cxnLst>
            <a:rect l="0" t="0" r="r" b="b"/>
            <a:pathLst>
              <a:path w="21600" h="21600" extrusionOk="0">
                <a:moveTo>
                  <a:pt x="16961" y="0"/>
                </a:moveTo>
                <a:lnTo>
                  <a:pt x="21600" y="21600"/>
                </a:lnTo>
                <a:lnTo>
                  <a:pt x="4639" y="21600"/>
                </a:lnTo>
                <a:lnTo>
                  <a:pt x="0" y="0"/>
                </a:lnTo>
                <a:lnTo>
                  <a:pt x="16961" y="0"/>
                </a:lnTo>
                <a:close/>
              </a:path>
            </a:pathLst>
          </a:custGeom>
          <a:blipFill>
            <a:blip r:embed="rId3">
              <a:alphaModFix amt="60000"/>
            </a:blip>
            <a:stretch>
              <a:fillRect/>
            </a:stretch>
          </a:blipFill>
          <a:ln w="25400">
            <a:solidFill>
              <a:srgbClr val="000000">
                <a:alpha val="60000"/>
              </a:srgbClr>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271" name="Line"/>
          <p:cNvSpPr/>
          <p:nvPr/>
        </p:nvSpPr>
        <p:spPr>
          <a:xfrm flipV="1">
            <a:off x="15949960" y="7769684"/>
            <a:ext cx="1788849" cy="1462077"/>
          </a:xfrm>
          <a:prstGeom prst="line">
            <a:avLst/>
          </a:prstGeom>
          <a:ln w="50800">
            <a:solidFill>
              <a:srgbClr val="000000"/>
            </a:solidFill>
            <a:miter lim="400000"/>
          </a:ln>
          <a:effectLst>
            <a:outerShdw blurRad="63500" dist="25400" dir="3228796" rotWithShape="0">
              <a:srgbClr val="000000">
                <a:alpha val="75000"/>
              </a:srgbClr>
            </a:outerShdw>
          </a:effectLst>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272" name="Video"/>
          <p:cNvSpPr/>
          <p:nvPr/>
        </p:nvSpPr>
        <p:spPr>
          <a:xfrm rot="19232115">
            <a:off x="14559387" y="9247220"/>
            <a:ext cx="1484576" cy="831316"/>
          </a:xfrm>
          <a:custGeom>
            <a:avLst/>
            <a:gdLst/>
            <a:ahLst/>
            <a:cxnLst>
              <a:cxn ang="0">
                <a:pos x="wd2" y="hd2"/>
              </a:cxn>
              <a:cxn ang="5400000">
                <a:pos x="wd2" y="hd2"/>
              </a:cxn>
              <a:cxn ang="10800000">
                <a:pos x="wd2" y="hd2"/>
              </a:cxn>
              <a:cxn ang="16200000">
                <a:pos x="wd2" y="hd2"/>
              </a:cxn>
            </a:cxnLst>
            <a:rect l="0" t="0" r="r" b="b"/>
            <a:pathLst>
              <a:path w="21600" h="21600" extrusionOk="0">
                <a:moveTo>
                  <a:pt x="1386" y="0"/>
                </a:moveTo>
                <a:cubicBezTo>
                  <a:pt x="623" y="0"/>
                  <a:pt x="0" y="1113"/>
                  <a:pt x="0" y="2475"/>
                </a:cubicBezTo>
                <a:lnTo>
                  <a:pt x="0" y="19125"/>
                </a:lnTo>
                <a:cubicBezTo>
                  <a:pt x="0" y="20487"/>
                  <a:pt x="623" y="21600"/>
                  <a:pt x="1386" y="21600"/>
                </a:cubicBezTo>
                <a:lnTo>
                  <a:pt x="15853" y="21600"/>
                </a:lnTo>
                <a:cubicBezTo>
                  <a:pt x="16616" y="21600"/>
                  <a:pt x="17239" y="20487"/>
                  <a:pt x="17239" y="19125"/>
                </a:cubicBezTo>
                <a:lnTo>
                  <a:pt x="17239" y="15008"/>
                </a:lnTo>
                <a:cubicBezTo>
                  <a:pt x="17501" y="15278"/>
                  <a:pt x="17778" y="15564"/>
                  <a:pt x="17979" y="15771"/>
                </a:cubicBezTo>
                <a:lnTo>
                  <a:pt x="21000" y="18884"/>
                </a:lnTo>
                <a:cubicBezTo>
                  <a:pt x="21330" y="19224"/>
                  <a:pt x="21600" y="18948"/>
                  <a:pt x="21600" y="18268"/>
                </a:cubicBezTo>
                <a:lnTo>
                  <a:pt x="21600" y="12039"/>
                </a:lnTo>
                <a:cubicBezTo>
                  <a:pt x="21600" y="11358"/>
                  <a:pt x="21600" y="10242"/>
                  <a:pt x="21600" y="9561"/>
                </a:cubicBezTo>
                <a:lnTo>
                  <a:pt x="21600" y="3332"/>
                </a:lnTo>
                <a:cubicBezTo>
                  <a:pt x="21600" y="2652"/>
                  <a:pt x="21330" y="2376"/>
                  <a:pt x="21000" y="2716"/>
                </a:cubicBezTo>
                <a:lnTo>
                  <a:pt x="17979" y="5829"/>
                </a:lnTo>
                <a:cubicBezTo>
                  <a:pt x="17778" y="6036"/>
                  <a:pt x="17500" y="6322"/>
                  <a:pt x="17239" y="6592"/>
                </a:cubicBezTo>
                <a:lnTo>
                  <a:pt x="17239" y="2475"/>
                </a:lnTo>
                <a:cubicBezTo>
                  <a:pt x="17239" y="1113"/>
                  <a:pt x="16616" y="0"/>
                  <a:pt x="15853" y="0"/>
                </a:cubicBezTo>
                <a:lnTo>
                  <a:pt x="1386" y="0"/>
                </a:lnTo>
                <a:close/>
              </a:path>
            </a:pathLst>
          </a:custGeom>
          <a:solidFill>
            <a:schemeClr val="accent1"/>
          </a:solidFill>
          <a:ln w="12700">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273" name="Circle"/>
          <p:cNvSpPr/>
          <p:nvPr/>
        </p:nvSpPr>
        <p:spPr>
          <a:xfrm>
            <a:off x="17537445" y="7692062"/>
            <a:ext cx="259598" cy="259597"/>
          </a:xfrm>
          <a:prstGeom prst="ellipse">
            <a:avLst/>
          </a:prstGeom>
          <a:solidFill>
            <a:srgbClr val="FFFFFF"/>
          </a:solidFill>
          <a:ln w="12700">
            <a:miter lim="400000"/>
          </a:ln>
          <a:effectLst>
            <a:outerShdw blurRad="63500" dist="25400" dir="3228796" rotWithShape="0">
              <a:srgbClr val="000000"/>
            </a:outerShdw>
          </a:effectLst>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274" name="Camera"/>
          <p:cNvSpPr txBox="1"/>
          <p:nvPr/>
        </p:nvSpPr>
        <p:spPr>
          <a:xfrm>
            <a:off x="15551566" y="10216614"/>
            <a:ext cx="2483215" cy="89642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lstStyle>
            <a:lvl1pPr defTabSz="821531">
              <a:defRPr sz="4200" b="0">
                <a:latin typeface="Avenir Book"/>
                <a:ea typeface="Avenir Book"/>
                <a:cs typeface="Avenir Book"/>
                <a:sym typeface="Avenir Book"/>
              </a:defRPr>
            </a:lvl1pPr>
          </a:lstStyle>
          <a:p>
            <a:r>
              <a:rPr dirty="0"/>
              <a:t>Camera</a:t>
            </a:r>
          </a:p>
        </p:txBody>
      </p:sp>
      <p:sp>
        <p:nvSpPr>
          <p:cNvPr id="275" name="Ray"/>
          <p:cNvSpPr txBox="1"/>
          <p:nvPr/>
        </p:nvSpPr>
        <p:spPr>
          <a:xfrm>
            <a:off x="20375849" y="4380966"/>
            <a:ext cx="1557902" cy="89642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lstStyle>
            <a:lvl1pPr defTabSz="821531">
              <a:defRPr sz="4200" b="0">
                <a:latin typeface="Avenir Book"/>
                <a:ea typeface="Avenir Book"/>
                <a:cs typeface="Avenir Book"/>
                <a:sym typeface="Avenir Book"/>
              </a:defRPr>
            </a:lvl1pPr>
          </a:lstStyle>
          <a:p>
            <a:r>
              <a:t>Ray</a:t>
            </a:r>
          </a:p>
        </p:txBody>
      </p:sp>
      <p:sp>
        <p:nvSpPr>
          <p:cNvPr id="276" name="Line"/>
          <p:cNvSpPr/>
          <p:nvPr/>
        </p:nvSpPr>
        <p:spPr>
          <a:xfrm flipV="1">
            <a:off x="18893576" y="5198196"/>
            <a:ext cx="1913338" cy="1556350"/>
          </a:xfrm>
          <a:prstGeom prst="line">
            <a:avLst/>
          </a:prstGeom>
          <a:ln w="50800">
            <a:solidFill>
              <a:srgbClr val="000000"/>
            </a:solidFill>
            <a:miter lim="400000"/>
            <a:tailEnd type="triangle"/>
          </a:ln>
          <a:effectLst>
            <a:outerShdw blurRad="63500" dist="25400" dir="3228796" rotWithShape="0">
              <a:srgbClr val="000000">
                <a:alpha val="75000"/>
              </a:srgbClr>
            </a:outerShdw>
          </a:effectLst>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277" name="Pixel"/>
          <p:cNvSpPr txBox="1"/>
          <p:nvPr/>
        </p:nvSpPr>
        <p:spPr>
          <a:xfrm>
            <a:off x="15753369" y="4065563"/>
            <a:ext cx="3140207" cy="102205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lstStyle>
            <a:lvl1pPr defTabSz="821531">
              <a:defRPr sz="4200" b="0">
                <a:latin typeface="Avenir Book"/>
                <a:ea typeface="Avenir Book"/>
                <a:cs typeface="Avenir Book"/>
                <a:sym typeface="Avenir Book"/>
              </a:defRPr>
            </a:lvl1pPr>
          </a:lstStyle>
          <a:p>
            <a:r>
              <a:rPr dirty="0"/>
              <a:t>Pixel</a:t>
            </a:r>
          </a:p>
        </p:txBody>
      </p:sp>
      <p:cxnSp>
        <p:nvCxnSpPr>
          <p:cNvPr id="278" name="Connection Line"/>
          <p:cNvCxnSpPr>
            <a:endCxn id="273" idx="0"/>
          </p:cNvCxnSpPr>
          <p:nvPr/>
        </p:nvCxnSpPr>
        <p:spPr>
          <a:xfrm>
            <a:off x="17331397" y="4951828"/>
            <a:ext cx="335847" cy="2740234"/>
          </a:xfrm>
          <a:prstGeom prst="straightConnector1">
            <a:avLst/>
          </a:prstGeom>
          <a:ln w="76200" cap="rnd">
            <a:solidFill>
              <a:schemeClr val="accent3">
                <a:hueOff val="-274225"/>
                <a:satOff val="26768"/>
                <a:lumOff val="11368"/>
              </a:schemeClr>
            </a:solidFill>
            <a:miter lim="400000"/>
            <a:tailEnd type="triangle"/>
          </a:ln>
          <a:effectLst>
            <a:outerShdw blurRad="38100" dist="12700" dir="3228796" rotWithShape="0">
              <a:srgbClr val="000000">
                <a:alpha val="50000"/>
              </a:srgbClr>
            </a:outerShdw>
          </a:effectLst>
        </p:spPr>
      </p:cxnSp>
    </p:spTree>
  </p:cSld>
  <p:clrMapOvr>
    <a:masterClrMapping/>
  </p:clrMapOvr>
  <p:transition spd="med"/>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0" name="Title 1"/>
          <p:cNvSpPr txBox="1">
            <a:spLocks noGrp="1"/>
          </p:cNvSpPr>
          <p:nvPr>
            <p:ph type="title"/>
          </p:nvPr>
        </p:nvSpPr>
        <p:spPr>
          <a:xfrm>
            <a:off x="2575692" y="152400"/>
            <a:ext cx="19232616" cy="1676400"/>
          </a:xfrm>
          <a:prstGeom prst="rect">
            <a:avLst/>
          </a:prstGeom>
        </p:spPr>
        <p:txBody>
          <a:bodyPr/>
          <a:lstStyle>
            <a:lvl1pPr defTabSz="1810511">
              <a:defRPr sz="6732"/>
            </a:lvl1pPr>
          </a:lstStyle>
          <a:p>
            <a:r>
              <a:t>Coordinate frames + Transforms: world-to-camera</a:t>
            </a:r>
          </a:p>
        </p:txBody>
      </p:sp>
      <p:pic>
        <p:nvPicPr>
          <p:cNvPr id="281" name="Picture 3" descr="Picture 3"/>
          <p:cNvPicPr>
            <a:picLocks noChangeAspect="1"/>
          </p:cNvPicPr>
          <p:nvPr/>
        </p:nvPicPr>
        <p:blipFill>
          <a:blip r:embed="rId3"/>
          <a:srcRect t="12910"/>
          <a:stretch>
            <a:fillRect/>
          </a:stretch>
        </p:blipFill>
        <p:spPr>
          <a:xfrm>
            <a:off x="4305300" y="4749529"/>
            <a:ext cx="15773400" cy="4950941"/>
          </a:xfrm>
          <a:prstGeom prst="rect">
            <a:avLst/>
          </a:prstGeom>
          <a:ln w="12700">
            <a:miter lim="400000"/>
          </a:ln>
        </p:spPr>
      </p:pic>
      <p:sp>
        <p:nvSpPr>
          <p:cNvPr id="282" name="TextBox 4"/>
          <p:cNvSpPr txBox="1"/>
          <p:nvPr/>
        </p:nvSpPr>
        <p:spPr>
          <a:xfrm>
            <a:off x="5274415" y="9715500"/>
            <a:ext cx="3871933" cy="70132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tIns="91439" bIns="91439">
            <a:spAutoFit/>
          </a:bodyPr>
          <a:lstStyle>
            <a:lvl1pPr defTabSz="1828800">
              <a:defRPr sz="3600" b="0">
                <a:latin typeface="Arial"/>
                <a:ea typeface="Arial"/>
                <a:cs typeface="Arial"/>
                <a:sym typeface="Arial"/>
              </a:defRPr>
            </a:lvl1pPr>
          </a:lstStyle>
          <a:p>
            <a:r>
              <a:t>World coordinates</a:t>
            </a:r>
          </a:p>
        </p:txBody>
      </p:sp>
      <p:sp>
        <p:nvSpPr>
          <p:cNvPr id="283" name="TextBox 5"/>
          <p:cNvSpPr txBox="1"/>
          <p:nvPr/>
        </p:nvSpPr>
        <p:spPr>
          <a:xfrm>
            <a:off x="10491096" y="9715500"/>
            <a:ext cx="4312390" cy="70132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tIns="91439" bIns="91439">
            <a:spAutoFit/>
          </a:bodyPr>
          <a:lstStyle>
            <a:lvl1pPr defTabSz="1828800">
              <a:defRPr sz="3600" b="0">
                <a:latin typeface="Arial"/>
                <a:ea typeface="Arial"/>
                <a:cs typeface="Arial"/>
                <a:sym typeface="Arial"/>
              </a:defRPr>
            </a:lvl1pPr>
          </a:lstStyle>
          <a:p>
            <a:r>
              <a:t>Camera coordinates</a:t>
            </a:r>
          </a:p>
        </p:txBody>
      </p:sp>
      <p:sp>
        <p:nvSpPr>
          <p:cNvPr id="284" name="TextBox 6"/>
          <p:cNvSpPr txBox="1"/>
          <p:nvPr/>
        </p:nvSpPr>
        <p:spPr>
          <a:xfrm>
            <a:off x="16027066" y="9715500"/>
            <a:ext cx="3956988" cy="70132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tIns="91439" bIns="91439">
            <a:spAutoFit/>
          </a:bodyPr>
          <a:lstStyle>
            <a:lvl1pPr defTabSz="1828800">
              <a:defRPr sz="3600" b="0">
                <a:latin typeface="Arial"/>
                <a:ea typeface="Arial"/>
                <a:cs typeface="Arial"/>
                <a:sym typeface="Arial"/>
              </a:defRPr>
            </a:lvl1pPr>
          </a:lstStyle>
          <a:p>
            <a:r>
              <a:t>Image coordinates</a:t>
            </a:r>
          </a:p>
        </p:txBody>
      </p:sp>
      <p:sp>
        <p:nvSpPr>
          <p:cNvPr id="285" name="TextBox 7"/>
          <p:cNvSpPr txBox="1"/>
          <p:nvPr/>
        </p:nvSpPr>
        <p:spPr>
          <a:xfrm>
            <a:off x="16824853" y="11430000"/>
            <a:ext cx="4343235" cy="56577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tIns="91439" bIns="91439">
            <a:spAutoFit/>
          </a:bodyPr>
          <a:lstStyle>
            <a:lvl1pPr algn="l" defTabSz="1828800">
              <a:defRPr sz="2600" b="0">
                <a:latin typeface="Arial"/>
                <a:ea typeface="Arial"/>
                <a:cs typeface="Arial"/>
                <a:sym typeface="Arial"/>
              </a:defRPr>
            </a:lvl1pPr>
          </a:lstStyle>
          <a:p>
            <a:r>
              <a:t>Figure credit: Peter Hedman</a:t>
            </a:r>
          </a:p>
        </p:txBody>
      </p:sp>
      <p:grpSp>
        <p:nvGrpSpPr>
          <p:cNvPr id="288" name="Group 11"/>
          <p:cNvGrpSpPr/>
          <p:nvPr/>
        </p:nvGrpSpPr>
        <p:grpSpPr>
          <a:xfrm>
            <a:off x="6186920" y="2371557"/>
            <a:ext cx="5352139" cy="2173532"/>
            <a:chOff x="0" y="0"/>
            <a:chExt cx="5352138" cy="2173530"/>
          </a:xfrm>
        </p:grpSpPr>
        <p:sp>
          <p:nvSpPr>
            <p:cNvPr id="286" name="TextBox 2"/>
            <p:cNvSpPr txBox="1"/>
            <p:nvPr/>
          </p:nvSpPr>
          <p:spPr>
            <a:xfrm>
              <a:off x="505301" y="1444550"/>
              <a:ext cx="4341540" cy="72898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91439" tIns="91439" rIns="91439" bIns="91439" numCol="1" anchor="t">
              <a:spAutoFit/>
            </a:bodyPr>
            <a:lstStyle>
              <a:lvl1pPr defTabSz="1828800">
                <a:defRPr sz="3600">
                  <a:latin typeface="Helvetica"/>
                  <a:ea typeface="Helvetica"/>
                  <a:cs typeface="Helvetica"/>
                  <a:sym typeface="Helvetica"/>
                </a:defRPr>
              </a:lvl1pPr>
            </a:lstStyle>
            <a:p>
              <a:r>
                <a:t>Extrinsics (R, T)</a:t>
              </a:r>
            </a:p>
          </p:txBody>
        </p:sp>
        <p:sp>
          <p:nvSpPr>
            <p:cNvPr id="287" name="TextBox 9"/>
            <p:cNvSpPr txBox="1"/>
            <p:nvPr/>
          </p:nvSpPr>
          <p:spPr>
            <a:xfrm>
              <a:off x="0" y="0"/>
              <a:ext cx="5352139" cy="123472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91439" tIns="91439" rIns="91439" bIns="91439" numCol="1" anchor="t">
              <a:spAutoFit/>
            </a:bodyPr>
            <a:lstStyle>
              <a:lvl1pPr defTabSz="1828800">
                <a:defRPr sz="3600" b="0">
                  <a:latin typeface="Arial"/>
                  <a:ea typeface="Arial"/>
                  <a:cs typeface="Arial"/>
                  <a:sym typeface="Arial"/>
                </a:defRPr>
              </a:lvl1pPr>
            </a:lstStyle>
            <a:p>
              <a:r>
                <a:t>Orientation + Location of the camera in the World</a:t>
              </a:r>
            </a:p>
          </p:txBody>
        </p:sp>
      </p:grpSp>
      <p:grpSp>
        <p:nvGrpSpPr>
          <p:cNvPr id="291" name="Group 12"/>
          <p:cNvGrpSpPr/>
          <p:nvPr/>
        </p:nvGrpSpPr>
        <p:grpSpPr>
          <a:xfrm>
            <a:off x="12844942" y="2374145"/>
            <a:ext cx="5352139" cy="1433387"/>
            <a:chOff x="0" y="0"/>
            <a:chExt cx="5352138" cy="1433385"/>
          </a:xfrm>
        </p:grpSpPr>
        <p:sp>
          <p:nvSpPr>
            <p:cNvPr id="289" name="TextBox 8"/>
            <p:cNvSpPr/>
            <p:nvPr/>
          </p:nvSpPr>
          <p:spPr>
            <a:xfrm>
              <a:off x="809062" y="1433385"/>
              <a:ext cx="3475757" cy="1"/>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91439" tIns="91439" rIns="91439" bIns="91439" numCol="1" anchor="t">
              <a:spAutoFit/>
            </a:bodyPr>
            <a:lstStyle>
              <a:lvl1pPr defTabSz="1828800">
                <a:defRPr sz="3600">
                  <a:latin typeface="Helvetica"/>
                  <a:ea typeface="Helvetica"/>
                  <a:cs typeface="Helvetica"/>
                  <a:sym typeface="Helvetica"/>
                </a:defRPr>
              </a:lvl1pPr>
            </a:lstStyle>
            <a:p>
              <a:r>
                <a:t>Intrinsics (K)</a:t>
              </a:r>
            </a:p>
          </p:txBody>
        </p:sp>
        <p:sp>
          <p:nvSpPr>
            <p:cNvPr id="290" name="TextBox 10"/>
            <p:cNvSpPr/>
            <p:nvPr/>
          </p:nvSpPr>
          <p:spPr>
            <a:xfrm>
              <a:off x="0" y="0"/>
              <a:ext cx="5352139" cy="0"/>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91439" tIns="91439" rIns="91439" bIns="91439" numCol="1" anchor="t">
              <a:spAutoFit/>
            </a:bodyPr>
            <a:lstStyle>
              <a:lvl1pPr defTabSz="1828800">
                <a:defRPr sz="3600" b="0">
                  <a:latin typeface="Arial"/>
                  <a:ea typeface="Arial"/>
                  <a:cs typeface="Arial"/>
                  <a:sym typeface="Arial"/>
                </a:defRPr>
              </a:lvl1pPr>
            </a:lstStyle>
            <a:p>
              <a:r>
                <a:t>How the camera maps a point in 3D to image</a:t>
              </a:r>
            </a:p>
          </p:txBody>
        </p:sp>
      </p:grpSp>
      <p:sp>
        <p:nvSpPr>
          <p:cNvPr id="292" name="Rectangle"/>
          <p:cNvSpPr/>
          <p:nvPr/>
        </p:nvSpPr>
        <p:spPr>
          <a:xfrm>
            <a:off x="6575381" y="4684675"/>
            <a:ext cx="3956989" cy="982598"/>
          </a:xfrm>
          <a:prstGeom prst="rect">
            <a:avLst/>
          </a:prstGeom>
          <a:solidFill>
            <a:srgbClr val="FFFFFF"/>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293" name="Rectangle"/>
          <p:cNvSpPr/>
          <p:nvPr/>
        </p:nvSpPr>
        <p:spPr>
          <a:xfrm>
            <a:off x="12680077" y="4811675"/>
            <a:ext cx="3956988" cy="982598"/>
          </a:xfrm>
          <a:prstGeom prst="rect">
            <a:avLst/>
          </a:prstGeom>
          <a:solidFill>
            <a:srgbClr val="FFFFFF"/>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296" name="Connection Line"/>
          <p:cNvSpPr/>
          <p:nvPr/>
        </p:nvSpPr>
        <p:spPr>
          <a:xfrm>
            <a:off x="7107123" y="4861610"/>
            <a:ext cx="3327367" cy="541749"/>
          </a:xfrm>
          <a:custGeom>
            <a:avLst/>
            <a:gdLst/>
            <a:ahLst/>
            <a:cxnLst>
              <a:cxn ang="0">
                <a:pos x="wd2" y="hd2"/>
              </a:cxn>
              <a:cxn ang="5400000">
                <a:pos x="wd2" y="hd2"/>
              </a:cxn>
              <a:cxn ang="10800000">
                <a:pos x="wd2" y="hd2"/>
              </a:cxn>
              <a:cxn ang="16200000">
                <a:pos x="wd2" y="hd2"/>
              </a:cxn>
            </a:cxnLst>
            <a:rect l="0" t="0" r="r" b="b"/>
            <a:pathLst>
              <a:path w="21600" h="16200" extrusionOk="0">
                <a:moveTo>
                  <a:pt x="0" y="16025"/>
                </a:moveTo>
                <a:cubicBezTo>
                  <a:pt x="7208" y="-5400"/>
                  <a:pt x="14408" y="-5342"/>
                  <a:pt x="21600" y="16200"/>
                </a:cubicBezTo>
              </a:path>
            </a:pathLst>
          </a:custGeom>
          <a:ln w="152400">
            <a:solidFill>
              <a:srgbClr val="5373BD"/>
            </a:solidFill>
            <a:miter lim="400000"/>
            <a:tailEnd type="triangle"/>
          </a:ln>
        </p:spPr>
        <p:txBody>
          <a:bodyPr/>
          <a:lstStyle/>
          <a:p>
            <a:endParaRPr/>
          </a:p>
        </p:txBody>
      </p:sp>
      <p:sp>
        <p:nvSpPr>
          <p:cNvPr id="297" name="Connection Line"/>
          <p:cNvSpPr/>
          <p:nvPr/>
        </p:nvSpPr>
        <p:spPr>
          <a:xfrm>
            <a:off x="13857216" y="5038256"/>
            <a:ext cx="3327367" cy="541749"/>
          </a:xfrm>
          <a:custGeom>
            <a:avLst/>
            <a:gdLst/>
            <a:ahLst/>
            <a:cxnLst>
              <a:cxn ang="0">
                <a:pos x="wd2" y="hd2"/>
              </a:cxn>
              <a:cxn ang="5400000">
                <a:pos x="wd2" y="hd2"/>
              </a:cxn>
              <a:cxn ang="10800000">
                <a:pos x="wd2" y="hd2"/>
              </a:cxn>
              <a:cxn ang="16200000">
                <a:pos x="wd2" y="hd2"/>
              </a:cxn>
            </a:cxnLst>
            <a:rect l="0" t="0" r="r" b="b"/>
            <a:pathLst>
              <a:path w="21600" h="16200" extrusionOk="0">
                <a:moveTo>
                  <a:pt x="0" y="16025"/>
                </a:moveTo>
                <a:cubicBezTo>
                  <a:pt x="7208" y="-5400"/>
                  <a:pt x="14408" y="-5342"/>
                  <a:pt x="21600" y="16200"/>
                </a:cubicBezTo>
              </a:path>
            </a:pathLst>
          </a:custGeom>
          <a:ln w="152400">
            <a:solidFill>
              <a:srgbClr val="5373BD"/>
            </a:solidFill>
            <a:miter lim="400000"/>
            <a:tailEnd type="triangle"/>
          </a:ln>
        </p:spPr>
        <p:txBody>
          <a:bodyPr/>
          <a:lstStyle/>
          <a:p>
            <a:endParaRPr/>
          </a:p>
        </p:txBody>
      </p:sp>
    </p:spTree>
  </p:cSld>
  <p:clrMapOvr>
    <a:masterClrMapping/>
  </p:clrMapOvr>
  <p:transition spd="med"/>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1" name="Picture 3" descr="Picture 3"/>
          <p:cNvPicPr>
            <a:picLocks noChangeAspect="1"/>
          </p:cNvPicPr>
          <p:nvPr/>
        </p:nvPicPr>
        <p:blipFill>
          <a:blip r:embed="rId3"/>
          <a:srcRect t="12910"/>
          <a:stretch>
            <a:fillRect/>
          </a:stretch>
        </p:blipFill>
        <p:spPr>
          <a:xfrm>
            <a:off x="4305300" y="4749529"/>
            <a:ext cx="15773400" cy="4950941"/>
          </a:xfrm>
          <a:prstGeom prst="rect">
            <a:avLst/>
          </a:prstGeom>
          <a:ln w="12700">
            <a:miter lim="400000"/>
          </a:ln>
        </p:spPr>
      </p:pic>
      <p:sp>
        <p:nvSpPr>
          <p:cNvPr id="302" name="TextBox 4"/>
          <p:cNvSpPr txBox="1"/>
          <p:nvPr/>
        </p:nvSpPr>
        <p:spPr>
          <a:xfrm>
            <a:off x="5274415" y="9715500"/>
            <a:ext cx="3871933" cy="70132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tIns="91439" bIns="91439">
            <a:spAutoFit/>
          </a:bodyPr>
          <a:lstStyle>
            <a:lvl1pPr defTabSz="1828800">
              <a:defRPr sz="3600" b="0">
                <a:latin typeface="Arial"/>
                <a:ea typeface="Arial"/>
                <a:cs typeface="Arial"/>
                <a:sym typeface="Arial"/>
              </a:defRPr>
            </a:lvl1pPr>
          </a:lstStyle>
          <a:p>
            <a:r>
              <a:t>World coordinates</a:t>
            </a:r>
          </a:p>
        </p:txBody>
      </p:sp>
      <p:sp>
        <p:nvSpPr>
          <p:cNvPr id="303" name="TextBox 5"/>
          <p:cNvSpPr txBox="1"/>
          <p:nvPr/>
        </p:nvSpPr>
        <p:spPr>
          <a:xfrm>
            <a:off x="10491096" y="9715500"/>
            <a:ext cx="4312390" cy="70132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tIns="91439" bIns="91439">
            <a:spAutoFit/>
          </a:bodyPr>
          <a:lstStyle>
            <a:lvl1pPr defTabSz="1828800">
              <a:defRPr sz="3600" b="0">
                <a:latin typeface="Arial"/>
                <a:ea typeface="Arial"/>
                <a:cs typeface="Arial"/>
                <a:sym typeface="Arial"/>
              </a:defRPr>
            </a:lvl1pPr>
          </a:lstStyle>
          <a:p>
            <a:r>
              <a:t>Camera coordinates</a:t>
            </a:r>
          </a:p>
        </p:txBody>
      </p:sp>
      <p:sp>
        <p:nvSpPr>
          <p:cNvPr id="304" name="TextBox 6"/>
          <p:cNvSpPr txBox="1"/>
          <p:nvPr/>
        </p:nvSpPr>
        <p:spPr>
          <a:xfrm>
            <a:off x="16027066" y="9715500"/>
            <a:ext cx="3956988" cy="70132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tIns="91439" bIns="91439">
            <a:spAutoFit/>
          </a:bodyPr>
          <a:lstStyle>
            <a:lvl1pPr defTabSz="1828800">
              <a:defRPr sz="3600" b="0">
                <a:latin typeface="Arial"/>
                <a:ea typeface="Arial"/>
                <a:cs typeface="Arial"/>
                <a:sym typeface="Arial"/>
              </a:defRPr>
            </a:lvl1pPr>
          </a:lstStyle>
          <a:p>
            <a:r>
              <a:t>Image coordinates</a:t>
            </a:r>
          </a:p>
        </p:txBody>
      </p:sp>
      <p:sp>
        <p:nvSpPr>
          <p:cNvPr id="305" name="TextBox 7"/>
          <p:cNvSpPr txBox="1"/>
          <p:nvPr/>
        </p:nvSpPr>
        <p:spPr>
          <a:xfrm>
            <a:off x="16824853" y="11430000"/>
            <a:ext cx="4343235" cy="56577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tIns="91439" bIns="91439">
            <a:spAutoFit/>
          </a:bodyPr>
          <a:lstStyle>
            <a:lvl1pPr algn="l" defTabSz="1828800">
              <a:defRPr sz="2600" b="0">
                <a:latin typeface="Arial"/>
                <a:ea typeface="Arial"/>
                <a:cs typeface="Arial"/>
                <a:sym typeface="Arial"/>
              </a:defRPr>
            </a:lvl1pPr>
          </a:lstStyle>
          <a:p>
            <a:r>
              <a:t>Figure credit: Peter Hedman</a:t>
            </a:r>
          </a:p>
        </p:txBody>
      </p:sp>
      <p:grpSp>
        <p:nvGrpSpPr>
          <p:cNvPr id="308" name="Group 11"/>
          <p:cNvGrpSpPr/>
          <p:nvPr/>
        </p:nvGrpSpPr>
        <p:grpSpPr>
          <a:xfrm>
            <a:off x="6186920" y="2371557"/>
            <a:ext cx="5352139" cy="2173532"/>
            <a:chOff x="0" y="0"/>
            <a:chExt cx="5352138" cy="2173530"/>
          </a:xfrm>
        </p:grpSpPr>
        <p:sp>
          <p:nvSpPr>
            <p:cNvPr id="306" name="TextBox 2"/>
            <p:cNvSpPr txBox="1"/>
            <p:nvPr/>
          </p:nvSpPr>
          <p:spPr>
            <a:xfrm>
              <a:off x="505301" y="1444550"/>
              <a:ext cx="4341540" cy="72898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91439" tIns="91439" rIns="91439" bIns="91439" numCol="1" anchor="t">
              <a:spAutoFit/>
            </a:bodyPr>
            <a:lstStyle>
              <a:lvl1pPr defTabSz="1828800">
                <a:defRPr sz="3600">
                  <a:latin typeface="Helvetica"/>
                  <a:ea typeface="Helvetica"/>
                  <a:cs typeface="Helvetica"/>
                  <a:sym typeface="Helvetica"/>
                </a:defRPr>
              </a:lvl1pPr>
            </a:lstStyle>
            <a:p>
              <a:r>
                <a:t>Extrinsics (R, T)</a:t>
              </a:r>
            </a:p>
          </p:txBody>
        </p:sp>
        <p:sp>
          <p:nvSpPr>
            <p:cNvPr id="307" name="TextBox 9"/>
            <p:cNvSpPr txBox="1"/>
            <p:nvPr/>
          </p:nvSpPr>
          <p:spPr>
            <a:xfrm>
              <a:off x="0" y="0"/>
              <a:ext cx="5352139" cy="123472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91439" tIns="91439" rIns="91439" bIns="91439" numCol="1" anchor="t">
              <a:spAutoFit/>
            </a:bodyPr>
            <a:lstStyle>
              <a:lvl1pPr defTabSz="1828800">
                <a:defRPr sz="3600" b="0">
                  <a:latin typeface="Arial"/>
                  <a:ea typeface="Arial"/>
                  <a:cs typeface="Arial"/>
                  <a:sym typeface="Arial"/>
                </a:defRPr>
              </a:lvl1pPr>
            </a:lstStyle>
            <a:p>
              <a:r>
                <a:t>Orientation + Location of the camera in the World</a:t>
              </a:r>
            </a:p>
          </p:txBody>
        </p:sp>
      </p:grpSp>
      <p:grpSp>
        <p:nvGrpSpPr>
          <p:cNvPr id="311" name="Group 12"/>
          <p:cNvGrpSpPr/>
          <p:nvPr/>
        </p:nvGrpSpPr>
        <p:grpSpPr>
          <a:xfrm>
            <a:off x="12844942" y="2374145"/>
            <a:ext cx="5352139" cy="1433387"/>
            <a:chOff x="0" y="0"/>
            <a:chExt cx="5352138" cy="1433385"/>
          </a:xfrm>
        </p:grpSpPr>
        <p:sp>
          <p:nvSpPr>
            <p:cNvPr id="309" name="TextBox 8"/>
            <p:cNvSpPr/>
            <p:nvPr/>
          </p:nvSpPr>
          <p:spPr>
            <a:xfrm>
              <a:off x="809062" y="1433385"/>
              <a:ext cx="3475757" cy="1"/>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91439" tIns="91439" rIns="91439" bIns="91439" numCol="1" anchor="t">
              <a:spAutoFit/>
            </a:bodyPr>
            <a:lstStyle>
              <a:lvl1pPr defTabSz="1828800">
                <a:defRPr sz="3600">
                  <a:latin typeface="Helvetica"/>
                  <a:ea typeface="Helvetica"/>
                  <a:cs typeface="Helvetica"/>
                  <a:sym typeface="Helvetica"/>
                </a:defRPr>
              </a:lvl1pPr>
            </a:lstStyle>
            <a:p>
              <a:r>
                <a:t>Intrinsics (K)</a:t>
              </a:r>
            </a:p>
          </p:txBody>
        </p:sp>
        <p:sp>
          <p:nvSpPr>
            <p:cNvPr id="310" name="TextBox 10"/>
            <p:cNvSpPr/>
            <p:nvPr/>
          </p:nvSpPr>
          <p:spPr>
            <a:xfrm>
              <a:off x="0" y="0"/>
              <a:ext cx="5352139" cy="0"/>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91439" tIns="91439" rIns="91439" bIns="91439" numCol="1" anchor="t">
              <a:spAutoFit/>
            </a:bodyPr>
            <a:lstStyle>
              <a:lvl1pPr defTabSz="1828800">
                <a:defRPr sz="3600" b="0">
                  <a:latin typeface="Arial"/>
                  <a:ea typeface="Arial"/>
                  <a:cs typeface="Arial"/>
                  <a:sym typeface="Arial"/>
                </a:defRPr>
              </a:lvl1pPr>
            </a:lstStyle>
            <a:p>
              <a:r>
                <a:t>How the camera maps a point in image to 3D</a:t>
              </a:r>
            </a:p>
          </p:txBody>
        </p:sp>
      </p:grpSp>
      <p:sp>
        <p:nvSpPr>
          <p:cNvPr id="312" name="Title 1"/>
          <p:cNvSpPr txBox="1">
            <a:spLocks noGrp="1"/>
          </p:cNvSpPr>
          <p:nvPr>
            <p:ph type="title"/>
          </p:nvPr>
        </p:nvSpPr>
        <p:spPr>
          <a:xfrm>
            <a:off x="2575692" y="152400"/>
            <a:ext cx="19232616" cy="1676400"/>
          </a:xfrm>
          <a:prstGeom prst="rect">
            <a:avLst/>
          </a:prstGeom>
        </p:spPr>
        <p:txBody>
          <a:bodyPr/>
          <a:lstStyle>
            <a:lvl1pPr defTabSz="1810511">
              <a:defRPr sz="6732"/>
            </a:lvl1pPr>
          </a:lstStyle>
          <a:p>
            <a:r>
              <a:t>Coordinate frames + Transforms: camera-to-world</a:t>
            </a:r>
          </a:p>
        </p:txBody>
      </p:sp>
      <p:sp>
        <p:nvSpPr>
          <p:cNvPr id="313" name="Rectangle"/>
          <p:cNvSpPr/>
          <p:nvPr/>
        </p:nvSpPr>
        <p:spPr>
          <a:xfrm>
            <a:off x="6575381" y="4684675"/>
            <a:ext cx="3956989" cy="982598"/>
          </a:xfrm>
          <a:prstGeom prst="rect">
            <a:avLst/>
          </a:prstGeom>
          <a:solidFill>
            <a:srgbClr val="FFFFFF"/>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314" name="Rectangle"/>
          <p:cNvSpPr/>
          <p:nvPr/>
        </p:nvSpPr>
        <p:spPr>
          <a:xfrm>
            <a:off x="12680077" y="4811675"/>
            <a:ext cx="3956988" cy="982598"/>
          </a:xfrm>
          <a:prstGeom prst="rect">
            <a:avLst/>
          </a:prstGeom>
          <a:solidFill>
            <a:srgbClr val="FFFFFF"/>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317" name="Connection Line"/>
          <p:cNvSpPr/>
          <p:nvPr/>
        </p:nvSpPr>
        <p:spPr>
          <a:xfrm>
            <a:off x="7107123" y="4861610"/>
            <a:ext cx="3327367" cy="541749"/>
          </a:xfrm>
          <a:custGeom>
            <a:avLst/>
            <a:gdLst/>
            <a:ahLst/>
            <a:cxnLst>
              <a:cxn ang="0">
                <a:pos x="wd2" y="hd2"/>
              </a:cxn>
              <a:cxn ang="5400000">
                <a:pos x="wd2" y="hd2"/>
              </a:cxn>
              <a:cxn ang="10800000">
                <a:pos x="wd2" y="hd2"/>
              </a:cxn>
              <a:cxn ang="16200000">
                <a:pos x="wd2" y="hd2"/>
              </a:cxn>
            </a:cxnLst>
            <a:rect l="0" t="0" r="r" b="b"/>
            <a:pathLst>
              <a:path w="21600" h="16200" extrusionOk="0">
                <a:moveTo>
                  <a:pt x="0" y="16025"/>
                </a:moveTo>
                <a:cubicBezTo>
                  <a:pt x="7208" y="-5400"/>
                  <a:pt x="14408" y="-5342"/>
                  <a:pt x="21600" y="16200"/>
                </a:cubicBezTo>
              </a:path>
            </a:pathLst>
          </a:custGeom>
          <a:ln w="152400">
            <a:solidFill>
              <a:srgbClr val="5373BD"/>
            </a:solidFill>
            <a:miter lim="400000"/>
            <a:headEnd type="triangle"/>
          </a:ln>
        </p:spPr>
        <p:txBody>
          <a:bodyPr/>
          <a:lstStyle/>
          <a:p>
            <a:endParaRPr/>
          </a:p>
        </p:txBody>
      </p:sp>
      <p:sp>
        <p:nvSpPr>
          <p:cNvPr id="318" name="Connection Line"/>
          <p:cNvSpPr/>
          <p:nvPr/>
        </p:nvSpPr>
        <p:spPr>
          <a:xfrm>
            <a:off x="13857216" y="5038256"/>
            <a:ext cx="3327367" cy="541749"/>
          </a:xfrm>
          <a:custGeom>
            <a:avLst/>
            <a:gdLst/>
            <a:ahLst/>
            <a:cxnLst>
              <a:cxn ang="0">
                <a:pos x="wd2" y="hd2"/>
              </a:cxn>
              <a:cxn ang="5400000">
                <a:pos x="wd2" y="hd2"/>
              </a:cxn>
              <a:cxn ang="10800000">
                <a:pos x="wd2" y="hd2"/>
              </a:cxn>
              <a:cxn ang="16200000">
                <a:pos x="wd2" y="hd2"/>
              </a:cxn>
            </a:cxnLst>
            <a:rect l="0" t="0" r="r" b="b"/>
            <a:pathLst>
              <a:path w="21600" h="16200" extrusionOk="0">
                <a:moveTo>
                  <a:pt x="0" y="16025"/>
                </a:moveTo>
                <a:cubicBezTo>
                  <a:pt x="7208" y="-5400"/>
                  <a:pt x="14408" y="-5342"/>
                  <a:pt x="21600" y="16200"/>
                </a:cubicBezTo>
              </a:path>
            </a:pathLst>
          </a:custGeom>
          <a:ln w="152400">
            <a:solidFill>
              <a:srgbClr val="5373BD"/>
            </a:solidFill>
            <a:miter lim="400000"/>
            <a:headEnd type="triangle"/>
          </a:ln>
        </p:spPr>
        <p:txBody>
          <a:bodyPr/>
          <a:lstStyle/>
          <a:p>
            <a:endParaRPr/>
          </a:p>
        </p:txBody>
      </p:sp>
    </p:spTree>
  </p:cSld>
  <p:clrMapOvr>
    <a:masterClrMapping/>
  </p:clrMapOvr>
  <p:transition spd="med"/>
</p:sld>
</file>

<file path=ppt/slides/slide5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22" name="Camera pose - pixel to camera"/>
          <p:cNvSpPr txBox="1">
            <a:spLocks noGrp="1"/>
          </p:cNvSpPr>
          <p:nvPr>
            <p:ph type="title"/>
          </p:nvPr>
        </p:nvSpPr>
        <p:spPr>
          <a:prstGeom prst="rect">
            <a:avLst/>
          </a:prstGeom>
        </p:spPr>
        <p:txBody>
          <a:bodyPr/>
          <a:lstStyle/>
          <a:p>
            <a:r>
              <a:t>Camera pose - pixel to camera</a:t>
            </a:r>
          </a:p>
        </p:txBody>
      </p:sp>
      <p:sp>
        <p:nvSpPr>
          <p:cNvPr id="323" name="Mapping from (camera, pixel) to ray in camera coordinate frame…"/>
          <p:cNvSpPr txBox="1">
            <a:spLocks noGrp="1"/>
          </p:cNvSpPr>
          <p:nvPr>
            <p:ph type="body" idx="1"/>
          </p:nvPr>
        </p:nvSpPr>
        <p:spPr>
          <a:xfrm>
            <a:off x="1689100" y="3149600"/>
            <a:ext cx="15178400" cy="9296400"/>
          </a:xfrm>
          <a:prstGeom prst="rect">
            <a:avLst/>
          </a:prstGeom>
        </p:spPr>
        <p:txBody>
          <a:bodyPr/>
          <a:lstStyle/>
          <a:p>
            <a:r>
              <a:t>Mapping from (</a:t>
            </a:r>
            <a:r>
              <a:rPr i="1"/>
              <a:t>camera</a:t>
            </a:r>
            <a:r>
              <a:t>, </a:t>
            </a:r>
            <a:r>
              <a:rPr i="1"/>
              <a:t>pixel</a:t>
            </a:r>
            <a:r>
              <a:t>) to ray in camera coordinate frame </a:t>
            </a:r>
          </a:p>
          <a:p>
            <a:r>
              <a:t>This coordinate system has camera situated at origin, with right/up/backwards aligned to x/y/z axes</a:t>
            </a:r>
          </a:p>
          <a:p>
            <a:pPr lvl="1"/>
            <a:r>
              <a:t>Axis convention varies in different codebases :(</a:t>
            </a:r>
          </a:p>
          <a:p>
            <a:r>
              <a:t>“Inverse intrinsic matrix” in a computer vision sense</a:t>
            </a:r>
          </a:p>
        </p:txBody>
      </p:sp>
      <p:sp>
        <p:nvSpPr>
          <p:cNvPr id="324" name="Slide Number"/>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57</a:t>
            </a:fld>
            <a:endParaRPr/>
          </a:p>
        </p:txBody>
      </p:sp>
      <p:sp>
        <p:nvSpPr>
          <p:cNvPr id="325" name="Rectangle"/>
          <p:cNvSpPr/>
          <p:nvPr/>
        </p:nvSpPr>
        <p:spPr>
          <a:xfrm>
            <a:off x="19261666" y="6780270"/>
            <a:ext cx="2286001" cy="1524001"/>
          </a:xfrm>
          <a:prstGeom prst="rect">
            <a:avLst/>
          </a:prstGeom>
          <a:ln w="25400">
            <a:solidFill>
              <a:srgbClr val="000000"/>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326" name="Line"/>
          <p:cNvSpPr/>
          <p:nvPr/>
        </p:nvSpPr>
        <p:spPr>
          <a:xfrm flipV="1">
            <a:off x="18956883" y="5713779"/>
            <a:ext cx="1" cy="3319607"/>
          </a:xfrm>
          <a:prstGeom prst="line">
            <a:avLst/>
          </a:prstGeom>
          <a:ln w="50800">
            <a:solidFill>
              <a:srgbClr val="000000">
                <a:alpha val="50000"/>
              </a:srgbClr>
            </a:solidFill>
            <a:miter lim="400000"/>
            <a:tailEnd type="triangle"/>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327" name="Line"/>
          <p:cNvSpPr/>
          <p:nvPr/>
        </p:nvSpPr>
        <p:spPr>
          <a:xfrm>
            <a:off x="18934813" y="9041641"/>
            <a:ext cx="3319607" cy="1"/>
          </a:xfrm>
          <a:prstGeom prst="line">
            <a:avLst/>
          </a:prstGeom>
          <a:ln w="50800">
            <a:solidFill>
              <a:srgbClr val="000000">
                <a:alpha val="50000"/>
              </a:srgbClr>
            </a:solidFill>
            <a:miter lim="400000"/>
            <a:tailEnd type="triangle"/>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328" name="Line"/>
          <p:cNvSpPr/>
          <p:nvPr/>
        </p:nvSpPr>
        <p:spPr>
          <a:xfrm flipH="1">
            <a:off x="16600420" y="9050789"/>
            <a:ext cx="2347317" cy="2347318"/>
          </a:xfrm>
          <a:prstGeom prst="line">
            <a:avLst/>
          </a:prstGeom>
          <a:ln w="50800">
            <a:solidFill>
              <a:srgbClr val="000000">
                <a:alpha val="50000"/>
              </a:srgbClr>
            </a:solidFill>
            <a:miter lim="400000"/>
            <a:tailEnd type="triangle"/>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329" name="Y"/>
          <p:cNvSpPr txBox="1"/>
          <p:nvPr/>
        </p:nvSpPr>
        <p:spPr>
          <a:xfrm>
            <a:off x="18443709" y="5017862"/>
            <a:ext cx="1026349" cy="89642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lstStyle>
            <a:lvl1pPr defTabSz="821531">
              <a:defRPr sz="4200" b="0">
                <a:latin typeface="Avenir Book"/>
                <a:ea typeface="Avenir Book"/>
                <a:cs typeface="Avenir Book"/>
                <a:sym typeface="Avenir Book"/>
              </a:defRPr>
            </a:lvl1pPr>
          </a:lstStyle>
          <a:p>
            <a:r>
              <a:t>Y</a:t>
            </a:r>
          </a:p>
        </p:txBody>
      </p:sp>
      <p:sp>
        <p:nvSpPr>
          <p:cNvPr id="330" name="X"/>
          <p:cNvSpPr txBox="1"/>
          <p:nvPr/>
        </p:nvSpPr>
        <p:spPr>
          <a:xfrm>
            <a:off x="21937158" y="8593432"/>
            <a:ext cx="1026348" cy="89642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lstStyle>
            <a:lvl1pPr defTabSz="821531">
              <a:defRPr sz="4200" b="0">
                <a:latin typeface="Avenir Book"/>
                <a:ea typeface="Avenir Book"/>
                <a:cs typeface="Avenir Book"/>
                <a:sym typeface="Avenir Book"/>
              </a:defRPr>
            </a:lvl1pPr>
          </a:lstStyle>
          <a:p>
            <a:r>
              <a:t>X</a:t>
            </a:r>
          </a:p>
        </p:txBody>
      </p:sp>
      <p:sp>
        <p:nvSpPr>
          <p:cNvPr id="331" name="Z"/>
          <p:cNvSpPr txBox="1"/>
          <p:nvPr/>
        </p:nvSpPr>
        <p:spPr>
          <a:xfrm>
            <a:off x="15877173" y="11237686"/>
            <a:ext cx="1026348" cy="89642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lstStyle>
            <a:lvl1pPr defTabSz="821531">
              <a:defRPr sz="4200" b="0">
                <a:latin typeface="Avenir Book"/>
                <a:ea typeface="Avenir Book"/>
                <a:cs typeface="Avenir Book"/>
                <a:sym typeface="Avenir Book"/>
              </a:defRPr>
            </a:lvl1pPr>
          </a:lstStyle>
          <a:p>
            <a:r>
              <a:t>Z</a:t>
            </a:r>
          </a:p>
        </p:txBody>
      </p:sp>
      <p:sp>
        <p:nvSpPr>
          <p:cNvPr id="332" name="Line"/>
          <p:cNvSpPr/>
          <p:nvPr/>
        </p:nvSpPr>
        <p:spPr>
          <a:xfrm flipV="1">
            <a:off x="18954154" y="6680122"/>
            <a:ext cx="2347317" cy="2347318"/>
          </a:xfrm>
          <a:prstGeom prst="line">
            <a:avLst/>
          </a:prstGeom>
          <a:ln w="50800">
            <a:solidFill>
              <a:srgbClr val="000000">
                <a:alpha val="0"/>
              </a:srgbClr>
            </a:solidFill>
            <a:miter lim="400000"/>
            <a:tailEnd type="triangle"/>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333" name="Line"/>
          <p:cNvSpPr/>
          <p:nvPr/>
        </p:nvSpPr>
        <p:spPr>
          <a:xfrm flipV="1">
            <a:off x="18954154" y="6765635"/>
            <a:ext cx="303890" cy="2261805"/>
          </a:xfrm>
          <a:prstGeom prst="line">
            <a:avLst/>
          </a:prstGeom>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334" name="Line"/>
          <p:cNvSpPr/>
          <p:nvPr/>
        </p:nvSpPr>
        <p:spPr>
          <a:xfrm flipV="1">
            <a:off x="18954153" y="8299813"/>
            <a:ext cx="308279" cy="727626"/>
          </a:xfrm>
          <a:prstGeom prst="line">
            <a:avLst/>
          </a:prstGeom>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335" name="Line"/>
          <p:cNvSpPr/>
          <p:nvPr/>
        </p:nvSpPr>
        <p:spPr>
          <a:xfrm flipV="1">
            <a:off x="18954155" y="6773368"/>
            <a:ext cx="2596024" cy="2254072"/>
          </a:xfrm>
          <a:prstGeom prst="line">
            <a:avLst/>
          </a:prstGeom>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336" name="Line"/>
          <p:cNvSpPr/>
          <p:nvPr/>
        </p:nvSpPr>
        <p:spPr>
          <a:xfrm flipV="1">
            <a:off x="18954154" y="8306634"/>
            <a:ext cx="2594082" cy="720806"/>
          </a:xfrm>
          <a:prstGeom prst="line">
            <a:avLst/>
          </a:prstGeom>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Tree>
  </p:cSld>
  <p:clrMapOvr>
    <a:masterClrMapping/>
  </p:clrMapOvr>
  <p:transition spd="med"/>
</p:sld>
</file>

<file path=ppt/slides/slide5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40" name="Slide Number"/>
          <p:cNvSpPr txBox="1">
            <a:spLocks noGrp="1"/>
          </p:cNvSpPr>
          <p:nvPr>
            <p:ph type="sldNum" sz="quarter" idx="2"/>
          </p:nvPr>
        </p:nvSpPr>
        <p:spPr>
          <a:xfrm>
            <a:off x="12041022" y="13081000"/>
            <a:ext cx="289256" cy="461059"/>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58</a:t>
            </a:fld>
            <a:endParaRPr/>
          </a:p>
        </p:txBody>
      </p:sp>
      <p:sp>
        <p:nvSpPr>
          <p:cNvPr id="341" name="Rectangle"/>
          <p:cNvSpPr/>
          <p:nvPr/>
        </p:nvSpPr>
        <p:spPr>
          <a:xfrm>
            <a:off x="4582740" y="5951286"/>
            <a:ext cx="2286001" cy="1524001"/>
          </a:xfrm>
          <a:prstGeom prst="rect">
            <a:avLst/>
          </a:prstGeom>
          <a:ln w="25400">
            <a:solidFill>
              <a:srgbClr val="000000"/>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342" name="Line"/>
          <p:cNvSpPr/>
          <p:nvPr/>
        </p:nvSpPr>
        <p:spPr>
          <a:xfrm flipV="1">
            <a:off x="4277958" y="4884795"/>
            <a:ext cx="1" cy="3319608"/>
          </a:xfrm>
          <a:prstGeom prst="line">
            <a:avLst/>
          </a:prstGeom>
          <a:ln w="50800">
            <a:solidFill>
              <a:srgbClr val="000000">
                <a:alpha val="50000"/>
              </a:srgbClr>
            </a:solidFill>
            <a:miter lim="400000"/>
            <a:tailEnd type="triangle"/>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343" name="Line"/>
          <p:cNvSpPr/>
          <p:nvPr/>
        </p:nvSpPr>
        <p:spPr>
          <a:xfrm>
            <a:off x="4255887" y="8212658"/>
            <a:ext cx="3319608" cy="1"/>
          </a:xfrm>
          <a:prstGeom prst="line">
            <a:avLst/>
          </a:prstGeom>
          <a:ln w="50800">
            <a:solidFill>
              <a:srgbClr val="000000">
                <a:alpha val="50000"/>
              </a:srgbClr>
            </a:solidFill>
            <a:miter lim="400000"/>
            <a:tailEnd type="triangle"/>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344" name="Line"/>
          <p:cNvSpPr/>
          <p:nvPr/>
        </p:nvSpPr>
        <p:spPr>
          <a:xfrm flipH="1">
            <a:off x="1921495" y="8221806"/>
            <a:ext cx="2347317" cy="2347317"/>
          </a:xfrm>
          <a:prstGeom prst="line">
            <a:avLst/>
          </a:prstGeom>
          <a:ln w="50800">
            <a:solidFill>
              <a:srgbClr val="000000">
                <a:alpha val="50000"/>
              </a:srgbClr>
            </a:solidFill>
            <a:miter lim="400000"/>
            <a:tailEnd type="triangle"/>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345" name="Y"/>
          <p:cNvSpPr txBox="1"/>
          <p:nvPr/>
        </p:nvSpPr>
        <p:spPr>
          <a:xfrm>
            <a:off x="3764784" y="4188878"/>
            <a:ext cx="1026348" cy="89642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lstStyle>
            <a:lvl1pPr defTabSz="821531">
              <a:defRPr sz="4200" b="0">
                <a:latin typeface="Avenir Book"/>
                <a:ea typeface="Avenir Book"/>
                <a:cs typeface="Avenir Book"/>
                <a:sym typeface="Avenir Book"/>
              </a:defRPr>
            </a:lvl1pPr>
          </a:lstStyle>
          <a:p>
            <a:r>
              <a:t>Y</a:t>
            </a:r>
          </a:p>
        </p:txBody>
      </p:sp>
      <p:sp>
        <p:nvSpPr>
          <p:cNvPr id="346" name="X"/>
          <p:cNvSpPr txBox="1"/>
          <p:nvPr/>
        </p:nvSpPr>
        <p:spPr>
          <a:xfrm>
            <a:off x="7258232" y="7764448"/>
            <a:ext cx="1026349" cy="89642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lstStyle>
            <a:lvl1pPr defTabSz="821531">
              <a:defRPr sz="4200" b="0">
                <a:latin typeface="Avenir Book"/>
                <a:ea typeface="Avenir Book"/>
                <a:cs typeface="Avenir Book"/>
                <a:sym typeface="Avenir Book"/>
              </a:defRPr>
            </a:lvl1pPr>
          </a:lstStyle>
          <a:p>
            <a:r>
              <a:t>X</a:t>
            </a:r>
          </a:p>
        </p:txBody>
      </p:sp>
      <p:sp>
        <p:nvSpPr>
          <p:cNvPr id="347" name="Z"/>
          <p:cNvSpPr txBox="1"/>
          <p:nvPr/>
        </p:nvSpPr>
        <p:spPr>
          <a:xfrm>
            <a:off x="1198248" y="10408702"/>
            <a:ext cx="1026348" cy="89642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lstStyle>
            <a:lvl1pPr defTabSz="821531">
              <a:defRPr sz="4200" b="0">
                <a:latin typeface="Avenir Book"/>
                <a:ea typeface="Avenir Book"/>
                <a:cs typeface="Avenir Book"/>
                <a:sym typeface="Avenir Book"/>
              </a:defRPr>
            </a:lvl1pPr>
          </a:lstStyle>
          <a:p>
            <a:r>
              <a:t>Z</a:t>
            </a:r>
          </a:p>
        </p:txBody>
      </p:sp>
      <p:sp>
        <p:nvSpPr>
          <p:cNvPr id="348" name="Line"/>
          <p:cNvSpPr/>
          <p:nvPr/>
        </p:nvSpPr>
        <p:spPr>
          <a:xfrm flipV="1">
            <a:off x="4275228" y="5851139"/>
            <a:ext cx="2347318" cy="2347317"/>
          </a:xfrm>
          <a:prstGeom prst="line">
            <a:avLst/>
          </a:prstGeom>
          <a:ln w="50800">
            <a:solidFill>
              <a:srgbClr val="000000">
                <a:alpha val="0"/>
              </a:srgbClr>
            </a:solidFill>
            <a:miter lim="400000"/>
            <a:tailEnd type="triangle"/>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349" name="Line"/>
          <p:cNvSpPr/>
          <p:nvPr/>
        </p:nvSpPr>
        <p:spPr>
          <a:xfrm flipV="1">
            <a:off x="4275229" y="5936651"/>
            <a:ext cx="303890" cy="2261806"/>
          </a:xfrm>
          <a:prstGeom prst="line">
            <a:avLst/>
          </a:prstGeom>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350" name="Line"/>
          <p:cNvSpPr/>
          <p:nvPr/>
        </p:nvSpPr>
        <p:spPr>
          <a:xfrm flipV="1">
            <a:off x="4275228" y="7470830"/>
            <a:ext cx="308278" cy="727626"/>
          </a:xfrm>
          <a:prstGeom prst="line">
            <a:avLst/>
          </a:prstGeom>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351" name="Line"/>
          <p:cNvSpPr/>
          <p:nvPr/>
        </p:nvSpPr>
        <p:spPr>
          <a:xfrm flipV="1">
            <a:off x="4275229" y="5944385"/>
            <a:ext cx="2596025" cy="2254071"/>
          </a:xfrm>
          <a:prstGeom prst="line">
            <a:avLst/>
          </a:prstGeom>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352" name="Line"/>
          <p:cNvSpPr/>
          <p:nvPr/>
        </p:nvSpPr>
        <p:spPr>
          <a:xfrm flipV="1">
            <a:off x="4275228" y="7477651"/>
            <a:ext cx="2594082" cy="720805"/>
          </a:xfrm>
          <a:prstGeom prst="line">
            <a:avLst/>
          </a:prstGeom>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353" name="Line"/>
          <p:cNvSpPr/>
          <p:nvPr/>
        </p:nvSpPr>
        <p:spPr>
          <a:xfrm>
            <a:off x="10886716" y="6545803"/>
            <a:ext cx="2610840" cy="1"/>
          </a:xfrm>
          <a:prstGeom prst="line">
            <a:avLst/>
          </a:prstGeom>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354" name="Line"/>
          <p:cNvSpPr/>
          <p:nvPr/>
        </p:nvSpPr>
        <p:spPr>
          <a:xfrm>
            <a:off x="10886717" y="6545803"/>
            <a:ext cx="1223961" cy="2584944"/>
          </a:xfrm>
          <a:prstGeom prst="line">
            <a:avLst/>
          </a:prstGeom>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355" name="Line"/>
          <p:cNvSpPr/>
          <p:nvPr/>
        </p:nvSpPr>
        <p:spPr>
          <a:xfrm flipV="1">
            <a:off x="12122466" y="6545803"/>
            <a:ext cx="1375091" cy="2577679"/>
          </a:xfrm>
          <a:prstGeom prst="line">
            <a:avLst/>
          </a:prstGeom>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356" name="Line"/>
          <p:cNvSpPr/>
          <p:nvPr/>
        </p:nvSpPr>
        <p:spPr>
          <a:xfrm>
            <a:off x="19509491" y="6902442"/>
            <a:ext cx="1" cy="1862073"/>
          </a:xfrm>
          <a:prstGeom prst="line">
            <a:avLst/>
          </a:prstGeom>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357" name="Line"/>
          <p:cNvSpPr/>
          <p:nvPr/>
        </p:nvSpPr>
        <p:spPr>
          <a:xfrm flipH="1">
            <a:off x="16907047" y="6907366"/>
            <a:ext cx="2615005" cy="848286"/>
          </a:xfrm>
          <a:prstGeom prst="line">
            <a:avLst/>
          </a:prstGeom>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358" name="Line"/>
          <p:cNvSpPr/>
          <p:nvPr/>
        </p:nvSpPr>
        <p:spPr>
          <a:xfrm>
            <a:off x="16911902" y="7765853"/>
            <a:ext cx="2603907" cy="996285"/>
          </a:xfrm>
          <a:prstGeom prst="line">
            <a:avLst/>
          </a:prstGeom>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359" name="3D view"/>
          <p:cNvSpPr txBox="1"/>
          <p:nvPr/>
        </p:nvSpPr>
        <p:spPr>
          <a:xfrm>
            <a:off x="3033532" y="11194354"/>
            <a:ext cx="2488853" cy="89642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lstStyle>
            <a:lvl1pPr defTabSz="821531">
              <a:defRPr sz="4200" b="0">
                <a:latin typeface="Avenir Book"/>
                <a:ea typeface="Avenir Book"/>
                <a:cs typeface="Avenir Book"/>
                <a:sym typeface="Avenir Book"/>
              </a:defRPr>
            </a:lvl1pPr>
          </a:lstStyle>
          <a:p>
            <a:r>
              <a:t>3D view</a:t>
            </a:r>
          </a:p>
        </p:txBody>
      </p:sp>
      <p:sp>
        <p:nvSpPr>
          <p:cNvPr id="360" name="Top view (looking along Y)"/>
          <p:cNvSpPr txBox="1"/>
          <p:nvPr/>
        </p:nvSpPr>
        <p:spPr>
          <a:xfrm>
            <a:off x="10101341" y="10780784"/>
            <a:ext cx="4181318" cy="172356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lstStyle>
            <a:lvl1pPr defTabSz="821531">
              <a:defRPr sz="4200" b="0">
                <a:latin typeface="Avenir Book"/>
                <a:ea typeface="Avenir Book"/>
                <a:cs typeface="Avenir Book"/>
                <a:sym typeface="Avenir Book"/>
              </a:defRPr>
            </a:lvl1pPr>
          </a:lstStyle>
          <a:p>
            <a:r>
              <a:t>Top view (looking along Y)</a:t>
            </a:r>
          </a:p>
        </p:txBody>
      </p:sp>
      <p:sp>
        <p:nvSpPr>
          <p:cNvPr id="361" name="Side view (looking along X)"/>
          <p:cNvSpPr txBox="1"/>
          <p:nvPr/>
        </p:nvSpPr>
        <p:spPr>
          <a:xfrm>
            <a:off x="16123890" y="10780784"/>
            <a:ext cx="4181318" cy="172356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lstStyle>
            <a:lvl1pPr defTabSz="821531">
              <a:defRPr sz="4200" b="0">
                <a:latin typeface="Avenir Book"/>
                <a:ea typeface="Avenir Book"/>
                <a:cs typeface="Avenir Book"/>
                <a:sym typeface="Avenir Book"/>
              </a:defRPr>
            </a:lvl1pPr>
          </a:lstStyle>
          <a:p>
            <a:r>
              <a:t>Side view (looking along X)</a:t>
            </a:r>
          </a:p>
        </p:txBody>
      </p:sp>
      <p:sp>
        <p:nvSpPr>
          <p:cNvPr id="362" name="Camera pose - pixel to camera"/>
          <p:cNvSpPr txBox="1">
            <a:spLocks noGrp="1"/>
          </p:cNvSpPr>
          <p:nvPr>
            <p:ph type="title"/>
          </p:nvPr>
        </p:nvSpPr>
        <p:spPr>
          <a:prstGeom prst="rect">
            <a:avLst/>
          </a:prstGeom>
        </p:spPr>
        <p:txBody>
          <a:bodyPr/>
          <a:lstStyle/>
          <a:p>
            <a:r>
              <a:t>Camera pose - pixel to camera</a:t>
            </a:r>
          </a:p>
        </p:txBody>
      </p:sp>
    </p:spTree>
  </p:cSld>
  <p:clrMapOvr>
    <a:masterClrMapping/>
  </p:clrMapOvr>
  <p:transition>
    <p:dissolve/>
  </p:transition>
</p:sld>
</file>

<file path=ppt/slides/slide5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64" name="Slide Number"/>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59</a:t>
            </a:fld>
            <a:endParaRPr/>
          </a:p>
        </p:txBody>
      </p:sp>
      <p:sp>
        <p:nvSpPr>
          <p:cNvPr id="365" name="Rectangle"/>
          <p:cNvSpPr/>
          <p:nvPr/>
        </p:nvSpPr>
        <p:spPr>
          <a:xfrm>
            <a:off x="4582740" y="5951286"/>
            <a:ext cx="2286001" cy="1524001"/>
          </a:xfrm>
          <a:prstGeom prst="rect">
            <a:avLst/>
          </a:prstGeom>
          <a:ln w="25400">
            <a:solidFill>
              <a:srgbClr val="000000"/>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366" name="Line"/>
          <p:cNvSpPr/>
          <p:nvPr/>
        </p:nvSpPr>
        <p:spPr>
          <a:xfrm flipV="1">
            <a:off x="4277958" y="4884795"/>
            <a:ext cx="1" cy="3319608"/>
          </a:xfrm>
          <a:prstGeom prst="line">
            <a:avLst/>
          </a:prstGeom>
          <a:ln w="50800">
            <a:solidFill>
              <a:srgbClr val="000000">
                <a:alpha val="50000"/>
              </a:srgbClr>
            </a:solidFill>
            <a:miter lim="400000"/>
            <a:tailEnd type="triangle"/>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367" name="Line"/>
          <p:cNvSpPr/>
          <p:nvPr/>
        </p:nvSpPr>
        <p:spPr>
          <a:xfrm>
            <a:off x="4255887" y="8212658"/>
            <a:ext cx="3319608" cy="1"/>
          </a:xfrm>
          <a:prstGeom prst="line">
            <a:avLst/>
          </a:prstGeom>
          <a:ln w="50800">
            <a:solidFill>
              <a:srgbClr val="000000">
                <a:alpha val="50000"/>
              </a:srgbClr>
            </a:solidFill>
            <a:miter lim="400000"/>
            <a:tailEnd type="triangle"/>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368" name="Line"/>
          <p:cNvSpPr/>
          <p:nvPr/>
        </p:nvSpPr>
        <p:spPr>
          <a:xfrm flipH="1">
            <a:off x="1921495" y="8221806"/>
            <a:ext cx="2347317" cy="2347317"/>
          </a:xfrm>
          <a:prstGeom prst="line">
            <a:avLst/>
          </a:prstGeom>
          <a:ln w="50800">
            <a:solidFill>
              <a:srgbClr val="000000">
                <a:alpha val="50000"/>
              </a:srgbClr>
            </a:solidFill>
            <a:miter lim="400000"/>
            <a:tailEnd type="triangle"/>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369" name="Y"/>
          <p:cNvSpPr txBox="1"/>
          <p:nvPr/>
        </p:nvSpPr>
        <p:spPr>
          <a:xfrm>
            <a:off x="3764784" y="4188878"/>
            <a:ext cx="1026348" cy="89642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lstStyle>
            <a:lvl1pPr defTabSz="821531">
              <a:defRPr sz="4200" b="0">
                <a:latin typeface="Avenir Book"/>
                <a:ea typeface="Avenir Book"/>
                <a:cs typeface="Avenir Book"/>
                <a:sym typeface="Avenir Book"/>
              </a:defRPr>
            </a:lvl1pPr>
          </a:lstStyle>
          <a:p>
            <a:r>
              <a:t>Y</a:t>
            </a:r>
          </a:p>
        </p:txBody>
      </p:sp>
      <p:sp>
        <p:nvSpPr>
          <p:cNvPr id="370" name="X"/>
          <p:cNvSpPr txBox="1"/>
          <p:nvPr/>
        </p:nvSpPr>
        <p:spPr>
          <a:xfrm>
            <a:off x="7258232" y="7764448"/>
            <a:ext cx="1026349" cy="89642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lstStyle>
            <a:lvl1pPr defTabSz="821531">
              <a:defRPr sz="4200" b="0">
                <a:latin typeface="Avenir Book"/>
                <a:ea typeface="Avenir Book"/>
                <a:cs typeface="Avenir Book"/>
                <a:sym typeface="Avenir Book"/>
              </a:defRPr>
            </a:lvl1pPr>
          </a:lstStyle>
          <a:p>
            <a:r>
              <a:t>X</a:t>
            </a:r>
          </a:p>
        </p:txBody>
      </p:sp>
      <p:sp>
        <p:nvSpPr>
          <p:cNvPr id="371" name="Z"/>
          <p:cNvSpPr txBox="1"/>
          <p:nvPr/>
        </p:nvSpPr>
        <p:spPr>
          <a:xfrm>
            <a:off x="1198248" y="10408702"/>
            <a:ext cx="1026348" cy="89642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lstStyle>
            <a:lvl1pPr defTabSz="821531">
              <a:defRPr sz="4200" b="0">
                <a:latin typeface="Avenir Book"/>
                <a:ea typeface="Avenir Book"/>
                <a:cs typeface="Avenir Book"/>
                <a:sym typeface="Avenir Book"/>
              </a:defRPr>
            </a:lvl1pPr>
          </a:lstStyle>
          <a:p>
            <a:r>
              <a:t>Z</a:t>
            </a:r>
          </a:p>
        </p:txBody>
      </p:sp>
      <p:sp>
        <p:nvSpPr>
          <p:cNvPr id="372" name="Line"/>
          <p:cNvSpPr/>
          <p:nvPr/>
        </p:nvSpPr>
        <p:spPr>
          <a:xfrm flipV="1">
            <a:off x="4275228" y="5851139"/>
            <a:ext cx="2347318" cy="2347317"/>
          </a:xfrm>
          <a:prstGeom prst="line">
            <a:avLst/>
          </a:prstGeom>
          <a:ln w="50800">
            <a:solidFill>
              <a:srgbClr val="000000">
                <a:alpha val="0"/>
              </a:srgbClr>
            </a:solidFill>
            <a:miter lim="400000"/>
            <a:tailEnd type="triangle"/>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373" name="Line"/>
          <p:cNvSpPr/>
          <p:nvPr/>
        </p:nvSpPr>
        <p:spPr>
          <a:xfrm flipV="1">
            <a:off x="4275229" y="5936651"/>
            <a:ext cx="303890" cy="2261806"/>
          </a:xfrm>
          <a:prstGeom prst="line">
            <a:avLst/>
          </a:prstGeom>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374" name="Line"/>
          <p:cNvSpPr/>
          <p:nvPr/>
        </p:nvSpPr>
        <p:spPr>
          <a:xfrm flipV="1">
            <a:off x="4275228" y="7470830"/>
            <a:ext cx="308278" cy="727626"/>
          </a:xfrm>
          <a:prstGeom prst="line">
            <a:avLst/>
          </a:prstGeom>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375" name="Line"/>
          <p:cNvSpPr/>
          <p:nvPr/>
        </p:nvSpPr>
        <p:spPr>
          <a:xfrm flipV="1">
            <a:off x="4275229" y="5944385"/>
            <a:ext cx="2596025" cy="2254071"/>
          </a:xfrm>
          <a:prstGeom prst="line">
            <a:avLst/>
          </a:prstGeom>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376" name="Line"/>
          <p:cNvSpPr/>
          <p:nvPr/>
        </p:nvSpPr>
        <p:spPr>
          <a:xfrm flipV="1">
            <a:off x="4275228" y="7477651"/>
            <a:ext cx="2594082" cy="720805"/>
          </a:xfrm>
          <a:prstGeom prst="line">
            <a:avLst/>
          </a:prstGeom>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377" name="Line"/>
          <p:cNvSpPr/>
          <p:nvPr/>
        </p:nvSpPr>
        <p:spPr>
          <a:xfrm>
            <a:off x="10886716" y="6545803"/>
            <a:ext cx="2610840" cy="1"/>
          </a:xfrm>
          <a:prstGeom prst="line">
            <a:avLst/>
          </a:prstGeom>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378" name="Line"/>
          <p:cNvSpPr/>
          <p:nvPr/>
        </p:nvSpPr>
        <p:spPr>
          <a:xfrm>
            <a:off x="10886717" y="6545803"/>
            <a:ext cx="1223961" cy="2584944"/>
          </a:xfrm>
          <a:prstGeom prst="line">
            <a:avLst/>
          </a:prstGeom>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379" name="Line"/>
          <p:cNvSpPr/>
          <p:nvPr/>
        </p:nvSpPr>
        <p:spPr>
          <a:xfrm flipV="1">
            <a:off x="12122466" y="6545803"/>
            <a:ext cx="1375091" cy="2577679"/>
          </a:xfrm>
          <a:prstGeom prst="line">
            <a:avLst/>
          </a:prstGeom>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380" name="Line"/>
          <p:cNvSpPr/>
          <p:nvPr/>
        </p:nvSpPr>
        <p:spPr>
          <a:xfrm>
            <a:off x="19509491" y="6902442"/>
            <a:ext cx="1" cy="1862073"/>
          </a:xfrm>
          <a:prstGeom prst="line">
            <a:avLst/>
          </a:prstGeom>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381" name="Line"/>
          <p:cNvSpPr/>
          <p:nvPr/>
        </p:nvSpPr>
        <p:spPr>
          <a:xfrm flipH="1">
            <a:off x="16907047" y="6907366"/>
            <a:ext cx="2615005" cy="848286"/>
          </a:xfrm>
          <a:prstGeom prst="line">
            <a:avLst/>
          </a:prstGeom>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382" name="Line"/>
          <p:cNvSpPr/>
          <p:nvPr/>
        </p:nvSpPr>
        <p:spPr>
          <a:xfrm>
            <a:off x="16911902" y="7765853"/>
            <a:ext cx="2603907" cy="996285"/>
          </a:xfrm>
          <a:prstGeom prst="line">
            <a:avLst/>
          </a:prstGeom>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383" name="3D view"/>
          <p:cNvSpPr txBox="1"/>
          <p:nvPr/>
        </p:nvSpPr>
        <p:spPr>
          <a:xfrm>
            <a:off x="3033532" y="11194354"/>
            <a:ext cx="2488853" cy="89642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lstStyle>
            <a:lvl1pPr defTabSz="821531">
              <a:defRPr sz="4200" b="0">
                <a:latin typeface="Avenir Book"/>
                <a:ea typeface="Avenir Book"/>
                <a:cs typeface="Avenir Book"/>
                <a:sym typeface="Avenir Book"/>
              </a:defRPr>
            </a:lvl1pPr>
          </a:lstStyle>
          <a:p>
            <a:r>
              <a:t>3D view</a:t>
            </a:r>
          </a:p>
        </p:txBody>
      </p:sp>
      <p:sp>
        <p:nvSpPr>
          <p:cNvPr id="384" name="Top view (looking along Y)"/>
          <p:cNvSpPr txBox="1"/>
          <p:nvPr/>
        </p:nvSpPr>
        <p:spPr>
          <a:xfrm>
            <a:off x="10101341" y="10780784"/>
            <a:ext cx="4181318" cy="172356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lstStyle>
            <a:lvl1pPr defTabSz="821531">
              <a:defRPr sz="4200" b="0">
                <a:latin typeface="Avenir Book"/>
                <a:ea typeface="Avenir Book"/>
                <a:cs typeface="Avenir Book"/>
                <a:sym typeface="Avenir Book"/>
              </a:defRPr>
            </a:lvl1pPr>
          </a:lstStyle>
          <a:p>
            <a:r>
              <a:t>Top view (looking along Y)</a:t>
            </a:r>
          </a:p>
        </p:txBody>
      </p:sp>
      <p:sp>
        <p:nvSpPr>
          <p:cNvPr id="385" name="Side view (looking along X)"/>
          <p:cNvSpPr txBox="1"/>
          <p:nvPr/>
        </p:nvSpPr>
        <p:spPr>
          <a:xfrm>
            <a:off x="16123890" y="10780784"/>
            <a:ext cx="4181318" cy="172356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lstStyle>
            <a:lvl1pPr defTabSz="821531">
              <a:defRPr sz="4200" b="0">
                <a:latin typeface="Avenir Book"/>
                <a:ea typeface="Avenir Book"/>
                <a:cs typeface="Avenir Book"/>
                <a:sym typeface="Avenir Book"/>
              </a:defRPr>
            </a:lvl1pPr>
          </a:lstStyle>
          <a:p>
            <a:r>
              <a:t>Side view (looking along X)</a:t>
            </a:r>
          </a:p>
        </p:txBody>
      </p:sp>
      <p:sp>
        <p:nvSpPr>
          <p:cNvPr id="386" name="Line"/>
          <p:cNvSpPr/>
          <p:nvPr/>
        </p:nvSpPr>
        <p:spPr>
          <a:xfrm>
            <a:off x="10596878" y="9142590"/>
            <a:ext cx="3319608" cy="1"/>
          </a:xfrm>
          <a:prstGeom prst="line">
            <a:avLst/>
          </a:prstGeom>
          <a:ln w="50800">
            <a:solidFill>
              <a:srgbClr val="000000">
                <a:alpha val="50000"/>
              </a:srgbClr>
            </a:solidFill>
            <a:miter lim="400000"/>
            <a:tailEnd type="triangle"/>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387" name="X"/>
          <p:cNvSpPr txBox="1"/>
          <p:nvPr/>
        </p:nvSpPr>
        <p:spPr>
          <a:xfrm>
            <a:off x="13599224" y="8694380"/>
            <a:ext cx="1026348" cy="89642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lstStyle>
            <a:lvl1pPr defTabSz="821531">
              <a:defRPr sz="4200" b="0">
                <a:latin typeface="Avenir Book"/>
                <a:ea typeface="Avenir Book"/>
                <a:cs typeface="Avenir Book"/>
                <a:sym typeface="Avenir Book"/>
              </a:defRPr>
            </a:lvl1pPr>
          </a:lstStyle>
          <a:p>
            <a:r>
              <a:t>X</a:t>
            </a:r>
          </a:p>
        </p:txBody>
      </p:sp>
      <p:sp>
        <p:nvSpPr>
          <p:cNvPr id="388" name="Line"/>
          <p:cNvSpPr/>
          <p:nvPr/>
        </p:nvSpPr>
        <p:spPr>
          <a:xfrm flipV="1">
            <a:off x="12120082" y="5645694"/>
            <a:ext cx="1" cy="4431212"/>
          </a:xfrm>
          <a:prstGeom prst="line">
            <a:avLst/>
          </a:prstGeom>
          <a:ln w="50800">
            <a:solidFill>
              <a:srgbClr val="000000">
                <a:alpha val="50000"/>
              </a:srgbClr>
            </a:solidFill>
            <a:miter lim="400000"/>
            <a:headEnd type="triangle"/>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389" name="Z"/>
          <p:cNvSpPr txBox="1"/>
          <p:nvPr/>
        </p:nvSpPr>
        <p:spPr>
          <a:xfrm>
            <a:off x="11606908" y="10076038"/>
            <a:ext cx="1026348" cy="89642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lstStyle>
            <a:lvl1pPr defTabSz="821531">
              <a:defRPr sz="4200" b="0">
                <a:latin typeface="Avenir Book"/>
                <a:ea typeface="Avenir Book"/>
                <a:cs typeface="Avenir Book"/>
                <a:sym typeface="Avenir Book"/>
              </a:defRPr>
            </a:lvl1pPr>
          </a:lstStyle>
          <a:p>
            <a:r>
              <a:t>Z</a:t>
            </a:r>
          </a:p>
        </p:txBody>
      </p:sp>
      <p:sp>
        <p:nvSpPr>
          <p:cNvPr id="390" name="Line"/>
          <p:cNvSpPr/>
          <p:nvPr/>
        </p:nvSpPr>
        <p:spPr>
          <a:xfrm>
            <a:off x="16123890" y="7768457"/>
            <a:ext cx="4181319" cy="1"/>
          </a:xfrm>
          <a:prstGeom prst="line">
            <a:avLst/>
          </a:prstGeom>
          <a:ln w="50800">
            <a:solidFill>
              <a:srgbClr val="000000">
                <a:alpha val="50000"/>
              </a:srgbClr>
            </a:solidFill>
            <a:miter lim="400000"/>
            <a:headEnd type="triangle"/>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391" name="Z"/>
          <p:cNvSpPr txBox="1"/>
          <p:nvPr/>
        </p:nvSpPr>
        <p:spPr>
          <a:xfrm>
            <a:off x="15296300" y="7320247"/>
            <a:ext cx="1026348" cy="89642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lstStyle>
            <a:lvl1pPr defTabSz="821531">
              <a:defRPr sz="4200" b="0">
                <a:latin typeface="Avenir Book"/>
                <a:ea typeface="Avenir Book"/>
                <a:cs typeface="Avenir Book"/>
                <a:sym typeface="Avenir Book"/>
              </a:defRPr>
            </a:lvl1pPr>
          </a:lstStyle>
          <a:p>
            <a:r>
              <a:t>Z</a:t>
            </a:r>
          </a:p>
        </p:txBody>
      </p:sp>
      <p:sp>
        <p:nvSpPr>
          <p:cNvPr id="392" name="Line"/>
          <p:cNvSpPr/>
          <p:nvPr/>
        </p:nvSpPr>
        <p:spPr>
          <a:xfrm flipV="1">
            <a:off x="16888023" y="6347967"/>
            <a:ext cx="1" cy="2973351"/>
          </a:xfrm>
          <a:prstGeom prst="line">
            <a:avLst/>
          </a:prstGeom>
          <a:ln w="50800">
            <a:solidFill>
              <a:srgbClr val="000000">
                <a:alpha val="50000"/>
              </a:srgbClr>
            </a:solidFill>
            <a:miter lim="400000"/>
            <a:tailEnd type="triangle"/>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393" name="Y"/>
          <p:cNvSpPr txBox="1"/>
          <p:nvPr/>
        </p:nvSpPr>
        <p:spPr>
          <a:xfrm>
            <a:off x="16374848" y="5561534"/>
            <a:ext cx="1026348" cy="89642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lstStyle>
            <a:lvl1pPr defTabSz="821531">
              <a:defRPr sz="4200" b="0">
                <a:latin typeface="Avenir Book"/>
                <a:ea typeface="Avenir Book"/>
                <a:cs typeface="Avenir Book"/>
                <a:sym typeface="Avenir Book"/>
              </a:defRPr>
            </a:lvl1pPr>
          </a:lstStyle>
          <a:p>
            <a:r>
              <a:t>Y</a:t>
            </a:r>
          </a:p>
        </p:txBody>
      </p:sp>
      <p:sp>
        <p:nvSpPr>
          <p:cNvPr id="394" name="Camera pose - pixel to camera"/>
          <p:cNvSpPr txBox="1">
            <a:spLocks noGrp="1"/>
          </p:cNvSpPr>
          <p:nvPr>
            <p:ph type="title"/>
          </p:nvPr>
        </p:nvSpPr>
        <p:spPr>
          <a:prstGeom prst="rect">
            <a:avLst/>
          </a:prstGeom>
        </p:spPr>
        <p:txBody>
          <a:bodyPr/>
          <a:lstStyle/>
          <a:p>
            <a:r>
              <a:t>Camera pose - pixel to camera</a:t>
            </a:r>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56506" y="440715"/>
            <a:ext cx="28661661" cy="2364221"/>
          </a:xfrm>
          <a:prstGeom prst="rect">
            <a:avLst/>
          </a:prstGeom>
        </p:spPr>
        <p:txBody>
          <a:bodyPr vert="horz" wrap="square" lIns="0" tIns="1001315" rIns="0" bIns="0" rtlCol="0">
            <a:spAutoFit/>
          </a:bodyPr>
          <a:lstStyle/>
          <a:p>
            <a:pPr marL="1391621">
              <a:spcBef>
                <a:spcPts val="127"/>
              </a:spcBef>
            </a:pPr>
            <a:r>
              <a:rPr sz="8793" spc="-79" dirty="0"/>
              <a:t>Capturing</a:t>
            </a:r>
            <a:r>
              <a:rPr sz="8793" spc="-418" dirty="0"/>
              <a:t> </a:t>
            </a:r>
            <a:r>
              <a:rPr sz="8793" spc="-308" dirty="0"/>
              <a:t>Reality</a:t>
            </a:r>
            <a:r>
              <a:rPr sz="8793" spc="-236" dirty="0"/>
              <a:t> </a:t>
            </a:r>
            <a:r>
              <a:rPr sz="8793" spc="-540" dirty="0"/>
              <a:t>–</a:t>
            </a:r>
            <a:r>
              <a:rPr sz="8793" spc="-73" dirty="0"/>
              <a:t> </a:t>
            </a:r>
            <a:r>
              <a:rPr sz="8793" dirty="0"/>
              <a:t>in</a:t>
            </a:r>
            <a:r>
              <a:rPr sz="8793" spc="-243" dirty="0"/>
              <a:t> </a:t>
            </a:r>
            <a:r>
              <a:rPr sz="8793" spc="-30" dirty="0"/>
              <a:t>3D</a:t>
            </a:r>
            <a:endParaRPr sz="8793"/>
          </a:p>
        </p:txBody>
      </p:sp>
      <p:sp>
        <p:nvSpPr>
          <p:cNvPr id="3" name="object 3"/>
          <p:cNvSpPr txBox="1"/>
          <p:nvPr/>
        </p:nvSpPr>
        <p:spPr>
          <a:xfrm>
            <a:off x="10141244" y="12677861"/>
            <a:ext cx="4101708" cy="564597"/>
          </a:xfrm>
          <a:prstGeom prst="rect">
            <a:avLst/>
          </a:prstGeom>
        </p:spPr>
        <p:txBody>
          <a:bodyPr vert="horz" wrap="square" lIns="0" tIns="13862" rIns="0" bIns="0" rtlCol="0">
            <a:spAutoFit/>
          </a:bodyPr>
          <a:lstStyle/>
          <a:p>
            <a:pPr marL="15403" defTabSz="1108984" hangingPunct="1">
              <a:spcBef>
                <a:spcPts val="109"/>
              </a:spcBef>
            </a:pPr>
            <a:r>
              <a:rPr sz="3578" b="0" dirty="0">
                <a:solidFill>
                  <a:sysClr val="windowText" lastClr="000000"/>
                </a:solidFill>
                <a:latin typeface="Arial"/>
                <a:cs typeface="Arial"/>
              </a:rPr>
              <a:t>Google</a:t>
            </a:r>
            <a:r>
              <a:rPr sz="3578" b="0" spc="-91" dirty="0">
                <a:solidFill>
                  <a:sysClr val="windowText" lastClr="000000"/>
                </a:solidFill>
                <a:latin typeface="Arial"/>
                <a:cs typeface="Arial"/>
              </a:rPr>
              <a:t> </a:t>
            </a:r>
            <a:r>
              <a:rPr sz="3578" b="0" dirty="0">
                <a:solidFill>
                  <a:sysClr val="windowText" lastClr="000000"/>
                </a:solidFill>
                <a:latin typeface="Arial"/>
                <a:cs typeface="Arial"/>
              </a:rPr>
              <a:t>Earth</a:t>
            </a:r>
            <a:r>
              <a:rPr sz="3578" b="0" spc="-91" dirty="0">
                <a:solidFill>
                  <a:sysClr val="windowText" lastClr="000000"/>
                </a:solidFill>
                <a:latin typeface="Arial"/>
                <a:cs typeface="Arial"/>
              </a:rPr>
              <a:t> </a:t>
            </a:r>
            <a:r>
              <a:rPr sz="3578" b="0" spc="-12" dirty="0">
                <a:solidFill>
                  <a:sysClr val="windowText" lastClr="000000"/>
                </a:solidFill>
                <a:latin typeface="Arial"/>
                <a:cs typeface="Arial"/>
              </a:rPr>
              <a:t>2016~</a:t>
            </a:r>
            <a:endParaRPr sz="3578" b="0">
              <a:solidFill>
                <a:sysClr val="windowText" lastClr="000000"/>
              </a:solidFill>
              <a:latin typeface="Arial"/>
              <a:cs typeface="Arial"/>
            </a:endParaRPr>
          </a:p>
        </p:txBody>
      </p:sp>
      <p:pic>
        <p:nvPicPr>
          <p:cNvPr id="4" name="object 4"/>
          <p:cNvPicPr/>
          <p:nvPr/>
        </p:nvPicPr>
        <p:blipFill>
          <a:blip r:embed="rId2" cstate="print"/>
          <a:stretch>
            <a:fillRect/>
          </a:stretch>
        </p:blipFill>
        <p:spPr>
          <a:xfrm>
            <a:off x="3607403" y="2933494"/>
            <a:ext cx="17169195" cy="9651321"/>
          </a:xfrm>
          <a:prstGeom prst="rect">
            <a:avLst/>
          </a:prstGeom>
        </p:spPr>
      </p:pic>
    </p:spTree>
    <p:extLst>
      <p:ext uri="{BB962C8B-B14F-4D97-AF65-F5344CB8AC3E}">
        <p14:creationId xmlns:p14="http://schemas.microsoft.com/office/powerpoint/2010/main" val="63860796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96" name="Slide Number"/>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60</a:t>
            </a:fld>
            <a:endParaRPr/>
          </a:p>
        </p:txBody>
      </p:sp>
      <p:sp>
        <p:nvSpPr>
          <p:cNvPr id="397" name="Rectangle"/>
          <p:cNvSpPr/>
          <p:nvPr/>
        </p:nvSpPr>
        <p:spPr>
          <a:xfrm>
            <a:off x="4582740" y="5951286"/>
            <a:ext cx="2286001" cy="1524001"/>
          </a:xfrm>
          <a:prstGeom prst="rect">
            <a:avLst/>
          </a:prstGeom>
          <a:ln w="25400">
            <a:solidFill>
              <a:srgbClr val="000000"/>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398" name="Line"/>
          <p:cNvSpPr/>
          <p:nvPr/>
        </p:nvSpPr>
        <p:spPr>
          <a:xfrm flipV="1">
            <a:off x="4277958" y="4884795"/>
            <a:ext cx="1" cy="3319608"/>
          </a:xfrm>
          <a:prstGeom prst="line">
            <a:avLst/>
          </a:prstGeom>
          <a:ln w="50800">
            <a:solidFill>
              <a:srgbClr val="000000">
                <a:alpha val="50000"/>
              </a:srgbClr>
            </a:solidFill>
            <a:miter lim="400000"/>
            <a:tailEnd type="triangle"/>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399" name="Line"/>
          <p:cNvSpPr/>
          <p:nvPr/>
        </p:nvSpPr>
        <p:spPr>
          <a:xfrm>
            <a:off x="4255887" y="8212658"/>
            <a:ext cx="3319608" cy="1"/>
          </a:xfrm>
          <a:prstGeom prst="line">
            <a:avLst/>
          </a:prstGeom>
          <a:ln w="50800">
            <a:solidFill>
              <a:srgbClr val="000000">
                <a:alpha val="50000"/>
              </a:srgbClr>
            </a:solidFill>
            <a:miter lim="400000"/>
            <a:tailEnd type="triangle"/>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400" name="Line"/>
          <p:cNvSpPr/>
          <p:nvPr/>
        </p:nvSpPr>
        <p:spPr>
          <a:xfrm flipH="1">
            <a:off x="1921495" y="8221806"/>
            <a:ext cx="2347317" cy="2347317"/>
          </a:xfrm>
          <a:prstGeom prst="line">
            <a:avLst/>
          </a:prstGeom>
          <a:ln w="50800">
            <a:solidFill>
              <a:srgbClr val="000000">
                <a:alpha val="50000"/>
              </a:srgbClr>
            </a:solidFill>
            <a:miter lim="400000"/>
            <a:tailEnd type="triangle"/>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401" name="Y"/>
          <p:cNvSpPr txBox="1"/>
          <p:nvPr/>
        </p:nvSpPr>
        <p:spPr>
          <a:xfrm>
            <a:off x="3764784" y="4188878"/>
            <a:ext cx="1026348" cy="89642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lstStyle>
            <a:lvl1pPr defTabSz="821531">
              <a:defRPr sz="4200" b="0">
                <a:latin typeface="Avenir Book"/>
                <a:ea typeface="Avenir Book"/>
                <a:cs typeface="Avenir Book"/>
                <a:sym typeface="Avenir Book"/>
              </a:defRPr>
            </a:lvl1pPr>
          </a:lstStyle>
          <a:p>
            <a:r>
              <a:t>Y</a:t>
            </a:r>
          </a:p>
        </p:txBody>
      </p:sp>
      <p:sp>
        <p:nvSpPr>
          <p:cNvPr id="402" name="X"/>
          <p:cNvSpPr txBox="1"/>
          <p:nvPr/>
        </p:nvSpPr>
        <p:spPr>
          <a:xfrm>
            <a:off x="7258232" y="7764448"/>
            <a:ext cx="1026349" cy="89642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lstStyle>
            <a:lvl1pPr defTabSz="821531">
              <a:defRPr sz="4200" b="0">
                <a:latin typeface="Avenir Book"/>
                <a:ea typeface="Avenir Book"/>
                <a:cs typeface="Avenir Book"/>
                <a:sym typeface="Avenir Book"/>
              </a:defRPr>
            </a:lvl1pPr>
          </a:lstStyle>
          <a:p>
            <a:r>
              <a:t>X</a:t>
            </a:r>
          </a:p>
        </p:txBody>
      </p:sp>
      <p:sp>
        <p:nvSpPr>
          <p:cNvPr id="403" name="Z"/>
          <p:cNvSpPr txBox="1"/>
          <p:nvPr/>
        </p:nvSpPr>
        <p:spPr>
          <a:xfrm>
            <a:off x="1198248" y="10408702"/>
            <a:ext cx="1026348" cy="89642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lstStyle>
            <a:lvl1pPr defTabSz="821531">
              <a:defRPr sz="4200" b="0">
                <a:latin typeface="Avenir Book"/>
                <a:ea typeface="Avenir Book"/>
                <a:cs typeface="Avenir Book"/>
                <a:sym typeface="Avenir Book"/>
              </a:defRPr>
            </a:lvl1pPr>
          </a:lstStyle>
          <a:p>
            <a:r>
              <a:t>Z</a:t>
            </a:r>
          </a:p>
        </p:txBody>
      </p:sp>
      <p:sp>
        <p:nvSpPr>
          <p:cNvPr id="404" name="Line"/>
          <p:cNvSpPr/>
          <p:nvPr/>
        </p:nvSpPr>
        <p:spPr>
          <a:xfrm flipV="1">
            <a:off x="4275228" y="5851139"/>
            <a:ext cx="2347318" cy="2347317"/>
          </a:xfrm>
          <a:prstGeom prst="line">
            <a:avLst/>
          </a:prstGeom>
          <a:ln w="50800">
            <a:solidFill>
              <a:srgbClr val="000000">
                <a:alpha val="0"/>
              </a:srgbClr>
            </a:solidFill>
            <a:miter lim="400000"/>
            <a:tailEnd type="triangle"/>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405" name="Line"/>
          <p:cNvSpPr/>
          <p:nvPr/>
        </p:nvSpPr>
        <p:spPr>
          <a:xfrm flipV="1">
            <a:off x="4275229" y="5936651"/>
            <a:ext cx="303890" cy="2261806"/>
          </a:xfrm>
          <a:prstGeom prst="line">
            <a:avLst/>
          </a:prstGeom>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406" name="Line"/>
          <p:cNvSpPr/>
          <p:nvPr/>
        </p:nvSpPr>
        <p:spPr>
          <a:xfrm flipV="1">
            <a:off x="4275228" y="7470830"/>
            <a:ext cx="308278" cy="727626"/>
          </a:xfrm>
          <a:prstGeom prst="line">
            <a:avLst/>
          </a:prstGeom>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407" name="Line"/>
          <p:cNvSpPr/>
          <p:nvPr/>
        </p:nvSpPr>
        <p:spPr>
          <a:xfrm flipV="1">
            <a:off x="4275229" y="5944385"/>
            <a:ext cx="2596025" cy="2254071"/>
          </a:xfrm>
          <a:prstGeom prst="line">
            <a:avLst/>
          </a:prstGeom>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408" name="Line"/>
          <p:cNvSpPr/>
          <p:nvPr/>
        </p:nvSpPr>
        <p:spPr>
          <a:xfrm flipV="1">
            <a:off x="4275228" y="7477651"/>
            <a:ext cx="2594082" cy="720805"/>
          </a:xfrm>
          <a:prstGeom prst="line">
            <a:avLst/>
          </a:prstGeom>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409" name="Line"/>
          <p:cNvSpPr/>
          <p:nvPr/>
        </p:nvSpPr>
        <p:spPr>
          <a:xfrm>
            <a:off x="10886716" y="6545803"/>
            <a:ext cx="2610840" cy="1"/>
          </a:xfrm>
          <a:prstGeom prst="line">
            <a:avLst/>
          </a:prstGeom>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410" name="Line"/>
          <p:cNvSpPr/>
          <p:nvPr/>
        </p:nvSpPr>
        <p:spPr>
          <a:xfrm>
            <a:off x="10886717" y="6545803"/>
            <a:ext cx="1223961" cy="2584944"/>
          </a:xfrm>
          <a:prstGeom prst="line">
            <a:avLst/>
          </a:prstGeom>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411" name="Line"/>
          <p:cNvSpPr/>
          <p:nvPr/>
        </p:nvSpPr>
        <p:spPr>
          <a:xfrm flipV="1">
            <a:off x="12122466" y="6545803"/>
            <a:ext cx="1375091" cy="2577679"/>
          </a:xfrm>
          <a:prstGeom prst="line">
            <a:avLst/>
          </a:prstGeom>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412" name="Line"/>
          <p:cNvSpPr/>
          <p:nvPr/>
        </p:nvSpPr>
        <p:spPr>
          <a:xfrm>
            <a:off x="19509491" y="6902442"/>
            <a:ext cx="1" cy="1862073"/>
          </a:xfrm>
          <a:prstGeom prst="line">
            <a:avLst/>
          </a:prstGeom>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413" name="Line"/>
          <p:cNvSpPr/>
          <p:nvPr/>
        </p:nvSpPr>
        <p:spPr>
          <a:xfrm flipH="1">
            <a:off x="16907047" y="6907366"/>
            <a:ext cx="2615005" cy="848286"/>
          </a:xfrm>
          <a:prstGeom prst="line">
            <a:avLst/>
          </a:prstGeom>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414" name="Line"/>
          <p:cNvSpPr/>
          <p:nvPr/>
        </p:nvSpPr>
        <p:spPr>
          <a:xfrm>
            <a:off x="16911902" y="7765853"/>
            <a:ext cx="2603907" cy="996285"/>
          </a:xfrm>
          <a:prstGeom prst="line">
            <a:avLst/>
          </a:prstGeom>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415" name="3D view"/>
          <p:cNvSpPr txBox="1"/>
          <p:nvPr/>
        </p:nvSpPr>
        <p:spPr>
          <a:xfrm>
            <a:off x="3033532" y="11194354"/>
            <a:ext cx="2488853" cy="89642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lstStyle>
            <a:lvl1pPr defTabSz="821531">
              <a:defRPr sz="4200" b="0">
                <a:latin typeface="Avenir Book"/>
                <a:ea typeface="Avenir Book"/>
                <a:cs typeface="Avenir Book"/>
                <a:sym typeface="Avenir Book"/>
              </a:defRPr>
            </a:lvl1pPr>
          </a:lstStyle>
          <a:p>
            <a:r>
              <a:t>3D view</a:t>
            </a:r>
          </a:p>
        </p:txBody>
      </p:sp>
      <p:sp>
        <p:nvSpPr>
          <p:cNvPr id="416" name="Top view (looking along Y)"/>
          <p:cNvSpPr txBox="1"/>
          <p:nvPr/>
        </p:nvSpPr>
        <p:spPr>
          <a:xfrm>
            <a:off x="10101341" y="10780784"/>
            <a:ext cx="4181318" cy="172356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lstStyle>
            <a:lvl1pPr defTabSz="821531">
              <a:defRPr sz="4200" b="0">
                <a:latin typeface="Avenir Book"/>
                <a:ea typeface="Avenir Book"/>
                <a:cs typeface="Avenir Book"/>
                <a:sym typeface="Avenir Book"/>
              </a:defRPr>
            </a:lvl1pPr>
          </a:lstStyle>
          <a:p>
            <a:r>
              <a:t>Top view (looking along Y)</a:t>
            </a:r>
          </a:p>
        </p:txBody>
      </p:sp>
      <p:sp>
        <p:nvSpPr>
          <p:cNvPr id="417" name="Side view (looking along X)"/>
          <p:cNvSpPr txBox="1"/>
          <p:nvPr/>
        </p:nvSpPr>
        <p:spPr>
          <a:xfrm>
            <a:off x="16123890" y="10780784"/>
            <a:ext cx="4181318" cy="172356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lstStyle>
            <a:lvl1pPr defTabSz="821531">
              <a:defRPr sz="4200" b="0">
                <a:latin typeface="Avenir Book"/>
                <a:ea typeface="Avenir Book"/>
                <a:cs typeface="Avenir Book"/>
                <a:sym typeface="Avenir Book"/>
              </a:defRPr>
            </a:lvl1pPr>
          </a:lstStyle>
          <a:p>
            <a:r>
              <a:t>Side view (looking along X)</a:t>
            </a:r>
          </a:p>
        </p:txBody>
      </p:sp>
      <p:sp>
        <p:nvSpPr>
          <p:cNvPr id="418" name="Line"/>
          <p:cNvSpPr/>
          <p:nvPr/>
        </p:nvSpPr>
        <p:spPr>
          <a:xfrm flipV="1">
            <a:off x="13686433" y="6537143"/>
            <a:ext cx="1" cy="2595000"/>
          </a:xfrm>
          <a:prstGeom prst="line">
            <a:avLst/>
          </a:prstGeom>
          <a:ln w="50800">
            <a:solidFill>
              <a:srgbClr val="000000">
                <a:alpha val="50000"/>
              </a:srgbClr>
            </a:solidFill>
            <a:miter lim="400000"/>
            <a:headEnd type="triangle" len="sm"/>
            <a:tailEnd type="triangle" len="sm"/>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419" name="Line"/>
          <p:cNvSpPr/>
          <p:nvPr/>
        </p:nvSpPr>
        <p:spPr>
          <a:xfrm>
            <a:off x="16911873" y="8941896"/>
            <a:ext cx="2605354" cy="1"/>
          </a:xfrm>
          <a:prstGeom prst="line">
            <a:avLst/>
          </a:prstGeom>
          <a:ln w="50800">
            <a:solidFill>
              <a:srgbClr val="000000">
                <a:alpha val="50000"/>
              </a:srgbClr>
            </a:solidFill>
            <a:miter lim="400000"/>
            <a:headEnd type="triangle" len="sm"/>
            <a:tailEnd type="triangle" len="sm"/>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mc:AlternateContent xmlns:mc="http://schemas.openxmlformats.org/markup-compatibility/2006" xmlns:a14="http://schemas.microsoft.com/office/drawing/2010/main">
        <mc:Choice Requires="a14">
          <p:sp>
            <p:nvSpPr>
              <p:cNvPr id="420" name="distance ="/>
              <p:cNvSpPr txBox="1"/>
              <p:nvPr/>
            </p:nvSpPr>
            <p:spPr>
              <a:xfrm>
                <a:off x="16124683" y="8706531"/>
                <a:ext cx="4181319" cy="1723560"/>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lIns="71437" tIns="71437" rIns="71437" bIns="71437" anchor="ctr"/>
              <a:lstStyle/>
              <a:p>
                <a:pPr defTabSz="821531">
                  <a:defRPr sz="4200" b="0">
                    <a:latin typeface="Avenir Book"/>
                    <a:ea typeface="Avenir Book"/>
                    <a:cs typeface="Avenir Book"/>
                    <a:sym typeface="Avenir Book"/>
                  </a:defRPr>
                </a:pPr>
                <a:r>
                  <a:t>distance = </a:t>
                </a:r>
                <a14:m>
                  <m:oMath xmlns:m="http://schemas.openxmlformats.org/officeDocument/2006/math">
                    <m:r>
                      <a:rPr sz="2200" i="1">
                        <a:solidFill>
                          <a:srgbClr val="000000"/>
                        </a:solidFill>
                        <a:latin typeface="Cambria Math" panose="02040503050406030204" pitchFamily="18" charset="0"/>
                      </a:rPr>
                      <m:t>𝑓</m:t>
                    </m:r>
                  </m:oMath>
                </a14:m>
                <a:endParaRPr/>
              </a:p>
            </p:txBody>
          </p:sp>
        </mc:Choice>
        <mc:Fallback xmlns="">
          <p:sp>
            <p:nvSpPr>
              <p:cNvPr id="420" name="distance ="/>
              <p:cNvSpPr txBox="1">
                <a:spLocks noRot="1" noChangeAspect="1" noMove="1" noResize="1" noEditPoints="1" noAdjustHandles="1" noChangeArrowheads="1" noChangeShapeType="1" noTextEdit="1"/>
              </p:cNvSpPr>
              <p:nvPr/>
            </p:nvSpPr>
            <p:spPr>
              <a:xfrm>
                <a:off x="16124683" y="8706531"/>
                <a:ext cx="4181319" cy="1723560"/>
              </a:xfrm>
              <a:prstGeom prst="rect">
                <a:avLst/>
              </a:prstGeom>
              <a:blipFill>
                <a:blip r:embed="rId2"/>
                <a:stretch>
                  <a:fillRect/>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21" name="distance ="/>
              <p:cNvSpPr txBox="1"/>
              <p:nvPr/>
            </p:nvSpPr>
            <p:spPr>
              <a:xfrm rot="5400000">
                <a:off x="12159761" y="6972862"/>
                <a:ext cx="4181318" cy="1723561"/>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lIns="71437" tIns="71437" rIns="71437" bIns="71437" anchor="ctr"/>
              <a:lstStyle/>
              <a:p>
                <a:pPr defTabSz="821531">
                  <a:defRPr sz="4200" b="0">
                    <a:latin typeface="Avenir Book"/>
                    <a:ea typeface="Avenir Book"/>
                    <a:cs typeface="Avenir Book"/>
                    <a:sym typeface="Avenir Book"/>
                  </a:defRPr>
                </a:pPr>
                <a:r>
                  <a:t>distance = </a:t>
                </a:r>
                <a14:m>
                  <m:oMath xmlns:m="http://schemas.openxmlformats.org/officeDocument/2006/math">
                    <m:r>
                      <a:rPr sz="2200" i="1">
                        <a:solidFill>
                          <a:srgbClr val="000000"/>
                        </a:solidFill>
                        <a:latin typeface="Cambria Math" panose="02040503050406030204" pitchFamily="18" charset="0"/>
                      </a:rPr>
                      <m:t>𝑓</m:t>
                    </m:r>
                  </m:oMath>
                </a14:m>
                <a:endParaRPr/>
              </a:p>
            </p:txBody>
          </p:sp>
        </mc:Choice>
        <mc:Fallback xmlns="">
          <p:sp>
            <p:nvSpPr>
              <p:cNvPr id="421" name="distance ="/>
              <p:cNvSpPr txBox="1">
                <a:spLocks noRot="1" noChangeAspect="1" noMove="1" noResize="1" noEditPoints="1" noAdjustHandles="1" noChangeArrowheads="1" noChangeShapeType="1" noTextEdit="1"/>
              </p:cNvSpPr>
              <p:nvPr/>
            </p:nvSpPr>
            <p:spPr>
              <a:xfrm rot="5400000">
                <a:off x="12159761" y="6972862"/>
                <a:ext cx="4181318" cy="1723561"/>
              </a:xfrm>
              <a:prstGeom prst="rect">
                <a:avLst/>
              </a:prstGeom>
              <a:blipFill>
                <a:blip r:embed="rId3"/>
                <a:stretch>
                  <a:fillRect/>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a:noFill/>
                  </a:rPr>
                  <a:t> </a:t>
                </a:r>
              </a:p>
            </p:txBody>
          </p:sp>
        </mc:Fallback>
      </mc:AlternateContent>
      <p:sp>
        <p:nvSpPr>
          <p:cNvPr id="422" name="Camera pose - pixel to camera"/>
          <p:cNvSpPr txBox="1">
            <a:spLocks noGrp="1"/>
          </p:cNvSpPr>
          <p:nvPr>
            <p:ph type="title"/>
          </p:nvPr>
        </p:nvSpPr>
        <p:spPr>
          <a:prstGeom prst="rect">
            <a:avLst/>
          </a:prstGeom>
        </p:spPr>
        <p:txBody>
          <a:bodyPr/>
          <a:lstStyle/>
          <a:p>
            <a:r>
              <a:t>Camera pose - pixel to camera</a:t>
            </a:r>
          </a:p>
        </p:txBody>
      </p:sp>
    </p:spTree>
  </p:cSld>
  <p:clrMapOvr>
    <a:masterClrMapping/>
  </p:clrMapOvr>
  <p:transition spd="med"/>
</p:sld>
</file>

<file path=ppt/slides/slide6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24" name="Slide Number"/>
          <p:cNvSpPr txBox="1">
            <a:spLocks noGrp="1"/>
          </p:cNvSpPr>
          <p:nvPr>
            <p:ph type="sldNum" sz="quarter" idx="2"/>
          </p:nvPr>
        </p:nvSpPr>
        <p:spPr>
          <a:xfrm>
            <a:off x="12041022" y="13081000"/>
            <a:ext cx="289256" cy="461059"/>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61</a:t>
            </a:fld>
            <a:endParaRPr/>
          </a:p>
        </p:txBody>
      </p:sp>
      <p:sp>
        <p:nvSpPr>
          <p:cNvPr id="425" name="Rectangle"/>
          <p:cNvSpPr/>
          <p:nvPr/>
        </p:nvSpPr>
        <p:spPr>
          <a:xfrm>
            <a:off x="4582740" y="5951286"/>
            <a:ext cx="2286001" cy="1524001"/>
          </a:xfrm>
          <a:prstGeom prst="rect">
            <a:avLst/>
          </a:prstGeom>
          <a:ln w="25400">
            <a:solidFill>
              <a:srgbClr val="000000"/>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426" name="Line"/>
          <p:cNvSpPr/>
          <p:nvPr/>
        </p:nvSpPr>
        <p:spPr>
          <a:xfrm flipV="1">
            <a:off x="4277958" y="4884795"/>
            <a:ext cx="1" cy="3319608"/>
          </a:xfrm>
          <a:prstGeom prst="line">
            <a:avLst/>
          </a:prstGeom>
          <a:ln w="50800">
            <a:solidFill>
              <a:srgbClr val="000000">
                <a:alpha val="50000"/>
              </a:srgbClr>
            </a:solidFill>
            <a:miter lim="400000"/>
            <a:tailEnd type="triangle"/>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427" name="Line"/>
          <p:cNvSpPr/>
          <p:nvPr/>
        </p:nvSpPr>
        <p:spPr>
          <a:xfrm>
            <a:off x="4255887" y="8212658"/>
            <a:ext cx="3319608" cy="1"/>
          </a:xfrm>
          <a:prstGeom prst="line">
            <a:avLst/>
          </a:prstGeom>
          <a:ln w="50800">
            <a:solidFill>
              <a:srgbClr val="000000">
                <a:alpha val="50000"/>
              </a:srgbClr>
            </a:solidFill>
            <a:miter lim="400000"/>
            <a:tailEnd type="triangle"/>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428" name="Line"/>
          <p:cNvSpPr/>
          <p:nvPr/>
        </p:nvSpPr>
        <p:spPr>
          <a:xfrm flipH="1">
            <a:off x="1921495" y="8221806"/>
            <a:ext cx="2347317" cy="2347317"/>
          </a:xfrm>
          <a:prstGeom prst="line">
            <a:avLst/>
          </a:prstGeom>
          <a:ln w="50800">
            <a:solidFill>
              <a:srgbClr val="000000">
                <a:alpha val="50000"/>
              </a:srgbClr>
            </a:solidFill>
            <a:miter lim="400000"/>
            <a:tailEnd type="triangle"/>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429" name="Y"/>
          <p:cNvSpPr txBox="1"/>
          <p:nvPr/>
        </p:nvSpPr>
        <p:spPr>
          <a:xfrm>
            <a:off x="3764784" y="4188878"/>
            <a:ext cx="1026348" cy="89642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lstStyle>
            <a:lvl1pPr defTabSz="821531">
              <a:defRPr sz="4200" b="0">
                <a:latin typeface="Avenir Book"/>
                <a:ea typeface="Avenir Book"/>
                <a:cs typeface="Avenir Book"/>
                <a:sym typeface="Avenir Book"/>
              </a:defRPr>
            </a:lvl1pPr>
          </a:lstStyle>
          <a:p>
            <a:r>
              <a:t>Y</a:t>
            </a:r>
          </a:p>
        </p:txBody>
      </p:sp>
      <p:sp>
        <p:nvSpPr>
          <p:cNvPr id="430" name="X"/>
          <p:cNvSpPr txBox="1"/>
          <p:nvPr/>
        </p:nvSpPr>
        <p:spPr>
          <a:xfrm>
            <a:off x="7258232" y="7764448"/>
            <a:ext cx="1026349" cy="89642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lstStyle>
            <a:lvl1pPr defTabSz="821531">
              <a:defRPr sz="4200" b="0">
                <a:latin typeface="Avenir Book"/>
                <a:ea typeface="Avenir Book"/>
                <a:cs typeface="Avenir Book"/>
                <a:sym typeface="Avenir Book"/>
              </a:defRPr>
            </a:lvl1pPr>
          </a:lstStyle>
          <a:p>
            <a:r>
              <a:t>X</a:t>
            </a:r>
          </a:p>
        </p:txBody>
      </p:sp>
      <p:sp>
        <p:nvSpPr>
          <p:cNvPr id="431" name="Z"/>
          <p:cNvSpPr txBox="1"/>
          <p:nvPr/>
        </p:nvSpPr>
        <p:spPr>
          <a:xfrm>
            <a:off x="1198248" y="10408702"/>
            <a:ext cx="1026348" cy="89642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lstStyle>
            <a:lvl1pPr defTabSz="821531">
              <a:defRPr sz="4200" b="0">
                <a:latin typeface="Avenir Book"/>
                <a:ea typeface="Avenir Book"/>
                <a:cs typeface="Avenir Book"/>
                <a:sym typeface="Avenir Book"/>
              </a:defRPr>
            </a:lvl1pPr>
          </a:lstStyle>
          <a:p>
            <a:r>
              <a:t>Z</a:t>
            </a:r>
          </a:p>
        </p:txBody>
      </p:sp>
      <p:sp>
        <p:nvSpPr>
          <p:cNvPr id="432" name="Line"/>
          <p:cNvSpPr/>
          <p:nvPr/>
        </p:nvSpPr>
        <p:spPr>
          <a:xfrm flipV="1">
            <a:off x="4275228" y="5851139"/>
            <a:ext cx="2347318" cy="2347317"/>
          </a:xfrm>
          <a:prstGeom prst="line">
            <a:avLst/>
          </a:prstGeom>
          <a:ln w="50800">
            <a:solidFill>
              <a:srgbClr val="000000">
                <a:alpha val="0"/>
              </a:srgbClr>
            </a:solidFill>
            <a:miter lim="400000"/>
            <a:tailEnd type="triangle"/>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433" name="Line"/>
          <p:cNvSpPr/>
          <p:nvPr/>
        </p:nvSpPr>
        <p:spPr>
          <a:xfrm flipV="1">
            <a:off x="4275229" y="5936651"/>
            <a:ext cx="303890" cy="2261806"/>
          </a:xfrm>
          <a:prstGeom prst="line">
            <a:avLst/>
          </a:prstGeom>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434" name="Line"/>
          <p:cNvSpPr/>
          <p:nvPr/>
        </p:nvSpPr>
        <p:spPr>
          <a:xfrm flipV="1">
            <a:off x="4275228" y="7470830"/>
            <a:ext cx="308278" cy="727626"/>
          </a:xfrm>
          <a:prstGeom prst="line">
            <a:avLst/>
          </a:prstGeom>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435" name="Line"/>
          <p:cNvSpPr/>
          <p:nvPr/>
        </p:nvSpPr>
        <p:spPr>
          <a:xfrm flipV="1">
            <a:off x="4275229" y="5944385"/>
            <a:ext cx="2596025" cy="2254071"/>
          </a:xfrm>
          <a:prstGeom prst="line">
            <a:avLst/>
          </a:prstGeom>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436" name="Line"/>
          <p:cNvSpPr/>
          <p:nvPr/>
        </p:nvSpPr>
        <p:spPr>
          <a:xfrm flipV="1">
            <a:off x="4275228" y="7477651"/>
            <a:ext cx="2594082" cy="720805"/>
          </a:xfrm>
          <a:prstGeom prst="line">
            <a:avLst/>
          </a:prstGeom>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437" name="Line"/>
          <p:cNvSpPr/>
          <p:nvPr/>
        </p:nvSpPr>
        <p:spPr>
          <a:xfrm>
            <a:off x="10886716" y="6545803"/>
            <a:ext cx="2610840" cy="1"/>
          </a:xfrm>
          <a:prstGeom prst="line">
            <a:avLst/>
          </a:prstGeom>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438" name="Line"/>
          <p:cNvSpPr/>
          <p:nvPr/>
        </p:nvSpPr>
        <p:spPr>
          <a:xfrm>
            <a:off x="10886717" y="6545803"/>
            <a:ext cx="1223961" cy="2584944"/>
          </a:xfrm>
          <a:prstGeom prst="line">
            <a:avLst/>
          </a:prstGeom>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439" name="Line"/>
          <p:cNvSpPr/>
          <p:nvPr/>
        </p:nvSpPr>
        <p:spPr>
          <a:xfrm flipV="1">
            <a:off x="12122466" y="6545803"/>
            <a:ext cx="1375091" cy="2577679"/>
          </a:xfrm>
          <a:prstGeom prst="line">
            <a:avLst/>
          </a:prstGeom>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440" name="Line"/>
          <p:cNvSpPr/>
          <p:nvPr/>
        </p:nvSpPr>
        <p:spPr>
          <a:xfrm>
            <a:off x="19509491" y="6902442"/>
            <a:ext cx="1" cy="1862073"/>
          </a:xfrm>
          <a:prstGeom prst="line">
            <a:avLst/>
          </a:prstGeom>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441" name="Line"/>
          <p:cNvSpPr/>
          <p:nvPr/>
        </p:nvSpPr>
        <p:spPr>
          <a:xfrm flipH="1">
            <a:off x="16907047" y="6907366"/>
            <a:ext cx="2615005" cy="848286"/>
          </a:xfrm>
          <a:prstGeom prst="line">
            <a:avLst/>
          </a:prstGeom>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442" name="Line"/>
          <p:cNvSpPr/>
          <p:nvPr/>
        </p:nvSpPr>
        <p:spPr>
          <a:xfrm>
            <a:off x="16911902" y="7765853"/>
            <a:ext cx="2603907" cy="996285"/>
          </a:xfrm>
          <a:prstGeom prst="line">
            <a:avLst/>
          </a:prstGeom>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443" name="3D view"/>
          <p:cNvSpPr txBox="1"/>
          <p:nvPr/>
        </p:nvSpPr>
        <p:spPr>
          <a:xfrm>
            <a:off x="3033532" y="11194354"/>
            <a:ext cx="2488853" cy="89642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lstStyle>
            <a:lvl1pPr defTabSz="821531">
              <a:defRPr sz="4200" b="0">
                <a:latin typeface="Avenir Book"/>
                <a:ea typeface="Avenir Book"/>
                <a:cs typeface="Avenir Book"/>
                <a:sym typeface="Avenir Book"/>
              </a:defRPr>
            </a:lvl1pPr>
          </a:lstStyle>
          <a:p>
            <a:r>
              <a:t>3D view</a:t>
            </a:r>
          </a:p>
        </p:txBody>
      </p:sp>
      <p:sp>
        <p:nvSpPr>
          <p:cNvPr id="444" name="Top view (looking along Y)"/>
          <p:cNvSpPr txBox="1"/>
          <p:nvPr/>
        </p:nvSpPr>
        <p:spPr>
          <a:xfrm>
            <a:off x="10101341" y="10780784"/>
            <a:ext cx="4181318" cy="172356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lstStyle>
            <a:lvl1pPr defTabSz="821531">
              <a:defRPr sz="4200" b="0">
                <a:latin typeface="Avenir Book"/>
                <a:ea typeface="Avenir Book"/>
                <a:cs typeface="Avenir Book"/>
                <a:sym typeface="Avenir Book"/>
              </a:defRPr>
            </a:lvl1pPr>
          </a:lstStyle>
          <a:p>
            <a:r>
              <a:t>Top view (looking along Y)</a:t>
            </a:r>
          </a:p>
        </p:txBody>
      </p:sp>
      <p:sp>
        <p:nvSpPr>
          <p:cNvPr id="445" name="Side view (looking along X)"/>
          <p:cNvSpPr txBox="1"/>
          <p:nvPr/>
        </p:nvSpPr>
        <p:spPr>
          <a:xfrm>
            <a:off x="16123890" y="10780784"/>
            <a:ext cx="4181318" cy="172356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lstStyle>
            <a:lvl1pPr defTabSz="821531">
              <a:defRPr sz="4200" b="0">
                <a:latin typeface="Avenir Book"/>
                <a:ea typeface="Avenir Book"/>
                <a:cs typeface="Avenir Book"/>
                <a:sym typeface="Avenir Book"/>
              </a:defRPr>
            </a:lvl1pPr>
          </a:lstStyle>
          <a:p>
            <a:r>
              <a:t>Side view (looking along X)</a:t>
            </a:r>
          </a:p>
        </p:txBody>
      </p:sp>
      <p:sp>
        <p:nvSpPr>
          <p:cNvPr id="446" name="Camera pose - pixel to camera"/>
          <p:cNvSpPr txBox="1">
            <a:spLocks noGrp="1"/>
          </p:cNvSpPr>
          <p:nvPr>
            <p:ph type="title"/>
          </p:nvPr>
        </p:nvSpPr>
        <p:spPr>
          <a:prstGeom prst="rect">
            <a:avLst/>
          </a:prstGeom>
        </p:spPr>
        <p:txBody>
          <a:bodyPr/>
          <a:lstStyle/>
          <a:p>
            <a:r>
              <a:t>Camera pose - pixel to camera</a:t>
            </a:r>
          </a:p>
        </p:txBody>
      </p:sp>
    </p:spTree>
  </p:cSld>
  <p:clrMapOvr>
    <a:masterClrMapping/>
  </p:clrMapOvr>
  <p:transition spd="med"/>
</p:sld>
</file>

<file path=ppt/slides/slide6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48" name="Slide Number"/>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62</a:t>
            </a:fld>
            <a:endParaRPr/>
          </a:p>
        </p:txBody>
      </p:sp>
      <p:sp>
        <p:nvSpPr>
          <p:cNvPr id="449" name="Rectangle"/>
          <p:cNvSpPr/>
          <p:nvPr/>
        </p:nvSpPr>
        <p:spPr>
          <a:xfrm>
            <a:off x="4582740" y="5951286"/>
            <a:ext cx="2286001" cy="1524001"/>
          </a:xfrm>
          <a:prstGeom prst="rect">
            <a:avLst/>
          </a:prstGeom>
          <a:ln w="25400">
            <a:solidFill>
              <a:srgbClr val="000000"/>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450" name="Line"/>
          <p:cNvSpPr/>
          <p:nvPr/>
        </p:nvSpPr>
        <p:spPr>
          <a:xfrm flipV="1">
            <a:off x="4277958" y="4884795"/>
            <a:ext cx="1" cy="3319608"/>
          </a:xfrm>
          <a:prstGeom prst="line">
            <a:avLst/>
          </a:prstGeom>
          <a:ln w="50800">
            <a:solidFill>
              <a:srgbClr val="000000">
                <a:alpha val="50000"/>
              </a:srgbClr>
            </a:solidFill>
            <a:miter lim="400000"/>
            <a:tailEnd type="triangle"/>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451" name="Line"/>
          <p:cNvSpPr/>
          <p:nvPr/>
        </p:nvSpPr>
        <p:spPr>
          <a:xfrm>
            <a:off x="4255887" y="8212658"/>
            <a:ext cx="3319608" cy="1"/>
          </a:xfrm>
          <a:prstGeom prst="line">
            <a:avLst/>
          </a:prstGeom>
          <a:ln w="50800">
            <a:solidFill>
              <a:srgbClr val="000000">
                <a:alpha val="50000"/>
              </a:srgbClr>
            </a:solidFill>
            <a:miter lim="400000"/>
            <a:tailEnd type="triangle"/>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452" name="Line"/>
          <p:cNvSpPr/>
          <p:nvPr/>
        </p:nvSpPr>
        <p:spPr>
          <a:xfrm flipH="1">
            <a:off x="1921495" y="8221806"/>
            <a:ext cx="2347317" cy="2347317"/>
          </a:xfrm>
          <a:prstGeom prst="line">
            <a:avLst/>
          </a:prstGeom>
          <a:ln w="50800">
            <a:solidFill>
              <a:srgbClr val="000000">
                <a:alpha val="50000"/>
              </a:srgbClr>
            </a:solidFill>
            <a:miter lim="400000"/>
            <a:tailEnd type="triangle"/>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453" name="Y"/>
          <p:cNvSpPr txBox="1"/>
          <p:nvPr/>
        </p:nvSpPr>
        <p:spPr>
          <a:xfrm>
            <a:off x="3764784" y="4188878"/>
            <a:ext cx="1026348" cy="89642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lstStyle>
            <a:lvl1pPr defTabSz="821531">
              <a:defRPr sz="4200" b="0">
                <a:latin typeface="Avenir Book"/>
                <a:ea typeface="Avenir Book"/>
                <a:cs typeface="Avenir Book"/>
                <a:sym typeface="Avenir Book"/>
              </a:defRPr>
            </a:lvl1pPr>
          </a:lstStyle>
          <a:p>
            <a:r>
              <a:t>Y</a:t>
            </a:r>
          </a:p>
        </p:txBody>
      </p:sp>
      <p:sp>
        <p:nvSpPr>
          <p:cNvPr id="454" name="X"/>
          <p:cNvSpPr txBox="1"/>
          <p:nvPr/>
        </p:nvSpPr>
        <p:spPr>
          <a:xfrm>
            <a:off x="7258232" y="7764448"/>
            <a:ext cx="1026349" cy="89642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lstStyle>
            <a:lvl1pPr defTabSz="821531">
              <a:defRPr sz="4200" b="0">
                <a:latin typeface="Avenir Book"/>
                <a:ea typeface="Avenir Book"/>
                <a:cs typeface="Avenir Book"/>
                <a:sym typeface="Avenir Book"/>
              </a:defRPr>
            </a:lvl1pPr>
          </a:lstStyle>
          <a:p>
            <a:r>
              <a:t>X</a:t>
            </a:r>
          </a:p>
        </p:txBody>
      </p:sp>
      <p:sp>
        <p:nvSpPr>
          <p:cNvPr id="455" name="Z"/>
          <p:cNvSpPr txBox="1"/>
          <p:nvPr/>
        </p:nvSpPr>
        <p:spPr>
          <a:xfrm>
            <a:off x="1198248" y="10408702"/>
            <a:ext cx="1026348" cy="89642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lstStyle>
            <a:lvl1pPr defTabSz="821531">
              <a:defRPr sz="4200" b="0">
                <a:latin typeface="Avenir Book"/>
                <a:ea typeface="Avenir Book"/>
                <a:cs typeface="Avenir Book"/>
                <a:sym typeface="Avenir Book"/>
              </a:defRPr>
            </a:lvl1pPr>
          </a:lstStyle>
          <a:p>
            <a:r>
              <a:t>Z</a:t>
            </a:r>
          </a:p>
        </p:txBody>
      </p:sp>
      <p:sp>
        <p:nvSpPr>
          <p:cNvPr id="456" name="Line"/>
          <p:cNvSpPr/>
          <p:nvPr/>
        </p:nvSpPr>
        <p:spPr>
          <a:xfrm flipV="1">
            <a:off x="4275228" y="5851139"/>
            <a:ext cx="2347318" cy="2347317"/>
          </a:xfrm>
          <a:prstGeom prst="line">
            <a:avLst/>
          </a:prstGeom>
          <a:ln w="50800">
            <a:solidFill>
              <a:srgbClr val="000000">
                <a:alpha val="0"/>
              </a:srgbClr>
            </a:solidFill>
            <a:miter lim="400000"/>
            <a:tailEnd type="triangle"/>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457" name="Line"/>
          <p:cNvSpPr/>
          <p:nvPr/>
        </p:nvSpPr>
        <p:spPr>
          <a:xfrm flipV="1">
            <a:off x="4275229" y="5936651"/>
            <a:ext cx="303890" cy="2261806"/>
          </a:xfrm>
          <a:prstGeom prst="line">
            <a:avLst/>
          </a:prstGeom>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458" name="Line"/>
          <p:cNvSpPr/>
          <p:nvPr/>
        </p:nvSpPr>
        <p:spPr>
          <a:xfrm flipV="1">
            <a:off x="4275228" y="7470830"/>
            <a:ext cx="308278" cy="727626"/>
          </a:xfrm>
          <a:prstGeom prst="line">
            <a:avLst/>
          </a:prstGeom>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459" name="Line"/>
          <p:cNvSpPr/>
          <p:nvPr/>
        </p:nvSpPr>
        <p:spPr>
          <a:xfrm flipV="1">
            <a:off x="4275229" y="5944385"/>
            <a:ext cx="2596025" cy="2254071"/>
          </a:xfrm>
          <a:prstGeom prst="line">
            <a:avLst/>
          </a:prstGeom>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460" name="Line"/>
          <p:cNvSpPr/>
          <p:nvPr/>
        </p:nvSpPr>
        <p:spPr>
          <a:xfrm flipV="1">
            <a:off x="4275228" y="7477651"/>
            <a:ext cx="2594082" cy="720805"/>
          </a:xfrm>
          <a:prstGeom prst="line">
            <a:avLst/>
          </a:prstGeom>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461" name="Line"/>
          <p:cNvSpPr/>
          <p:nvPr/>
        </p:nvSpPr>
        <p:spPr>
          <a:xfrm>
            <a:off x="10886716" y="6545803"/>
            <a:ext cx="2610840" cy="1"/>
          </a:xfrm>
          <a:prstGeom prst="line">
            <a:avLst/>
          </a:prstGeom>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462" name="Line"/>
          <p:cNvSpPr/>
          <p:nvPr/>
        </p:nvSpPr>
        <p:spPr>
          <a:xfrm>
            <a:off x="10886717" y="6545803"/>
            <a:ext cx="1223961" cy="2584944"/>
          </a:xfrm>
          <a:prstGeom prst="line">
            <a:avLst/>
          </a:prstGeom>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463" name="Line"/>
          <p:cNvSpPr/>
          <p:nvPr/>
        </p:nvSpPr>
        <p:spPr>
          <a:xfrm flipV="1">
            <a:off x="12122466" y="6545803"/>
            <a:ext cx="1375091" cy="2577679"/>
          </a:xfrm>
          <a:prstGeom prst="line">
            <a:avLst/>
          </a:prstGeom>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464" name="Line"/>
          <p:cNvSpPr/>
          <p:nvPr/>
        </p:nvSpPr>
        <p:spPr>
          <a:xfrm>
            <a:off x="19509491" y="6902442"/>
            <a:ext cx="1" cy="1862073"/>
          </a:xfrm>
          <a:prstGeom prst="line">
            <a:avLst/>
          </a:prstGeom>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465" name="Line"/>
          <p:cNvSpPr/>
          <p:nvPr/>
        </p:nvSpPr>
        <p:spPr>
          <a:xfrm flipH="1">
            <a:off x="16907047" y="6907366"/>
            <a:ext cx="2615005" cy="848286"/>
          </a:xfrm>
          <a:prstGeom prst="line">
            <a:avLst/>
          </a:prstGeom>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466" name="Line"/>
          <p:cNvSpPr/>
          <p:nvPr/>
        </p:nvSpPr>
        <p:spPr>
          <a:xfrm>
            <a:off x="16911902" y="7765853"/>
            <a:ext cx="2603907" cy="996285"/>
          </a:xfrm>
          <a:prstGeom prst="line">
            <a:avLst/>
          </a:prstGeom>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467" name="3D view"/>
          <p:cNvSpPr txBox="1"/>
          <p:nvPr/>
        </p:nvSpPr>
        <p:spPr>
          <a:xfrm>
            <a:off x="3033532" y="11194354"/>
            <a:ext cx="2488853" cy="89642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lstStyle>
            <a:lvl1pPr defTabSz="821531">
              <a:defRPr sz="4200" b="0">
                <a:latin typeface="Avenir Book"/>
                <a:ea typeface="Avenir Book"/>
                <a:cs typeface="Avenir Book"/>
                <a:sym typeface="Avenir Book"/>
              </a:defRPr>
            </a:lvl1pPr>
          </a:lstStyle>
          <a:p>
            <a:r>
              <a:t>3D view</a:t>
            </a:r>
          </a:p>
        </p:txBody>
      </p:sp>
      <p:sp>
        <p:nvSpPr>
          <p:cNvPr id="468" name="Top view (looking along Y)"/>
          <p:cNvSpPr txBox="1"/>
          <p:nvPr/>
        </p:nvSpPr>
        <p:spPr>
          <a:xfrm>
            <a:off x="10101341" y="10780784"/>
            <a:ext cx="4181318" cy="172356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lstStyle>
            <a:lvl1pPr defTabSz="821531">
              <a:defRPr sz="4200" b="0">
                <a:latin typeface="Avenir Book"/>
                <a:ea typeface="Avenir Book"/>
                <a:cs typeface="Avenir Book"/>
                <a:sym typeface="Avenir Book"/>
              </a:defRPr>
            </a:lvl1pPr>
          </a:lstStyle>
          <a:p>
            <a:r>
              <a:t>Top view (looking along Y)</a:t>
            </a:r>
          </a:p>
        </p:txBody>
      </p:sp>
      <p:sp>
        <p:nvSpPr>
          <p:cNvPr id="469" name="Side view (looking along X)"/>
          <p:cNvSpPr txBox="1"/>
          <p:nvPr/>
        </p:nvSpPr>
        <p:spPr>
          <a:xfrm>
            <a:off x="16123890" y="10780784"/>
            <a:ext cx="4181318" cy="172356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lstStyle>
            <a:lvl1pPr defTabSz="821531">
              <a:defRPr sz="4200" b="0">
                <a:latin typeface="Avenir Book"/>
                <a:ea typeface="Avenir Book"/>
                <a:cs typeface="Avenir Book"/>
                <a:sym typeface="Avenir Book"/>
              </a:defRPr>
            </a:lvl1pPr>
          </a:lstStyle>
          <a:p>
            <a:r>
              <a:t>Side view (looking along X)</a:t>
            </a:r>
          </a:p>
        </p:txBody>
      </p:sp>
      <p:sp>
        <p:nvSpPr>
          <p:cNvPr id="470" name="Circle"/>
          <p:cNvSpPr/>
          <p:nvPr/>
        </p:nvSpPr>
        <p:spPr>
          <a:xfrm>
            <a:off x="5072490" y="6296957"/>
            <a:ext cx="259598" cy="259598"/>
          </a:xfrm>
          <a:prstGeom prst="ellipse">
            <a:avLst/>
          </a:prstGeom>
          <a:solidFill>
            <a:srgbClr val="FFFFFF"/>
          </a:solidFill>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471" name="Pixel (i, j)"/>
          <p:cNvSpPr txBox="1"/>
          <p:nvPr/>
        </p:nvSpPr>
        <p:spPr>
          <a:xfrm>
            <a:off x="4892281" y="4416935"/>
            <a:ext cx="3140207" cy="89642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lstStyle>
            <a:lvl1pPr defTabSz="821531">
              <a:defRPr sz="4200" b="0">
                <a:latin typeface="Avenir Book"/>
                <a:ea typeface="Avenir Book"/>
                <a:cs typeface="Avenir Book"/>
                <a:sym typeface="Avenir Book"/>
              </a:defRPr>
            </a:lvl1pPr>
          </a:lstStyle>
          <a:p>
            <a:r>
              <a:t>Pixel (i, j)</a:t>
            </a:r>
          </a:p>
        </p:txBody>
      </p:sp>
      <p:pic>
        <p:nvPicPr>
          <p:cNvPr id="483" name="Connection Line" descr="Connection Line"/>
          <p:cNvPicPr>
            <a:picLocks/>
          </p:cNvPicPr>
          <p:nvPr/>
        </p:nvPicPr>
        <p:blipFill>
          <a:blip r:embed="rId2"/>
          <a:stretch>
            <a:fillRect/>
          </a:stretch>
        </p:blipFill>
        <p:spPr>
          <a:xfrm>
            <a:off x="4757640" y="5006800"/>
            <a:ext cx="588410" cy="1371460"/>
          </a:xfrm>
          <a:prstGeom prst="rect">
            <a:avLst/>
          </a:prstGeom>
        </p:spPr>
      </p:pic>
      <p:sp>
        <p:nvSpPr>
          <p:cNvPr id="473" name="Circle"/>
          <p:cNvSpPr/>
          <p:nvPr/>
        </p:nvSpPr>
        <p:spPr>
          <a:xfrm>
            <a:off x="11447890" y="6423957"/>
            <a:ext cx="259597" cy="259598"/>
          </a:xfrm>
          <a:prstGeom prst="ellipse">
            <a:avLst/>
          </a:prstGeom>
          <a:solidFill>
            <a:srgbClr val="FFFFFF"/>
          </a:solidFill>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474" name="Circle"/>
          <p:cNvSpPr/>
          <p:nvPr/>
        </p:nvSpPr>
        <p:spPr>
          <a:xfrm>
            <a:off x="19372690" y="7287558"/>
            <a:ext cx="259597" cy="259597"/>
          </a:xfrm>
          <a:prstGeom prst="ellipse">
            <a:avLst/>
          </a:prstGeom>
          <a:solidFill>
            <a:srgbClr val="FFFFFF"/>
          </a:solidFill>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475" name="Camera pose - pixel to camera"/>
          <p:cNvSpPr txBox="1">
            <a:spLocks noGrp="1"/>
          </p:cNvSpPr>
          <p:nvPr>
            <p:ph type="title"/>
          </p:nvPr>
        </p:nvSpPr>
        <p:spPr>
          <a:prstGeom prst="rect">
            <a:avLst/>
          </a:prstGeom>
        </p:spPr>
        <p:txBody>
          <a:bodyPr/>
          <a:lstStyle/>
          <a:p>
            <a:r>
              <a:t>Camera pose - pixel to camera</a:t>
            </a:r>
          </a:p>
        </p:txBody>
      </p:sp>
      <p:sp>
        <p:nvSpPr>
          <p:cNvPr id="476" name="Line"/>
          <p:cNvSpPr/>
          <p:nvPr/>
        </p:nvSpPr>
        <p:spPr>
          <a:xfrm flipV="1">
            <a:off x="13686433" y="6537143"/>
            <a:ext cx="1" cy="2595000"/>
          </a:xfrm>
          <a:prstGeom prst="line">
            <a:avLst/>
          </a:prstGeom>
          <a:ln w="50800">
            <a:solidFill>
              <a:srgbClr val="000000">
                <a:alpha val="50000"/>
              </a:srgbClr>
            </a:solidFill>
            <a:miter lim="400000"/>
            <a:headEnd type="triangle" len="sm"/>
            <a:tailEnd type="triangle" len="sm"/>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477" name="Line"/>
          <p:cNvSpPr/>
          <p:nvPr/>
        </p:nvSpPr>
        <p:spPr>
          <a:xfrm>
            <a:off x="16911873" y="8941896"/>
            <a:ext cx="2605354" cy="1"/>
          </a:xfrm>
          <a:prstGeom prst="line">
            <a:avLst/>
          </a:prstGeom>
          <a:ln w="50800">
            <a:solidFill>
              <a:srgbClr val="000000">
                <a:alpha val="50000"/>
              </a:srgbClr>
            </a:solidFill>
            <a:miter lim="400000"/>
            <a:headEnd type="triangle" len="sm"/>
            <a:tailEnd type="triangle" len="sm"/>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mc:AlternateContent xmlns:mc="http://schemas.openxmlformats.org/markup-compatibility/2006" xmlns:a14="http://schemas.microsoft.com/office/drawing/2010/main">
        <mc:Choice Requires="a14">
          <p:sp>
            <p:nvSpPr>
              <p:cNvPr id="478" name="distance ="/>
              <p:cNvSpPr txBox="1"/>
              <p:nvPr/>
            </p:nvSpPr>
            <p:spPr>
              <a:xfrm>
                <a:off x="16124683" y="8706531"/>
                <a:ext cx="4181319" cy="1723560"/>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lIns="71437" tIns="71437" rIns="71437" bIns="71437" anchor="ctr"/>
              <a:lstStyle/>
              <a:p>
                <a:pPr defTabSz="821531">
                  <a:defRPr sz="4200" b="0">
                    <a:latin typeface="Avenir Book"/>
                    <a:ea typeface="Avenir Book"/>
                    <a:cs typeface="Avenir Book"/>
                    <a:sym typeface="Avenir Book"/>
                  </a:defRPr>
                </a:pPr>
                <a:r>
                  <a:t>distance = </a:t>
                </a:r>
                <a14:m>
                  <m:oMath xmlns:m="http://schemas.openxmlformats.org/officeDocument/2006/math">
                    <m:r>
                      <a:rPr sz="2200" i="1">
                        <a:solidFill>
                          <a:srgbClr val="000000"/>
                        </a:solidFill>
                        <a:latin typeface="Cambria Math" panose="02040503050406030204" pitchFamily="18" charset="0"/>
                      </a:rPr>
                      <m:t>𝑓</m:t>
                    </m:r>
                  </m:oMath>
                </a14:m>
                <a:endParaRPr/>
              </a:p>
            </p:txBody>
          </p:sp>
        </mc:Choice>
        <mc:Fallback xmlns="">
          <p:sp>
            <p:nvSpPr>
              <p:cNvPr id="478" name="distance ="/>
              <p:cNvSpPr txBox="1">
                <a:spLocks noRot="1" noChangeAspect="1" noMove="1" noResize="1" noEditPoints="1" noAdjustHandles="1" noChangeArrowheads="1" noChangeShapeType="1" noTextEdit="1"/>
              </p:cNvSpPr>
              <p:nvPr/>
            </p:nvSpPr>
            <p:spPr>
              <a:xfrm>
                <a:off x="16124683" y="8706531"/>
                <a:ext cx="4181319" cy="1723560"/>
              </a:xfrm>
              <a:prstGeom prst="rect">
                <a:avLst/>
              </a:prstGeom>
              <a:blipFill>
                <a:blip r:embed="rId3"/>
                <a:stretch>
                  <a:fillRect/>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79" name="distance ="/>
              <p:cNvSpPr txBox="1"/>
              <p:nvPr/>
            </p:nvSpPr>
            <p:spPr>
              <a:xfrm rot="5400000">
                <a:off x="12159761" y="6972862"/>
                <a:ext cx="4181318" cy="1723561"/>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lIns="71437" tIns="71437" rIns="71437" bIns="71437" anchor="ctr"/>
              <a:lstStyle/>
              <a:p>
                <a:pPr defTabSz="821531">
                  <a:defRPr sz="4200" b="0">
                    <a:latin typeface="Avenir Book"/>
                    <a:ea typeface="Avenir Book"/>
                    <a:cs typeface="Avenir Book"/>
                    <a:sym typeface="Avenir Book"/>
                  </a:defRPr>
                </a:pPr>
                <a:r>
                  <a:t>distance = </a:t>
                </a:r>
                <a14:m>
                  <m:oMath xmlns:m="http://schemas.openxmlformats.org/officeDocument/2006/math">
                    <m:r>
                      <a:rPr sz="2200" i="1">
                        <a:solidFill>
                          <a:srgbClr val="000000"/>
                        </a:solidFill>
                        <a:latin typeface="Cambria Math" panose="02040503050406030204" pitchFamily="18" charset="0"/>
                      </a:rPr>
                      <m:t>𝑓</m:t>
                    </m:r>
                  </m:oMath>
                </a14:m>
                <a:endParaRPr/>
              </a:p>
            </p:txBody>
          </p:sp>
        </mc:Choice>
        <mc:Fallback xmlns="">
          <p:sp>
            <p:nvSpPr>
              <p:cNvPr id="479" name="distance ="/>
              <p:cNvSpPr txBox="1">
                <a:spLocks noRot="1" noChangeAspect="1" noMove="1" noResize="1" noEditPoints="1" noAdjustHandles="1" noChangeArrowheads="1" noChangeShapeType="1" noTextEdit="1"/>
              </p:cNvSpPr>
              <p:nvPr/>
            </p:nvSpPr>
            <p:spPr>
              <a:xfrm rot="5400000">
                <a:off x="12159761" y="6972862"/>
                <a:ext cx="4181318" cy="1723561"/>
              </a:xfrm>
              <a:prstGeom prst="rect">
                <a:avLst/>
              </a:prstGeom>
              <a:blipFill>
                <a:blip r:embed="rId4"/>
                <a:stretch>
                  <a:fillRect/>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80" name="Equation"/>
              <p:cNvSpPr txBox="1"/>
              <p:nvPr/>
            </p:nvSpPr>
            <p:spPr>
              <a:xfrm>
                <a:off x="11455834" y="5793816"/>
                <a:ext cx="136526" cy="422276"/>
              </a:xfrm>
              <a:prstGeom prst="rect">
                <a:avLst/>
              </a:prstGeom>
              <a:ln w="12700">
                <a:miter lim="400000"/>
              </a:ln>
            </p:spPr>
            <p:txBody>
              <a:bodyPr wrap="none" lIns="0" tIns="0" rIns="0" bIns="0">
                <a:spAutoFit/>
              </a:bodyPr>
              <a:lstStyle/>
              <a:p>
                <a:pPr algn="l" defTabSz="914400" latinLnBrk="1">
                  <a:defRPr sz="1800" b="0"/>
                </a:pPr>
                <a14:m>
                  <m:oMathPara xmlns:m="http://schemas.openxmlformats.org/officeDocument/2006/math">
                    <m:oMathParaPr>
                      <m:jc m:val="centerGroup"/>
                    </m:oMathParaPr>
                    <m:oMath xmlns:m="http://schemas.openxmlformats.org/officeDocument/2006/math">
                      <m:r>
                        <a:rPr sz="5000" i="1">
                          <a:solidFill>
                            <a:srgbClr val="000000"/>
                          </a:solidFill>
                          <a:latin typeface="Cambria Math" panose="02040503050406030204" pitchFamily="18" charset="0"/>
                        </a:rPr>
                        <m:t>𝑖</m:t>
                      </m:r>
                    </m:oMath>
                  </m:oMathPara>
                </a14:m>
                <a:endParaRPr sz="5000"/>
              </a:p>
            </p:txBody>
          </p:sp>
        </mc:Choice>
        <mc:Fallback xmlns="">
          <p:sp>
            <p:nvSpPr>
              <p:cNvPr id="480" name="Equation"/>
              <p:cNvSpPr txBox="1">
                <a:spLocks noRot="1" noChangeAspect="1" noMove="1" noResize="1" noEditPoints="1" noAdjustHandles="1" noChangeArrowheads="1" noChangeShapeType="1" noTextEdit="1"/>
              </p:cNvSpPr>
              <p:nvPr/>
            </p:nvSpPr>
            <p:spPr>
              <a:xfrm>
                <a:off x="11455834" y="5793816"/>
                <a:ext cx="136526" cy="422276"/>
              </a:xfrm>
              <a:prstGeom prst="rect">
                <a:avLst/>
              </a:prstGeom>
              <a:blipFill>
                <a:blip r:embed="rId5"/>
                <a:stretch>
                  <a:fillRect r="-30435" b="-47143"/>
                </a:stretch>
              </a:blipFill>
              <a:ln w="12700">
                <a:miter lim="400000"/>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81" name="Equation"/>
              <p:cNvSpPr txBox="1"/>
              <p:nvPr/>
            </p:nvSpPr>
            <p:spPr>
              <a:xfrm>
                <a:off x="19736427" y="7191178"/>
                <a:ext cx="255906" cy="545466"/>
              </a:xfrm>
              <a:prstGeom prst="rect">
                <a:avLst/>
              </a:prstGeom>
              <a:ln w="12700">
                <a:miter lim="400000"/>
              </a:ln>
            </p:spPr>
            <p:txBody>
              <a:bodyPr wrap="none" lIns="0" tIns="0" rIns="0" bIns="0">
                <a:spAutoFit/>
              </a:bodyPr>
              <a:lstStyle/>
              <a:p>
                <a:pPr algn="l" defTabSz="914400" latinLnBrk="1">
                  <a:defRPr sz="1800" b="0"/>
                </a:pPr>
                <a14:m>
                  <m:oMathPara xmlns:m="http://schemas.openxmlformats.org/officeDocument/2006/math">
                    <m:oMathParaPr>
                      <m:jc m:val="centerGroup"/>
                    </m:oMathParaPr>
                    <m:oMath xmlns:m="http://schemas.openxmlformats.org/officeDocument/2006/math">
                      <m:r>
                        <a:rPr sz="5000" i="1">
                          <a:solidFill>
                            <a:srgbClr val="000000"/>
                          </a:solidFill>
                          <a:latin typeface="Cambria Math" panose="02040503050406030204" pitchFamily="18" charset="0"/>
                        </a:rPr>
                        <m:t>𝑗</m:t>
                      </m:r>
                    </m:oMath>
                  </m:oMathPara>
                </a14:m>
                <a:endParaRPr sz="5000"/>
              </a:p>
            </p:txBody>
          </p:sp>
        </mc:Choice>
        <mc:Fallback xmlns="">
          <p:sp>
            <p:nvSpPr>
              <p:cNvPr id="481" name="Equation"/>
              <p:cNvSpPr txBox="1">
                <a:spLocks noRot="1" noChangeAspect="1" noMove="1" noResize="1" noEditPoints="1" noAdjustHandles="1" noChangeArrowheads="1" noChangeShapeType="1" noTextEdit="1"/>
              </p:cNvSpPr>
              <p:nvPr/>
            </p:nvSpPr>
            <p:spPr>
              <a:xfrm>
                <a:off x="19736427" y="7191178"/>
                <a:ext cx="255906" cy="545466"/>
              </a:xfrm>
              <a:prstGeom prst="rect">
                <a:avLst/>
              </a:prstGeom>
              <a:blipFill>
                <a:blip r:embed="rId6"/>
                <a:stretch>
                  <a:fillRect l="-19048" b="-39326"/>
                </a:stretch>
              </a:blipFill>
              <a:ln w="12700">
                <a:miter lim="400000"/>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82" name="Coordinates are   in pixel space"/>
              <p:cNvSpPr txBox="1"/>
              <p:nvPr/>
            </p:nvSpPr>
            <p:spPr>
              <a:xfrm>
                <a:off x="9409476" y="3130907"/>
                <a:ext cx="13445950" cy="2108606"/>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lIns="71437" tIns="71437" rIns="71437" bIns="71437" anchor="ctr"/>
              <a:lstStyle/>
              <a:p>
                <a:pPr algn="l" defTabSz="821531">
                  <a:defRPr sz="4200" b="0">
                    <a:latin typeface="Avenir Book"/>
                    <a:ea typeface="Avenir Book"/>
                    <a:cs typeface="Avenir Book"/>
                    <a:sym typeface="Avenir Book"/>
                  </a:defRPr>
                </a:pPr>
                <a:r>
                  <a:t>Coordinates are </a:t>
                </a:r>
                <a14:m>
                  <m:oMath xmlns:m="http://schemas.openxmlformats.org/officeDocument/2006/math">
                    <m:r>
                      <a:rPr sz="4800" i="1">
                        <a:solidFill>
                          <a:srgbClr val="000000"/>
                        </a:solidFill>
                        <a:latin typeface="Cambria Math" panose="02040503050406030204" pitchFamily="18" charset="0"/>
                      </a:rPr>
                      <m:t>(</m:t>
                    </m:r>
                    <m:r>
                      <a:rPr sz="4800" i="1">
                        <a:solidFill>
                          <a:srgbClr val="000000"/>
                        </a:solidFill>
                        <a:latin typeface="Cambria Math" panose="02040503050406030204" pitchFamily="18" charset="0"/>
                      </a:rPr>
                      <m:t>𝑖</m:t>
                    </m:r>
                    <m:r>
                      <a:rPr sz="4800" i="1">
                        <a:solidFill>
                          <a:srgbClr val="000000"/>
                        </a:solidFill>
                        <a:latin typeface="Cambria Math" panose="02040503050406030204" pitchFamily="18" charset="0"/>
                      </a:rPr>
                      <m:t>,</m:t>
                    </m:r>
                    <m:r>
                      <a:rPr sz="4800" i="1">
                        <a:solidFill>
                          <a:srgbClr val="000000"/>
                        </a:solidFill>
                        <a:latin typeface="Cambria Math" panose="02040503050406030204" pitchFamily="18" charset="0"/>
                      </a:rPr>
                      <m:t>𝑗</m:t>
                    </m:r>
                    <m:r>
                      <a:rPr sz="4800" i="1">
                        <a:solidFill>
                          <a:srgbClr val="000000"/>
                        </a:solidFill>
                        <a:latin typeface="Cambria Math" panose="02040503050406030204" pitchFamily="18" charset="0"/>
                      </a:rPr>
                      <m:t>)</m:t>
                    </m:r>
                  </m:oMath>
                </a14:m>
                <a:r>
                  <a:t> in pixel space</a:t>
                </a:r>
              </a:p>
            </p:txBody>
          </p:sp>
        </mc:Choice>
        <mc:Fallback xmlns="">
          <p:sp>
            <p:nvSpPr>
              <p:cNvPr id="482" name="Coordinates are   in pixel space"/>
              <p:cNvSpPr txBox="1">
                <a:spLocks noRot="1" noChangeAspect="1" noMove="1" noResize="1" noEditPoints="1" noAdjustHandles="1" noChangeArrowheads="1" noChangeShapeType="1" noTextEdit="1"/>
              </p:cNvSpPr>
              <p:nvPr/>
            </p:nvSpPr>
            <p:spPr>
              <a:xfrm>
                <a:off x="9409476" y="3130907"/>
                <a:ext cx="13445950" cy="2108606"/>
              </a:xfrm>
              <a:prstGeom prst="rect">
                <a:avLst/>
              </a:prstGeom>
              <a:blipFill>
                <a:blip r:embed="rId7"/>
                <a:stretch>
                  <a:fillRect l="-1905"/>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a:noFill/>
                  </a:rPr>
                  <a:t> </a:t>
                </a:r>
              </a:p>
            </p:txBody>
          </p:sp>
        </mc:Fallback>
      </mc:AlternateContent>
    </p:spTree>
  </p:cSld>
  <p:clrMapOvr>
    <a:masterClrMapping/>
  </p:clrMapOvr>
  <p:transition spd="med"/>
</p:sld>
</file>

<file path=ppt/slides/slide6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86" name="Camera pose - intrinsic"/>
          <p:cNvSpPr txBox="1">
            <a:spLocks noGrp="1"/>
          </p:cNvSpPr>
          <p:nvPr>
            <p:ph type="title"/>
          </p:nvPr>
        </p:nvSpPr>
        <p:spPr>
          <a:prstGeom prst="rect">
            <a:avLst/>
          </a:prstGeom>
        </p:spPr>
        <p:txBody>
          <a:bodyPr/>
          <a:lstStyle/>
          <a:p>
            <a:r>
              <a:t>Camera pose - intrinsic</a:t>
            </a:r>
          </a:p>
        </p:txBody>
      </p:sp>
      <p:sp>
        <p:nvSpPr>
          <p:cNvPr id="487" name="Slide Number"/>
          <p:cNvSpPr txBox="1">
            <a:spLocks noGrp="1"/>
          </p:cNvSpPr>
          <p:nvPr>
            <p:ph type="sldNum" sz="quarter" idx="2"/>
          </p:nvPr>
        </p:nvSpPr>
        <p:spPr>
          <a:xfrm>
            <a:off x="12041022" y="13081000"/>
            <a:ext cx="289256" cy="461059"/>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63</a:t>
            </a:fld>
            <a:endParaRPr/>
          </a:p>
        </p:txBody>
      </p:sp>
      <p:sp>
        <p:nvSpPr>
          <p:cNvPr id="488" name="Rectangle"/>
          <p:cNvSpPr/>
          <p:nvPr/>
        </p:nvSpPr>
        <p:spPr>
          <a:xfrm>
            <a:off x="4582740" y="5951286"/>
            <a:ext cx="2286001" cy="1524001"/>
          </a:xfrm>
          <a:prstGeom prst="rect">
            <a:avLst/>
          </a:prstGeom>
          <a:ln w="25400">
            <a:solidFill>
              <a:srgbClr val="000000"/>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489" name="Line"/>
          <p:cNvSpPr/>
          <p:nvPr/>
        </p:nvSpPr>
        <p:spPr>
          <a:xfrm flipV="1">
            <a:off x="4277958" y="4884795"/>
            <a:ext cx="1" cy="3319608"/>
          </a:xfrm>
          <a:prstGeom prst="line">
            <a:avLst/>
          </a:prstGeom>
          <a:ln w="50800">
            <a:solidFill>
              <a:srgbClr val="000000">
                <a:alpha val="50000"/>
              </a:srgbClr>
            </a:solidFill>
            <a:miter lim="400000"/>
            <a:tailEnd type="triangle"/>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490" name="Line"/>
          <p:cNvSpPr/>
          <p:nvPr/>
        </p:nvSpPr>
        <p:spPr>
          <a:xfrm>
            <a:off x="4255887" y="8212658"/>
            <a:ext cx="3319608" cy="1"/>
          </a:xfrm>
          <a:prstGeom prst="line">
            <a:avLst/>
          </a:prstGeom>
          <a:ln w="50800">
            <a:solidFill>
              <a:srgbClr val="000000">
                <a:alpha val="50000"/>
              </a:srgbClr>
            </a:solidFill>
            <a:miter lim="400000"/>
            <a:tailEnd type="triangle"/>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491" name="Line"/>
          <p:cNvSpPr/>
          <p:nvPr/>
        </p:nvSpPr>
        <p:spPr>
          <a:xfrm flipH="1">
            <a:off x="1921495" y="8221806"/>
            <a:ext cx="2347317" cy="2347317"/>
          </a:xfrm>
          <a:prstGeom prst="line">
            <a:avLst/>
          </a:prstGeom>
          <a:ln w="50800">
            <a:solidFill>
              <a:srgbClr val="000000">
                <a:alpha val="50000"/>
              </a:srgbClr>
            </a:solidFill>
            <a:miter lim="400000"/>
            <a:tailEnd type="triangle"/>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492" name="Y"/>
          <p:cNvSpPr txBox="1"/>
          <p:nvPr/>
        </p:nvSpPr>
        <p:spPr>
          <a:xfrm>
            <a:off x="3764784" y="4188878"/>
            <a:ext cx="1026348" cy="89642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lstStyle>
            <a:lvl1pPr defTabSz="821531">
              <a:defRPr sz="4200" b="0">
                <a:latin typeface="Avenir Book"/>
                <a:ea typeface="Avenir Book"/>
                <a:cs typeface="Avenir Book"/>
                <a:sym typeface="Avenir Book"/>
              </a:defRPr>
            </a:lvl1pPr>
          </a:lstStyle>
          <a:p>
            <a:r>
              <a:t>Y</a:t>
            </a:r>
          </a:p>
        </p:txBody>
      </p:sp>
      <p:sp>
        <p:nvSpPr>
          <p:cNvPr id="493" name="X"/>
          <p:cNvSpPr txBox="1"/>
          <p:nvPr/>
        </p:nvSpPr>
        <p:spPr>
          <a:xfrm>
            <a:off x="7258232" y="7764448"/>
            <a:ext cx="1026349" cy="89642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lstStyle>
            <a:lvl1pPr defTabSz="821531">
              <a:defRPr sz="4200" b="0">
                <a:latin typeface="Avenir Book"/>
                <a:ea typeface="Avenir Book"/>
                <a:cs typeface="Avenir Book"/>
                <a:sym typeface="Avenir Book"/>
              </a:defRPr>
            </a:lvl1pPr>
          </a:lstStyle>
          <a:p>
            <a:r>
              <a:t>X</a:t>
            </a:r>
          </a:p>
        </p:txBody>
      </p:sp>
      <p:sp>
        <p:nvSpPr>
          <p:cNvPr id="494" name="Z"/>
          <p:cNvSpPr txBox="1"/>
          <p:nvPr/>
        </p:nvSpPr>
        <p:spPr>
          <a:xfrm>
            <a:off x="1198248" y="10408702"/>
            <a:ext cx="1026348" cy="89642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lstStyle>
            <a:lvl1pPr defTabSz="821531">
              <a:defRPr sz="4200" b="0">
                <a:latin typeface="Avenir Book"/>
                <a:ea typeface="Avenir Book"/>
                <a:cs typeface="Avenir Book"/>
                <a:sym typeface="Avenir Book"/>
              </a:defRPr>
            </a:lvl1pPr>
          </a:lstStyle>
          <a:p>
            <a:r>
              <a:t>Z</a:t>
            </a:r>
          </a:p>
        </p:txBody>
      </p:sp>
      <p:sp>
        <p:nvSpPr>
          <p:cNvPr id="495" name="Line"/>
          <p:cNvSpPr/>
          <p:nvPr/>
        </p:nvSpPr>
        <p:spPr>
          <a:xfrm flipV="1">
            <a:off x="4275228" y="5851139"/>
            <a:ext cx="2347318" cy="2347317"/>
          </a:xfrm>
          <a:prstGeom prst="line">
            <a:avLst/>
          </a:prstGeom>
          <a:ln w="50800">
            <a:solidFill>
              <a:srgbClr val="000000">
                <a:alpha val="0"/>
              </a:srgbClr>
            </a:solidFill>
            <a:miter lim="400000"/>
            <a:tailEnd type="triangle"/>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496" name="Line"/>
          <p:cNvSpPr/>
          <p:nvPr/>
        </p:nvSpPr>
        <p:spPr>
          <a:xfrm flipV="1">
            <a:off x="4275229" y="5936651"/>
            <a:ext cx="303890" cy="2261806"/>
          </a:xfrm>
          <a:prstGeom prst="line">
            <a:avLst/>
          </a:prstGeom>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497" name="Line"/>
          <p:cNvSpPr/>
          <p:nvPr/>
        </p:nvSpPr>
        <p:spPr>
          <a:xfrm flipV="1">
            <a:off x="4275228" y="7470830"/>
            <a:ext cx="308278" cy="727626"/>
          </a:xfrm>
          <a:prstGeom prst="line">
            <a:avLst/>
          </a:prstGeom>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498" name="Line"/>
          <p:cNvSpPr/>
          <p:nvPr/>
        </p:nvSpPr>
        <p:spPr>
          <a:xfrm flipV="1">
            <a:off x="4275229" y="5944385"/>
            <a:ext cx="2596025" cy="2254071"/>
          </a:xfrm>
          <a:prstGeom prst="line">
            <a:avLst/>
          </a:prstGeom>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499" name="Line"/>
          <p:cNvSpPr/>
          <p:nvPr/>
        </p:nvSpPr>
        <p:spPr>
          <a:xfrm flipV="1">
            <a:off x="4275228" y="7477651"/>
            <a:ext cx="2594082" cy="720805"/>
          </a:xfrm>
          <a:prstGeom prst="line">
            <a:avLst/>
          </a:prstGeom>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500" name="Line"/>
          <p:cNvSpPr/>
          <p:nvPr/>
        </p:nvSpPr>
        <p:spPr>
          <a:xfrm>
            <a:off x="10886716" y="6545803"/>
            <a:ext cx="2610840" cy="1"/>
          </a:xfrm>
          <a:prstGeom prst="line">
            <a:avLst/>
          </a:prstGeom>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501" name="Line"/>
          <p:cNvSpPr/>
          <p:nvPr/>
        </p:nvSpPr>
        <p:spPr>
          <a:xfrm>
            <a:off x="10886717" y="6545803"/>
            <a:ext cx="1223961" cy="2584944"/>
          </a:xfrm>
          <a:prstGeom prst="line">
            <a:avLst/>
          </a:prstGeom>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502" name="Line"/>
          <p:cNvSpPr/>
          <p:nvPr/>
        </p:nvSpPr>
        <p:spPr>
          <a:xfrm flipV="1">
            <a:off x="12122466" y="6545803"/>
            <a:ext cx="1375091" cy="2577679"/>
          </a:xfrm>
          <a:prstGeom prst="line">
            <a:avLst/>
          </a:prstGeom>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503" name="Line"/>
          <p:cNvSpPr/>
          <p:nvPr/>
        </p:nvSpPr>
        <p:spPr>
          <a:xfrm>
            <a:off x="19509491" y="6902442"/>
            <a:ext cx="1" cy="1862073"/>
          </a:xfrm>
          <a:prstGeom prst="line">
            <a:avLst/>
          </a:prstGeom>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504" name="Line"/>
          <p:cNvSpPr/>
          <p:nvPr/>
        </p:nvSpPr>
        <p:spPr>
          <a:xfrm flipH="1">
            <a:off x="16907047" y="6907366"/>
            <a:ext cx="2615005" cy="848286"/>
          </a:xfrm>
          <a:prstGeom prst="line">
            <a:avLst/>
          </a:prstGeom>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505" name="Line"/>
          <p:cNvSpPr/>
          <p:nvPr/>
        </p:nvSpPr>
        <p:spPr>
          <a:xfrm>
            <a:off x="16911902" y="7765853"/>
            <a:ext cx="2603907" cy="996285"/>
          </a:xfrm>
          <a:prstGeom prst="line">
            <a:avLst/>
          </a:prstGeom>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506" name="3D view"/>
          <p:cNvSpPr txBox="1"/>
          <p:nvPr/>
        </p:nvSpPr>
        <p:spPr>
          <a:xfrm>
            <a:off x="3033532" y="11194354"/>
            <a:ext cx="2488853" cy="89642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lstStyle>
            <a:lvl1pPr defTabSz="821531">
              <a:defRPr sz="4200" b="0">
                <a:latin typeface="Avenir Book"/>
                <a:ea typeface="Avenir Book"/>
                <a:cs typeface="Avenir Book"/>
                <a:sym typeface="Avenir Book"/>
              </a:defRPr>
            </a:lvl1pPr>
          </a:lstStyle>
          <a:p>
            <a:r>
              <a:t>3D view</a:t>
            </a:r>
          </a:p>
        </p:txBody>
      </p:sp>
      <p:sp>
        <p:nvSpPr>
          <p:cNvPr id="507" name="Top view (looking along Y)"/>
          <p:cNvSpPr txBox="1"/>
          <p:nvPr/>
        </p:nvSpPr>
        <p:spPr>
          <a:xfrm>
            <a:off x="10101341" y="10780784"/>
            <a:ext cx="4181318" cy="172356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lstStyle>
            <a:lvl1pPr defTabSz="821531">
              <a:defRPr sz="4200" b="0">
                <a:latin typeface="Avenir Book"/>
                <a:ea typeface="Avenir Book"/>
                <a:cs typeface="Avenir Book"/>
                <a:sym typeface="Avenir Book"/>
              </a:defRPr>
            </a:lvl1pPr>
          </a:lstStyle>
          <a:p>
            <a:r>
              <a:t>Top view (looking along Y)</a:t>
            </a:r>
          </a:p>
        </p:txBody>
      </p:sp>
      <p:sp>
        <p:nvSpPr>
          <p:cNvPr id="508" name="Side view (looking along X)"/>
          <p:cNvSpPr txBox="1"/>
          <p:nvPr/>
        </p:nvSpPr>
        <p:spPr>
          <a:xfrm>
            <a:off x="16123890" y="10780784"/>
            <a:ext cx="4181318" cy="172356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lstStyle>
            <a:lvl1pPr defTabSz="821531">
              <a:defRPr sz="4200" b="0">
                <a:latin typeface="Avenir Book"/>
                <a:ea typeface="Avenir Book"/>
                <a:cs typeface="Avenir Book"/>
                <a:sym typeface="Avenir Book"/>
              </a:defRPr>
            </a:lvl1pPr>
          </a:lstStyle>
          <a:p>
            <a:r>
              <a:t>Side view (looking along X)</a:t>
            </a:r>
          </a:p>
        </p:txBody>
      </p:sp>
      <p:sp>
        <p:nvSpPr>
          <p:cNvPr id="509" name="Circle"/>
          <p:cNvSpPr/>
          <p:nvPr/>
        </p:nvSpPr>
        <p:spPr>
          <a:xfrm>
            <a:off x="5072490" y="6296957"/>
            <a:ext cx="259598" cy="259598"/>
          </a:xfrm>
          <a:prstGeom prst="ellipse">
            <a:avLst/>
          </a:prstGeom>
          <a:solidFill>
            <a:srgbClr val="FFFFFF"/>
          </a:solidFill>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510" name="Pixel (i, j)"/>
          <p:cNvSpPr txBox="1"/>
          <p:nvPr/>
        </p:nvSpPr>
        <p:spPr>
          <a:xfrm>
            <a:off x="4892281" y="4416935"/>
            <a:ext cx="3140207" cy="89642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lstStyle>
            <a:lvl1pPr defTabSz="821531">
              <a:defRPr sz="4200" b="0">
                <a:latin typeface="Avenir Book"/>
                <a:ea typeface="Avenir Book"/>
                <a:cs typeface="Avenir Book"/>
                <a:sym typeface="Avenir Book"/>
              </a:defRPr>
            </a:lvl1pPr>
          </a:lstStyle>
          <a:p>
            <a:r>
              <a:t>Pixel (i, j)</a:t>
            </a:r>
          </a:p>
        </p:txBody>
      </p:sp>
      <p:pic>
        <p:nvPicPr>
          <p:cNvPr id="521" name="Connection Line" descr="Connection Line"/>
          <p:cNvPicPr>
            <a:picLocks/>
          </p:cNvPicPr>
          <p:nvPr/>
        </p:nvPicPr>
        <p:blipFill>
          <a:blip r:embed="rId2"/>
          <a:stretch>
            <a:fillRect/>
          </a:stretch>
        </p:blipFill>
        <p:spPr>
          <a:xfrm>
            <a:off x="4757640" y="5006800"/>
            <a:ext cx="588410" cy="1371460"/>
          </a:xfrm>
          <a:prstGeom prst="rect">
            <a:avLst/>
          </a:prstGeom>
        </p:spPr>
      </p:pic>
      <p:sp>
        <p:nvSpPr>
          <p:cNvPr id="512" name="Circle"/>
          <p:cNvSpPr/>
          <p:nvPr/>
        </p:nvSpPr>
        <p:spPr>
          <a:xfrm>
            <a:off x="11447890" y="6423957"/>
            <a:ext cx="259597" cy="259598"/>
          </a:xfrm>
          <a:prstGeom prst="ellipse">
            <a:avLst/>
          </a:prstGeom>
          <a:solidFill>
            <a:srgbClr val="FFFFFF"/>
          </a:solidFill>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513" name="Circle"/>
          <p:cNvSpPr/>
          <p:nvPr/>
        </p:nvSpPr>
        <p:spPr>
          <a:xfrm>
            <a:off x="19372690" y="7287558"/>
            <a:ext cx="259597" cy="259597"/>
          </a:xfrm>
          <a:prstGeom prst="ellipse">
            <a:avLst/>
          </a:prstGeom>
          <a:solidFill>
            <a:srgbClr val="FFFFFF"/>
          </a:solidFill>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mc:AlternateContent xmlns:mc="http://schemas.openxmlformats.org/markup-compatibility/2006" xmlns:a14="http://schemas.microsoft.com/office/drawing/2010/main">
        <mc:Choice Requires="a14">
          <p:sp>
            <p:nvSpPr>
              <p:cNvPr id="514" name="If image maps to   then this pixel sits at   where   is the image resolution."/>
              <p:cNvSpPr txBox="1"/>
              <p:nvPr/>
            </p:nvSpPr>
            <p:spPr>
              <a:xfrm>
                <a:off x="9409476" y="3130907"/>
                <a:ext cx="13445950" cy="2108606"/>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lIns="71437" tIns="71437" rIns="71437" bIns="71437" anchor="ctr"/>
              <a:lstStyle/>
              <a:p>
                <a:pPr algn="l" defTabSz="821531">
                  <a:defRPr sz="4200" b="0">
                    <a:latin typeface="Avenir Book"/>
                    <a:ea typeface="Avenir Book"/>
                    <a:cs typeface="Avenir Book"/>
                    <a:sym typeface="Avenir Book"/>
                  </a:defRPr>
                </a:pPr>
                <a:r>
                  <a:t>If image maps to </a:t>
                </a:r>
                <a14:m>
                  <m:oMath xmlns:m="http://schemas.openxmlformats.org/officeDocument/2006/math">
                    <m:r>
                      <a:rPr sz="4800" i="1">
                        <a:solidFill>
                          <a:srgbClr val="000000"/>
                        </a:solidFill>
                        <a:latin typeface="Cambria Math" panose="02040503050406030204" pitchFamily="18" charset="0"/>
                      </a:rPr>
                      <m:t>[0,1</m:t>
                    </m:r>
                    <m:sSup>
                      <m:sSupPr>
                        <m:ctrlPr>
                          <a:rPr sz="4800" i="1">
                            <a:solidFill>
                              <a:srgbClr val="000000"/>
                            </a:solidFill>
                            <a:latin typeface="Cambria Math" panose="02040503050406030204" pitchFamily="18" charset="0"/>
                          </a:rPr>
                        </m:ctrlPr>
                      </m:sSupPr>
                      <m:e>
                        <m:r>
                          <a:rPr sz="4800" i="1">
                            <a:solidFill>
                              <a:srgbClr val="000000"/>
                            </a:solidFill>
                            <a:latin typeface="Cambria Math" panose="02040503050406030204" pitchFamily="18" charset="0"/>
                          </a:rPr>
                          <m:t>]</m:t>
                        </m:r>
                      </m:e>
                      <m:sup>
                        <m:r>
                          <a:rPr sz="4800" i="1">
                            <a:solidFill>
                              <a:srgbClr val="000000"/>
                            </a:solidFill>
                            <a:latin typeface="Cambria Math" panose="02040503050406030204" pitchFamily="18" charset="0"/>
                          </a:rPr>
                          <m:t>2</m:t>
                        </m:r>
                      </m:sup>
                    </m:sSup>
                  </m:oMath>
                </a14:m>
                <a:r>
                  <a:t> then this pixel sits at </a:t>
                </a:r>
                <a14:m>
                  <m:oMath xmlns:m="http://schemas.openxmlformats.org/officeDocument/2006/math">
                    <m:r>
                      <a:rPr sz="4700" i="1">
                        <a:solidFill>
                          <a:srgbClr val="000000"/>
                        </a:solidFill>
                        <a:latin typeface="Cambria Math" panose="02040503050406030204" pitchFamily="18" charset="0"/>
                      </a:rPr>
                      <m:t>(</m:t>
                    </m:r>
                    <m:r>
                      <a:rPr sz="4700" i="1">
                        <a:solidFill>
                          <a:srgbClr val="000000"/>
                        </a:solidFill>
                        <a:latin typeface="Cambria Math" panose="02040503050406030204" pitchFamily="18" charset="0"/>
                      </a:rPr>
                      <m:t>𝑖</m:t>
                    </m:r>
                    <m:r>
                      <a:rPr sz="4700" i="1">
                        <a:solidFill>
                          <a:srgbClr val="000000"/>
                        </a:solidFill>
                        <a:latin typeface="Cambria Math" panose="02040503050406030204" pitchFamily="18" charset="0"/>
                      </a:rPr>
                      <m:t>/</m:t>
                    </m:r>
                    <m:r>
                      <a:rPr sz="4700" i="1">
                        <a:solidFill>
                          <a:srgbClr val="000000"/>
                        </a:solidFill>
                        <a:latin typeface="Cambria Math" panose="02040503050406030204" pitchFamily="18" charset="0"/>
                      </a:rPr>
                      <m:t>𝑤</m:t>
                    </m:r>
                    <m:r>
                      <a:rPr sz="4700" i="1">
                        <a:solidFill>
                          <a:srgbClr val="000000"/>
                        </a:solidFill>
                        <a:latin typeface="Cambria Math" panose="02040503050406030204" pitchFamily="18" charset="0"/>
                      </a:rPr>
                      <m:t>,</m:t>
                    </m:r>
                    <m:r>
                      <a:rPr sz="4700" i="1">
                        <a:solidFill>
                          <a:srgbClr val="000000"/>
                        </a:solidFill>
                        <a:latin typeface="Cambria Math" panose="02040503050406030204" pitchFamily="18" charset="0"/>
                      </a:rPr>
                      <m:t>𝑗</m:t>
                    </m:r>
                    <m:r>
                      <a:rPr sz="4700" i="1">
                        <a:solidFill>
                          <a:srgbClr val="000000"/>
                        </a:solidFill>
                        <a:latin typeface="Cambria Math" panose="02040503050406030204" pitchFamily="18" charset="0"/>
                      </a:rPr>
                      <m:t>/</m:t>
                    </m:r>
                    <m:r>
                      <a:rPr sz="4700" i="1">
                        <a:solidFill>
                          <a:srgbClr val="000000"/>
                        </a:solidFill>
                        <a:latin typeface="Cambria Math" panose="02040503050406030204" pitchFamily="18" charset="0"/>
                      </a:rPr>
                      <m:t>h</m:t>
                    </m:r>
                    <m:r>
                      <a:rPr sz="4700" i="1">
                        <a:solidFill>
                          <a:srgbClr val="000000"/>
                        </a:solidFill>
                        <a:latin typeface="Cambria Math" panose="02040503050406030204" pitchFamily="18" charset="0"/>
                      </a:rPr>
                      <m:t>)</m:t>
                    </m:r>
                  </m:oMath>
                </a14:m>
                <a:r>
                  <a:t> where </a:t>
                </a:r>
                <a14:m>
                  <m:oMath xmlns:m="http://schemas.openxmlformats.org/officeDocument/2006/math">
                    <m:r>
                      <a:rPr sz="4750" i="1">
                        <a:solidFill>
                          <a:srgbClr val="000000"/>
                        </a:solidFill>
                        <a:latin typeface="Cambria Math" panose="02040503050406030204" pitchFamily="18" charset="0"/>
                      </a:rPr>
                      <m:t>(</m:t>
                    </m:r>
                    <m:r>
                      <a:rPr sz="4750" i="1">
                        <a:solidFill>
                          <a:srgbClr val="000000"/>
                        </a:solidFill>
                        <a:latin typeface="Cambria Math" panose="02040503050406030204" pitchFamily="18" charset="0"/>
                      </a:rPr>
                      <m:t>𝑤</m:t>
                    </m:r>
                    <m:r>
                      <a:rPr sz="4750" i="1">
                        <a:solidFill>
                          <a:srgbClr val="000000"/>
                        </a:solidFill>
                        <a:latin typeface="Cambria Math" panose="02040503050406030204" pitchFamily="18" charset="0"/>
                      </a:rPr>
                      <m:t>,</m:t>
                    </m:r>
                    <m:r>
                      <a:rPr sz="4750" i="1">
                        <a:solidFill>
                          <a:srgbClr val="000000"/>
                        </a:solidFill>
                        <a:latin typeface="Cambria Math" panose="02040503050406030204" pitchFamily="18" charset="0"/>
                      </a:rPr>
                      <m:t>h</m:t>
                    </m:r>
                    <m:r>
                      <a:rPr sz="4750" i="1">
                        <a:solidFill>
                          <a:srgbClr val="000000"/>
                        </a:solidFill>
                        <a:latin typeface="Cambria Math" panose="02040503050406030204" pitchFamily="18" charset="0"/>
                      </a:rPr>
                      <m:t>)</m:t>
                    </m:r>
                  </m:oMath>
                </a14:m>
                <a:r>
                  <a:t> is the image resolution.</a:t>
                </a:r>
              </a:p>
            </p:txBody>
          </p:sp>
        </mc:Choice>
        <mc:Fallback xmlns="">
          <p:sp>
            <p:nvSpPr>
              <p:cNvPr id="514" name="If image maps to   then this pixel sits at   where   is the image resolution."/>
              <p:cNvSpPr txBox="1">
                <a:spLocks noRot="1" noChangeAspect="1" noMove="1" noResize="1" noEditPoints="1" noAdjustHandles="1" noChangeArrowheads="1" noChangeShapeType="1" noTextEdit="1"/>
              </p:cNvSpPr>
              <p:nvPr/>
            </p:nvSpPr>
            <p:spPr>
              <a:xfrm>
                <a:off x="9409476" y="3130907"/>
                <a:ext cx="13445950" cy="2108606"/>
              </a:xfrm>
              <a:prstGeom prst="rect">
                <a:avLst/>
              </a:prstGeom>
              <a:blipFill>
                <a:blip r:embed="rId3"/>
                <a:stretch>
                  <a:fillRect l="-1905"/>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15" name="Equation"/>
              <p:cNvSpPr txBox="1"/>
              <p:nvPr/>
            </p:nvSpPr>
            <p:spPr>
              <a:xfrm>
                <a:off x="10442579" y="6334681"/>
                <a:ext cx="287021" cy="438151"/>
              </a:xfrm>
              <a:prstGeom prst="rect">
                <a:avLst/>
              </a:prstGeom>
              <a:ln w="12700">
                <a:miter lim="400000"/>
              </a:ln>
            </p:spPr>
            <p:txBody>
              <a:bodyPr wrap="none" lIns="0" tIns="0" rIns="0" bIns="0">
                <a:spAutoFit/>
              </a:bodyPr>
              <a:lstStyle/>
              <a:p>
                <a:pPr algn="l" defTabSz="914400" latinLnBrk="1">
                  <a:defRPr sz="1800" b="0"/>
                </a:pPr>
                <a14:m>
                  <m:oMathPara xmlns:m="http://schemas.openxmlformats.org/officeDocument/2006/math">
                    <m:oMathParaPr>
                      <m:jc m:val="centerGroup"/>
                    </m:oMathParaPr>
                    <m:oMath xmlns:m="http://schemas.openxmlformats.org/officeDocument/2006/math">
                      <m:r>
                        <a:rPr sz="5000" i="1">
                          <a:solidFill>
                            <a:srgbClr val="000000"/>
                          </a:solidFill>
                          <a:latin typeface="Cambria Math" panose="02040503050406030204" pitchFamily="18" charset="0"/>
                        </a:rPr>
                        <m:t>0</m:t>
                      </m:r>
                    </m:oMath>
                  </m:oMathPara>
                </a14:m>
                <a:endParaRPr sz="5000"/>
              </a:p>
            </p:txBody>
          </p:sp>
        </mc:Choice>
        <mc:Fallback xmlns="">
          <p:sp>
            <p:nvSpPr>
              <p:cNvPr id="515" name="Equation"/>
              <p:cNvSpPr txBox="1">
                <a:spLocks noRot="1" noChangeAspect="1" noMove="1" noResize="1" noEditPoints="1" noAdjustHandles="1" noChangeArrowheads="1" noChangeShapeType="1" noTextEdit="1"/>
              </p:cNvSpPr>
              <p:nvPr/>
            </p:nvSpPr>
            <p:spPr>
              <a:xfrm>
                <a:off x="10442579" y="6334681"/>
                <a:ext cx="287021" cy="438151"/>
              </a:xfrm>
              <a:prstGeom prst="rect">
                <a:avLst/>
              </a:prstGeom>
              <a:blipFill>
                <a:blip r:embed="rId4"/>
                <a:stretch>
                  <a:fillRect r="-10638" b="-41667"/>
                </a:stretch>
              </a:blipFill>
              <a:ln w="12700">
                <a:miter lim="400000"/>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16" name="Equation"/>
              <p:cNvSpPr txBox="1"/>
              <p:nvPr/>
            </p:nvSpPr>
            <p:spPr>
              <a:xfrm>
                <a:off x="19407488" y="8863411"/>
                <a:ext cx="287021" cy="438151"/>
              </a:xfrm>
              <a:prstGeom prst="rect">
                <a:avLst/>
              </a:prstGeom>
              <a:ln w="12700">
                <a:miter lim="400000"/>
              </a:ln>
            </p:spPr>
            <p:txBody>
              <a:bodyPr wrap="none" lIns="0" tIns="0" rIns="0" bIns="0">
                <a:spAutoFit/>
              </a:bodyPr>
              <a:lstStyle/>
              <a:p>
                <a:pPr algn="l" defTabSz="914400" latinLnBrk="1">
                  <a:defRPr sz="1800" b="0"/>
                </a:pPr>
                <a14:m>
                  <m:oMathPara xmlns:m="http://schemas.openxmlformats.org/officeDocument/2006/math">
                    <m:oMathParaPr>
                      <m:jc m:val="centerGroup"/>
                    </m:oMathParaPr>
                    <m:oMath xmlns:m="http://schemas.openxmlformats.org/officeDocument/2006/math">
                      <m:r>
                        <a:rPr sz="5000" i="1">
                          <a:solidFill>
                            <a:srgbClr val="000000"/>
                          </a:solidFill>
                          <a:latin typeface="Cambria Math" panose="02040503050406030204" pitchFamily="18" charset="0"/>
                        </a:rPr>
                        <m:t>0</m:t>
                      </m:r>
                    </m:oMath>
                  </m:oMathPara>
                </a14:m>
                <a:endParaRPr sz="5000"/>
              </a:p>
            </p:txBody>
          </p:sp>
        </mc:Choice>
        <mc:Fallback xmlns="">
          <p:sp>
            <p:nvSpPr>
              <p:cNvPr id="516" name="Equation"/>
              <p:cNvSpPr txBox="1">
                <a:spLocks noRot="1" noChangeAspect="1" noMove="1" noResize="1" noEditPoints="1" noAdjustHandles="1" noChangeArrowheads="1" noChangeShapeType="1" noTextEdit="1"/>
              </p:cNvSpPr>
              <p:nvPr/>
            </p:nvSpPr>
            <p:spPr>
              <a:xfrm>
                <a:off x="19407488" y="8863411"/>
                <a:ext cx="287021" cy="438151"/>
              </a:xfrm>
              <a:prstGeom prst="rect">
                <a:avLst/>
              </a:prstGeom>
              <a:blipFill>
                <a:blip r:embed="rId5"/>
                <a:stretch>
                  <a:fillRect r="-8511" b="-41667"/>
                </a:stretch>
              </a:blipFill>
              <a:ln w="12700">
                <a:miter lim="400000"/>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17" name="Equation"/>
              <p:cNvSpPr txBox="1"/>
              <p:nvPr/>
            </p:nvSpPr>
            <p:spPr>
              <a:xfrm>
                <a:off x="19461146" y="6300051"/>
                <a:ext cx="179706" cy="429261"/>
              </a:xfrm>
              <a:prstGeom prst="rect">
                <a:avLst/>
              </a:prstGeom>
              <a:ln w="12700">
                <a:miter lim="400000"/>
              </a:ln>
            </p:spPr>
            <p:txBody>
              <a:bodyPr wrap="none" lIns="0" tIns="0" rIns="0" bIns="0">
                <a:spAutoFit/>
              </a:bodyPr>
              <a:lstStyle/>
              <a:p>
                <a:pPr algn="l" defTabSz="914400" latinLnBrk="1">
                  <a:defRPr sz="1800" b="0"/>
                </a:pPr>
                <a14:m>
                  <m:oMathPara xmlns:m="http://schemas.openxmlformats.org/officeDocument/2006/math">
                    <m:oMathParaPr>
                      <m:jc m:val="centerGroup"/>
                    </m:oMathParaPr>
                    <m:oMath xmlns:m="http://schemas.openxmlformats.org/officeDocument/2006/math">
                      <m:r>
                        <a:rPr sz="5000" i="1">
                          <a:solidFill>
                            <a:srgbClr val="000000"/>
                          </a:solidFill>
                          <a:latin typeface="Cambria Math" panose="02040503050406030204" pitchFamily="18" charset="0"/>
                        </a:rPr>
                        <m:t>1</m:t>
                      </m:r>
                    </m:oMath>
                  </m:oMathPara>
                </a14:m>
                <a:endParaRPr sz="5000"/>
              </a:p>
            </p:txBody>
          </p:sp>
        </mc:Choice>
        <mc:Fallback xmlns="">
          <p:sp>
            <p:nvSpPr>
              <p:cNvPr id="517" name="Equation"/>
              <p:cNvSpPr txBox="1">
                <a:spLocks noRot="1" noChangeAspect="1" noMove="1" noResize="1" noEditPoints="1" noAdjustHandles="1" noChangeArrowheads="1" noChangeShapeType="1" noTextEdit="1"/>
              </p:cNvSpPr>
              <p:nvPr/>
            </p:nvSpPr>
            <p:spPr>
              <a:xfrm>
                <a:off x="19461146" y="6300051"/>
                <a:ext cx="179706" cy="429261"/>
              </a:xfrm>
              <a:prstGeom prst="rect">
                <a:avLst/>
              </a:prstGeom>
              <a:blipFill>
                <a:blip r:embed="rId6"/>
                <a:stretch>
                  <a:fillRect r="-66667" b="-43662"/>
                </a:stretch>
              </a:blipFill>
              <a:ln w="12700">
                <a:miter lim="400000"/>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18" name="Equation"/>
              <p:cNvSpPr txBox="1"/>
              <p:nvPr/>
            </p:nvSpPr>
            <p:spPr>
              <a:xfrm>
                <a:off x="13654673" y="6339126"/>
                <a:ext cx="179706" cy="429261"/>
              </a:xfrm>
              <a:prstGeom prst="rect">
                <a:avLst/>
              </a:prstGeom>
              <a:ln w="12700">
                <a:miter lim="400000"/>
              </a:ln>
            </p:spPr>
            <p:txBody>
              <a:bodyPr wrap="none" lIns="0" tIns="0" rIns="0" bIns="0">
                <a:spAutoFit/>
              </a:bodyPr>
              <a:lstStyle/>
              <a:p>
                <a:pPr algn="l" defTabSz="914400" latinLnBrk="1">
                  <a:defRPr sz="1800" b="0"/>
                </a:pPr>
                <a14:m>
                  <m:oMathPara xmlns:m="http://schemas.openxmlformats.org/officeDocument/2006/math">
                    <m:oMathParaPr>
                      <m:jc m:val="centerGroup"/>
                    </m:oMathParaPr>
                    <m:oMath xmlns:m="http://schemas.openxmlformats.org/officeDocument/2006/math">
                      <m:r>
                        <a:rPr sz="5000" i="1">
                          <a:solidFill>
                            <a:srgbClr val="000000"/>
                          </a:solidFill>
                          <a:latin typeface="Cambria Math" panose="02040503050406030204" pitchFamily="18" charset="0"/>
                        </a:rPr>
                        <m:t>1</m:t>
                      </m:r>
                    </m:oMath>
                  </m:oMathPara>
                </a14:m>
                <a:endParaRPr sz="5000"/>
              </a:p>
            </p:txBody>
          </p:sp>
        </mc:Choice>
        <mc:Fallback xmlns="">
          <p:sp>
            <p:nvSpPr>
              <p:cNvPr id="518" name="Equation"/>
              <p:cNvSpPr txBox="1">
                <a:spLocks noRot="1" noChangeAspect="1" noMove="1" noResize="1" noEditPoints="1" noAdjustHandles="1" noChangeArrowheads="1" noChangeShapeType="1" noTextEdit="1"/>
              </p:cNvSpPr>
              <p:nvPr/>
            </p:nvSpPr>
            <p:spPr>
              <a:xfrm>
                <a:off x="13654673" y="6339126"/>
                <a:ext cx="179706" cy="429261"/>
              </a:xfrm>
              <a:prstGeom prst="rect">
                <a:avLst/>
              </a:prstGeom>
              <a:blipFill>
                <a:blip r:embed="rId7"/>
                <a:stretch>
                  <a:fillRect r="-72414" b="-44286"/>
                </a:stretch>
              </a:blipFill>
              <a:ln w="12700">
                <a:miter lim="400000"/>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19" name="Equation"/>
              <p:cNvSpPr txBox="1"/>
              <p:nvPr/>
            </p:nvSpPr>
            <p:spPr>
              <a:xfrm>
                <a:off x="11292855" y="5723596"/>
                <a:ext cx="803982" cy="440691"/>
              </a:xfrm>
              <a:prstGeom prst="rect">
                <a:avLst/>
              </a:prstGeom>
              <a:ln w="12700">
                <a:miter lim="400000"/>
              </a:ln>
            </p:spPr>
            <p:txBody>
              <a:bodyPr wrap="none" lIns="0" tIns="0" rIns="0" bIns="0">
                <a:spAutoFit/>
              </a:bodyPr>
              <a:lstStyle/>
              <a:p>
                <a:pPr algn="l" defTabSz="914400" latinLnBrk="1">
                  <a:defRPr sz="1800" b="0"/>
                </a:pPr>
                <a14:m>
                  <m:oMathPara xmlns:m="http://schemas.openxmlformats.org/officeDocument/2006/math">
                    <m:oMathParaPr>
                      <m:jc m:val="centerGroup"/>
                    </m:oMathParaPr>
                    <m:oMath xmlns:m="http://schemas.openxmlformats.org/officeDocument/2006/math">
                      <m:f>
                        <m:fPr>
                          <m:type m:val="lin"/>
                          <m:ctrlPr>
                            <a:rPr sz="5000" i="1">
                              <a:solidFill>
                                <a:srgbClr val="000000"/>
                              </a:solidFill>
                              <a:latin typeface="Cambria Math" panose="02040503050406030204" pitchFamily="18" charset="0"/>
                            </a:rPr>
                          </m:ctrlPr>
                        </m:fPr>
                        <m:num>
                          <m:r>
                            <a:rPr sz="5000" i="1">
                              <a:solidFill>
                                <a:srgbClr val="000000"/>
                              </a:solidFill>
                              <a:latin typeface="Cambria Math" panose="02040503050406030204" pitchFamily="18" charset="0"/>
                            </a:rPr>
                            <m:t>𝑖</m:t>
                          </m:r>
                        </m:num>
                        <m:den>
                          <m:r>
                            <a:rPr sz="5000" i="1">
                              <a:solidFill>
                                <a:srgbClr val="000000"/>
                              </a:solidFill>
                              <a:latin typeface="Cambria Math" panose="02040503050406030204" pitchFamily="18" charset="0"/>
                            </a:rPr>
                            <m:t>𝑤</m:t>
                          </m:r>
                        </m:den>
                      </m:f>
                    </m:oMath>
                  </m:oMathPara>
                </a14:m>
                <a:endParaRPr sz="5000"/>
              </a:p>
            </p:txBody>
          </p:sp>
        </mc:Choice>
        <mc:Fallback xmlns="">
          <p:sp>
            <p:nvSpPr>
              <p:cNvPr id="519" name="Equation"/>
              <p:cNvSpPr txBox="1">
                <a:spLocks noRot="1" noChangeAspect="1" noMove="1" noResize="1" noEditPoints="1" noAdjustHandles="1" noChangeArrowheads="1" noChangeShapeType="1" noTextEdit="1"/>
              </p:cNvSpPr>
              <p:nvPr/>
            </p:nvSpPr>
            <p:spPr>
              <a:xfrm>
                <a:off x="11292855" y="5723596"/>
                <a:ext cx="803982" cy="440691"/>
              </a:xfrm>
              <a:prstGeom prst="rect">
                <a:avLst/>
              </a:prstGeom>
              <a:blipFill>
                <a:blip r:embed="rId8"/>
                <a:stretch>
                  <a:fillRect r="-29008" b="-65278"/>
                </a:stretch>
              </a:blipFill>
              <a:ln w="12700">
                <a:miter lim="400000"/>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20" name="Equation"/>
              <p:cNvSpPr txBox="1"/>
              <p:nvPr/>
            </p:nvSpPr>
            <p:spPr>
              <a:xfrm>
                <a:off x="19736427" y="7191178"/>
                <a:ext cx="805887" cy="565151"/>
              </a:xfrm>
              <a:prstGeom prst="rect">
                <a:avLst/>
              </a:prstGeom>
              <a:ln w="12700">
                <a:miter lim="400000"/>
              </a:ln>
            </p:spPr>
            <p:txBody>
              <a:bodyPr wrap="none" lIns="0" tIns="0" rIns="0" bIns="0">
                <a:spAutoFit/>
              </a:bodyPr>
              <a:lstStyle/>
              <a:p>
                <a:pPr algn="l" defTabSz="914400" latinLnBrk="1">
                  <a:defRPr sz="1800" b="0"/>
                </a:pPr>
                <a14:m>
                  <m:oMathPara xmlns:m="http://schemas.openxmlformats.org/officeDocument/2006/math">
                    <m:oMathParaPr>
                      <m:jc m:val="centerGroup"/>
                    </m:oMathParaPr>
                    <m:oMath xmlns:m="http://schemas.openxmlformats.org/officeDocument/2006/math">
                      <m:f>
                        <m:fPr>
                          <m:type m:val="lin"/>
                          <m:ctrlPr>
                            <a:rPr sz="5000" i="1">
                              <a:solidFill>
                                <a:srgbClr val="000000"/>
                              </a:solidFill>
                              <a:latin typeface="Cambria Math" panose="02040503050406030204" pitchFamily="18" charset="0"/>
                            </a:rPr>
                          </m:ctrlPr>
                        </m:fPr>
                        <m:num>
                          <m:r>
                            <a:rPr sz="5000" i="1">
                              <a:solidFill>
                                <a:srgbClr val="000000"/>
                              </a:solidFill>
                              <a:latin typeface="Cambria Math" panose="02040503050406030204" pitchFamily="18" charset="0"/>
                            </a:rPr>
                            <m:t>𝑗</m:t>
                          </m:r>
                        </m:num>
                        <m:den>
                          <m:r>
                            <a:rPr sz="5000" i="1">
                              <a:solidFill>
                                <a:srgbClr val="000000"/>
                              </a:solidFill>
                              <a:latin typeface="Cambria Math" panose="02040503050406030204" pitchFamily="18" charset="0"/>
                            </a:rPr>
                            <m:t>h</m:t>
                          </m:r>
                        </m:den>
                      </m:f>
                    </m:oMath>
                  </m:oMathPara>
                </a14:m>
                <a:endParaRPr sz="5000"/>
              </a:p>
            </p:txBody>
          </p:sp>
        </mc:Choice>
        <mc:Fallback xmlns="">
          <p:sp>
            <p:nvSpPr>
              <p:cNvPr id="520" name="Equation"/>
              <p:cNvSpPr txBox="1">
                <a:spLocks noRot="1" noChangeAspect="1" noMove="1" noResize="1" noEditPoints="1" noAdjustHandles="1" noChangeArrowheads="1" noChangeShapeType="1" noTextEdit="1"/>
              </p:cNvSpPr>
              <p:nvPr/>
            </p:nvSpPr>
            <p:spPr>
              <a:xfrm>
                <a:off x="19736427" y="7191178"/>
                <a:ext cx="805887" cy="565151"/>
              </a:xfrm>
              <a:prstGeom prst="rect">
                <a:avLst/>
              </a:prstGeom>
              <a:blipFill>
                <a:blip r:embed="rId9"/>
                <a:stretch>
                  <a:fillRect l="-6818" r="-16667" b="-34783"/>
                </a:stretch>
              </a:blipFill>
              <a:ln w="12700">
                <a:miter lim="400000"/>
              </a:ln>
            </p:spPr>
            <p:txBody>
              <a:bodyPr/>
              <a:lstStyle/>
              <a:p>
                <a:r>
                  <a:rPr lang="en-US">
                    <a:noFill/>
                  </a:rPr>
                  <a:t> </a:t>
                </a:r>
              </a:p>
            </p:txBody>
          </p:sp>
        </mc:Fallback>
      </mc:AlternateContent>
    </p:spTree>
  </p:cSld>
  <p:clrMapOvr>
    <a:masterClrMapping/>
  </p:clrMapOvr>
  <p:transition spd="med"/>
</p:sld>
</file>

<file path=ppt/slides/slide6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24" name="Slide Number"/>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64</a:t>
            </a:fld>
            <a:endParaRPr/>
          </a:p>
        </p:txBody>
      </p:sp>
      <p:sp>
        <p:nvSpPr>
          <p:cNvPr id="525" name="Rectangle"/>
          <p:cNvSpPr/>
          <p:nvPr/>
        </p:nvSpPr>
        <p:spPr>
          <a:xfrm>
            <a:off x="4582740" y="5951286"/>
            <a:ext cx="2286001" cy="1524001"/>
          </a:xfrm>
          <a:prstGeom prst="rect">
            <a:avLst/>
          </a:prstGeom>
          <a:ln w="25400">
            <a:solidFill>
              <a:srgbClr val="000000"/>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526" name="Line"/>
          <p:cNvSpPr/>
          <p:nvPr/>
        </p:nvSpPr>
        <p:spPr>
          <a:xfrm flipV="1">
            <a:off x="4277958" y="4884795"/>
            <a:ext cx="1" cy="3319608"/>
          </a:xfrm>
          <a:prstGeom prst="line">
            <a:avLst/>
          </a:prstGeom>
          <a:ln w="50800">
            <a:solidFill>
              <a:srgbClr val="000000">
                <a:alpha val="50000"/>
              </a:srgbClr>
            </a:solidFill>
            <a:miter lim="400000"/>
            <a:tailEnd type="triangle"/>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527" name="Line"/>
          <p:cNvSpPr/>
          <p:nvPr/>
        </p:nvSpPr>
        <p:spPr>
          <a:xfrm>
            <a:off x="4255887" y="8212658"/>
            <a:ext cx="3319608" cy="1"/>
          </a:xfrm>
          <a:prstGeom prst="line">
            <a:avLst/>
          </a:prstGeom>
          <a:ln w="50800">
            <a:solidFill>
              <a:srgbClr val="000000">
                <a:alpha val="50000"/>
              </a:srgbClr>
            </a:solidFill>
            <a:miter lim="400000"/>
            <a:tailEnd type="triangle"/>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528" name="Line"/>
          <p:cNvSpPr/>
          <p:nvPr/>
        </p:nvSpPr>
        <p:spPr>
          <a:xfrm flipH="1">
            <a:off x="1921495" y="8221806"/>
            <a:ext cx="2347317" cy="2347317"/>
          </a:xfrm>
          <a:prstGeom prst="line">
            <a:avLst/>
          </a:prstGeom>
          <a:ln w="50800">
            <a:solidFill>
              <a:srgbClr val="000000">
                <a:alpha val="50000"/>
              </a:srgbClr>
            </a:solidFill>
            <a:miter lim="400000"/>
            <a:tailEnd type="triangle"/>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529" name="Y"/>
          <p:cNvSpPr txBox="1"/>
          <p:nvPr/>
        </p:nvSpPr>
        <p:spPr>
          <a:xfrm>
            <a:off x="3764784" y="4188878"/>
            <a:ext cx="1026348" cy="89642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lstStyle>
            <a:lvl1pPr defTabSz="821531">
              <a:defRPr sz="4200" b="0">
                <a:latin typeface="Avenir Book"/>
                <a:ea typeface="Avenir Book"/>
                <a:cs typeface="Avenir Book"/>
                <a:sym typeface="Avenir Book"/>
              </a:defRPr>
            </a:lvl1pPr>
          </a:lstStyle>
          <a:p>
            <a:r>
              <a:t>Y</a:t>
            </a:r>
          </a:p>
        </p:txBody>
      </p:sp>
      <p:sp>
        <p:nvSpPr>
          <p:cNvPr id="530" name="X"/>
          <p:cNvSpPr txBox="1"/>
          <p:nvPr/>
        </p:nvSpPr>
        <p:spPr>
          <a:xfrm>
            <a:off x="7258232" y="7764448"/>
            <a:ext cx="1026349" cy="89642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lstStyle>
            <a:lvl1pPr defTabSz="821531">
              <a:defRPr sz="4200" b="0">
                <a:latin typeface="Avenir Book"/>
                <a:ea typeface="Avenir Book"/>
                <a:cs typeface="Avenir Book"/>
                <a:sym typeface="Avenir Book"/>
              </a:defRPr>
            </a:lvl1pPr>
          </a:lstStyle>
          <a:p>
            <a:r>
              <a:t>X</a:t>
            </a:r>
          </a:p>
        </p:txBody>
      </p:sp>
      <p:sp>
        <p:nvSpPr>
          <p:cNvPr id="531" name="Z"/>
          <p:cNvSpPr txBox="1"/>
          <p:nvPr/>
        </p:nvSpPr>
        <p:spPr>
          <a:xfrm>
            <a:off x="1198248" y="10408702"/>
            <a:ext cx="1026348" cy="89642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lstStyle>
            <a:lvl1pPr defTabSz="821531">
              <a:defRPr sz="4200" b="0">
                <a:latin typeface="Avenir Book"/>
                <a:ea typeface="Avenir Book"/>
                <a:cs typeface="Avenir Book"/>
                <a:sym typeface="Avenir Book"/>
              </a:defRPr>
            </a:lvl1pPr>
          </a:lstStyle>
          <a:p>
            <a:r>
              <a:t>Z</a:t>
            </a:r>
          </a:p>
        </p:txBody>
      </p:sp>
      <p:sp>
        <p:nvSpPr>
          <p:cNvPr id="532" name="Line"/>
          <p:cNvSpPr/>
          <p:nvPr/>
        </p:nvSpPr>
        <p:spPr>
          <a:xfrm flipV="1">
            <a:off x="4275228" y="5851139"/>
            <a:ext cx="2347318" cy="2347317"/>
          </a:xfrm>
          <a:prstGeom prst="line">
            <a:avLst/>
          </a:prstGeom>
          <a:ln w="50800">
            <a:solidFill>
              <a:srgbClr val="000000">
                <a:alpha val="0"/>
              </a:srgbClr>
            </a:solidFill>
            <a:miter lim="400000"/>
            <a:tailEnd type="triangle"/>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533" name="Line"/>
          <p:cNvSpPr/>
          <p:nvPr/>
        </p:nvSpPr>
        <p:spPr>
          <a:xfrm flipV="1">
            <a:off x="4275229" y="5936651"/>
            <a:ext cx="303890" cy="2261806"/>
          </a:xfrm>
          <a:prstGeom prst="line">
            <a:avLst/>
          </a:prstGeom>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534" name="Line"/>
          <p:cNvSpPr/>
          <p:nvPr/>
        </p:nvSpPr>
        <p:spPr>
          <a:xfrm flipV="1">
            <a:off x="4275228" y="7470830"/>
            <a:ext cx="308278" cy="727626"/>
          </a:xfrm>
          <a:prstGeom prst="line">
            <a:avLst/>
          </a:prstGeom>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535" name="Line"/>
          <p:cNvSpPr/>
          <p:nvPr/>
        </p:nvSpPr>
        <p:spPr>
          <a:xfrm flipV="1">
            <a:off x="4275229" y="5944385"/>
            <a:ext cx="2596025" cy="2254071"/>
          </a:xfrm>
          <a:prstGeom prst="line">
            <a:avLst/>
          </a:prstGeom>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536" name="Line"/>
          <p:cNvSpPr/>
          <p:nvPr/>
        </p:nvSpPr>
        <p:spPr>
          <a:xfrm flipV="1">
            <a:off x="4275228" y="7477651"/>
            <a:ext cx="2594082" cy="720805"/>
          </a:xfrm>
          <a:prstGeom prst="line">
            <a:avLst/>
          </a:prstGeom>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537" name="Line"/>
          <p:cNvSpPr/>
          <p:nvPr/>
        </p:nvSpPr>
        <p:spPr>
          <a:xfrm>
            <a:off x="10886716" y="6545803"/>
            <a:ext cx="2610840" cy="1"/>
          </a:xfrm>
          <a:prstGeom prst="line">
            <a:avLst/>
          </a:prstGeom>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538" name="Line"/>
          <p:cNvSpPr/>
          <p:nvPr/>
        </p:nvSpPr>
        <p:spPr>
          <a:xfrm>
            <a:off x="10886717" y="6545803"/>
            <a:ext cx="1223961" cy="2584944"/>
          </a:xfrm>
          <a:prstGeom prst="line">
            <a:avLst/>
          </a:prstGeom>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539" name="Line"/>
          <p:cNvSpPr/>
          <p:nvPr/>
        </p:nvSpPr>
        <p:spPr>
          <a:xfrm flipV="1">
            <a:off x="12122466" y="6545803"/>
            <a:ext cx="1375091" cy="2577679"/>
          </a:xfrm>
          <a:prstGeom prst="line">
            <a:avLst/>
          </a:prstGeom>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540" name="Line"/>
          <p:cNvSpPr/>
          <p:nvPr/>
        </p:nvSpPr>
        <p:spPr>
          <a:xfrm>
            <a:off x="19509491" y="6902442"/>
            <a:ext cx="1" cy="1862073"/>
          </a:xfrm>
          <a:prstGeom prst="line">
            <a:avLst/>
          </a:prstGeom>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541" name="Line"/>
          <p:cNvSpPr/>
          <p:nvPr/>
        </p:nvSpPr>
        <p:spPr>
          <a:xfrm flipH="1">
            <a:off x="16907047" y="6907366"/>
            <a:ext cx="2615005" cy="848286"/>
          </a:xfrm>
          <a:prstGeom prst="line">
            <a:avLst/>
          </a:prstGeom>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542" name="Line"/>
          <p:cNvSpPr/>
          <p:nvPr/>
        </p:nvSpPr>
        <p:spPr>
          <a:xfrm>
            <a:off x="16911902" y="7765853"/>
            <a:ext cx="2603907" cy="996285"/>
          </a:xfrm>
          <a:prstGeom prst="line">
            <a:avLst/>
          </a:prstGeom>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543" name="3D view"/>
          <p:cNvSpPr txBox="1"/>
          <p:nvPr/>
        </p:nvSpPr>
        <p:spPr>
          <a:xfrm>
            <a:off x="3033532" y="11194354"/>
            <a:ext cx="2488853" cy="89642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lstStyle>
            <a:lvl1pPr defTabSz="821531">
              <a:defRPr sz="4200" b="0">
                <a:latin typeface="Avenir Book"/>
                <a:ea typeface="Avenir Book"/>
                <a:cs typeface="Avenir Book"/>
                <a:sym typeface="Avenir Book"/>
              </a:defRPr>
            </a:lvl1pPr>
          </a:lstStyle>
          <a:p>
            <a:r>
              <a:t>3D view</a:t>
            </a:r>
          </a:p>
        </p:txBody>
      </p:sp>
      <p:sp>
        <p:nvSpPr>
          <p:cNvPr id="544" name="Top view (looking along Y)"/>
          <p:cNvSpPr txBox="1"/>
          <p:nvPr/>
        </p:nvSpPr>
        <p:spPr>
          <a:xfrm>
            <a:off x="10101341" y="10780784"/>
            <a:ext cx="4181318" cy="172356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lstStyle>
            <a:lvl1pPr defTabSz="821531">
              <a:defRPr sz="4200" b="0">
                <a:latin typeface="Avenir Book"/>
                <a:ea typeface="Avenir Book"/>
                <a:cs typeface="Avenir Book"/>
                <a:sym typeface="Avenir Book"/>
              </a:defRPr>
            </a:lvl1pPr>
          </a:lstStyle>
          <a:p>
            <a:r>
              <a:t>Top view (looking along Y)</a:t>
            </a:r>
          </a:p>
        </p:txBody>
      </p:sp>
      <p:sp>
        <p:nvSpPr>
          <p:cNvPr id="545" name="Side view (looking along X)"/>
          <p:cNvSpPr txBox="1"/>
          <p:nvPr/>
        </p:nvSpPr>
        <p:spPr>
          <a:xfrm>
            <a:off x="16123890" y="10780784"/>
            <a:ext cx="4181318" cy="172356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lstStyle>
            <a:lvl1pPr defTabSz="821531">
              <a:defRPr sz="4200" b="0">
                <a:latin typeface="Avenir Book"/>
                <a:ea typeface="Avenir Book"/>
                <a:cs typeface="Avenir Book"/>
                <a:sym typeface="Avenir Book"/>
              </a:defRPr>
            </a:lvl1pPr>
          </a:lstStyle>
          <a:p>
            <a:r>
              <a:t>Side view (looking along X)</a:t>
            </a:r>
          </a:p>
        </p:txBody>
      </p:sp>
      <p:sp>
        <p:nvSpPr>
          <p:cNvPr id="546" name="Circle"/>
          <p:cNvSpPr/>
          <p:nvPr/>
        </p:nvSpPr>
        <p:spPr>
          <a:xfrm>
            <a:off x="5072490" y="6296957"/>
            <a:ext cx="259598" cy="259598"/>
          </a:xfrm>
          <a:prstGeom prst="ellipse">
            <a:avLst/>
          </a:prstGeom>
          <a:solidFill>
            <a:srgbClr val="FFFFFF"/>
          </a:solidFill>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547" name="Pixel (i, j)"/>
          <p:cNvSpPr txBox="1"/>
          <p:nvPr/>
        </p:nvSpPr>
        <p:spPr>
          <a:xfrm>
            <a:off x="4892281" y="4416935"/>
            <a:ext cx="3140207" cy="89642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lstStyle>
            <a:lvl1pPr defTabSz="821531">
              <a:defRPr sz="4200" b="0">
                <a:latin typeface="Avenir Book"/>
                <a:ea typeface="Avenir Book"/>
                <a:cs typeface="Avenir Book"/>
                <a:sym typeface="Avenir Book"/>
              </a:defRPr>
            </a:lvl1pPr>
          </a:lstStyle>
          <a:p>
            <a:r>
              <a:t>Pixel (i, j)</a:t>
            </a:r>
          </a:p>
        </p:txBody>
      </p:sp>
      <p:pic>
        <p:nvPicPr>
          <p:cNvPr id="559" name="Connection Line" descr="Connection Line"/>
          <p:cNvPicPr>
            <a:picLocks/>
          </p:cNvPicPr>
          <p:nvPr/>
        </p:nvPicPr>
        <p:blipFill>
          <a:blip r:embed="rId2"/>
          <a:stretch>
            <a:fillRect/>
          </a:stretch>
        </p:blipFill>
        <p:spPr>
          <a:xfrm>
            <a:off x="4757640" y="5006800"/>
            <a:ext cx="588410" cy="1371460"/>
          </a:xfrm>
          <a:prstGeom prst="rect">
            <a:avLst/>
          </a:prstGeom>
        </p:spPr>
      </p:pic>
      <p:sp>
        <p:nvSpPr>
          <p:cNvPr id="549" name="Circle"/>
          <p:cNvSpPr/>
          <p:nvPr/>
        </p:nvSpPr>
        <p:spPr>
          <a:xfrm>
            <a:off x="11447890" y="6423957"/>
            <a:ext cx="259597" cy="259598"/>
          </a:xfrm>
          <a:prstGeom prst="ellipse">
            <a:avLst/>
          </a:prstGeom>
          <a:solidFill>
            <a:srgbClr val="FFFFFF"/>
          </a:solidFill>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550" name="Circle"/>
          <p:cNvSpPr/>
          <p:nvPr/>
        </p:nvSpPr>
        <p:spPr>
          <a:xfrm>
            <a:off x="19372690" y="7287558"/>
            <a:ext cx="259597" cy="259597"/>
          </a:xfrm>
          <a:prstGeom prst="ellipse">
            <a:avLst/>
          </a:prstGeom>
          <a:solidFill>
            <a:srgbClr val="FFFFFF"/>
          </a:solidFill>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mc:AlternateContent xmlns:mc="http://schemas.openxmlformats.org/markup-compatibility/2006" xmlns:a14="http://schemas.microsoft.com/office/drawing/2010/main">
        <mc:Choice Requires="a14">
          <p:sp>
            <p:nvSpPr>
              <p:cNvPr id="551" name="Equation"/>
              <p:cNvSpPr txBox="1"/>
              <p:nvPr/>
            </p:nvSpPr>
            <p:spPr>
              <a:xfrm>
                <a:off x="10908888" y="5913977"/>
                <a:ext cx="1320648" cy="317298"/>
              </a:xfrm>
              <a:prstGeom prst="rect">
                <a:avLst/>
              </a:prstGeom>
              <a:ln w="12700">
                <a:miter lim="400000"/>
              </a:ln>
            </p:spPr>
            <p:txBody>
              <a:bodyPr wrap="none" lIns="0" tIns="0" rIns="0" bIns="0">
                <a:spAutoFit/>
              </a:bodyPr>
              <a:lstStyle/>
              <a:p>
                <a:pPr algn="l" defTabSz="914400" latinLnBrk="1">
                  <a:defRPr sz="1800" b="0"/>
                </a:pPr>
                <a14:m>
                  <m:oMathPara xmlns:m="http://schemas.openxmlformats.org/officeDocument/2006/math">
                    <m:oMathParaPr>
                      <m:jc m:val="centerGroup"/>
                    </m:oMathParaPr>
                    <m:oMath xmlns:m="http://schemas.openxmlformats.org/officeDocument/2006/math">
                      <m:r>
                        <a:rPr sz="3600" i="1">
                          <a:solidFill>
                            <a:srgbClr val="000000"/>
                          </a:solidFill>
                          <a:latin typeface="Cambria Math" panose="02040503050406030204" pitchFamily="18" charset="0"/>
                        </a:rPr>
                        <m:t>𝑖</m:t>
                      </m:r>
                      <m:r>
                        <a:rPr sz="3600" i="1">
                          <a:solidFill>
                            <a:srgbClr val="000000"/>
                          </a:solidFill>
                          <a:latin typeface="Cambria Math" panose="02040503050406030204" pitchFamily="18" charset="0"/>
                        </a:rPr>
                        <m:t>−</m:t>
                      </m:r>
                      <m:r>
                        <a:rPr sz="3600" i="1">
                          <a:solidFill>
                            <a:srgbClr val="000000"/>
                          </a:solidFill>
                          <a:latin typeface="Cambria Math" panose="02040503050406030204" pitchFamily="18" charset="0"/>
                        </a:rPr>
                        <m:t>𝑤</m:t>
                      </m:r>
                      <m:r>
                        <a:rPr sz="3600" i="1">
                          <a:solidFill>
                            <a:srgbClr val="000000"/>
                          </a:solidFill>
                          <a:latin typeface="Cambria Math" panose="02040503050406030204" pitchFamily="18" charset="0"/>
                        </a:rPr>
                        <m:t>/2</m:t>
                      </m:r>
                    </m:oMath>
                  </m:oMathPara>
                </a14:m>
                <a:endParaRPr sz="3600"/>
              </a:p>
            </p:txBody>
          </p:sp>
        </mc:Choice>
        <mc:Fallback xmlns="">
          <p:sp>
            <p:nvSpPr>
              <p:cNvPr id="551" name="Equation"/>
              <p:cNvSpPr txBox="1">
                <a:spLocks noRot="1" noChangeAspect="1" noMove="1" noResize="1" noEditPoints="1" noAdjustHandles="1" noChangeArrowheads="1" noChangeShapeType="1" noTextEdit="1"/>
              </p:cNvSpPr>
              <p:nvPr/>
            </p:nvSpPr>
            <p:spPr>
              <a:xfrm>
                <a:off x="10908888" y="5913977"/>
                <a:ext cx="1320648" cy="317298"/>
              </a:xfrm>
              <a:prstGeom prst="rect">
                <a:avLst/>
              </a:prstGeom>
              <a:blipFill>
                <a:blip r:embed="rId3"/>
                <a:stretch>
                  <a:fillRect r="-13889" b="-71154"/>
                </a:stretch>
              </a:blipFill>
              <a:ln w="12700">
                <a:miter lim="400000"/>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52" name="Equation"/>
              <p:cNvSpPr txBox="1"/>
              <p:nvPr/>
            </p:nvSpPr>
            <p:spPr>
              <a:xfrm>
                <a:off x="19733789" y="7183401"/>
                <a:ext cx="1332221" cy="406909"/>
              </a:xfrm>
              <a:prstGeom prst="rect">
                <a:avLst/>
              </a:prstGeom>
              <a:ln w="12700">
                <a:miter lim="400000"/>
              </a:ln>
            </p:spPr>
            <p:txBody>
              <a:bodyPr wrap="none" lIns="0" tIns="0" rIns="0" bIns="0">
                <a:spAutoFit/>
              </a:bodyPr>
              <a:lstStyle/>
              <a:p>
                <a:pPr algn="l" defTabSz="914400" latinLnBrk="1">
                  <a:defRPr sz="1800" b="0"/>
                </a:pPr>
                <a14:m>
                  <m:oMathPara xmlns:m="http://schemas.openxmlformats.org/officeDocument/2006/math">
                    <m:oMathParaPr>
                      <m:jc m:val="centerGroup"/>
                    </m:oMathParaPr>
                    <m:oMath xmlns:m="http://schemas.openxmlformats.org/officeDocument/2006/math">
                      <m:r>
                        <a:rPr sz="3600" i="1">
                          <a:solidFill>
                            <a:srgbClr val="000000"/>
                          </a:solidFill>
                          <a:latin typeface="Cambria Math" panose="02040503050406030204" pitchFamily="18" charset="0"/>
                        </a:rPr>
                        <m:t>𝑗</m:t>
                      </m:r>
                      <m:r>
                        <a:rPr sz="3600" i="1">
                          <a:solidFill>
                            <a:srgbClr val="000000"/>
                          </a:solidFill>
                          <a:latin typeface="Cambria Math" panose="02040503050406030204" pitchFamily="18" charset="0"/>
                        </a:rPr>
                        <m:t>−</m:t>
                      </m:r>
                      <m:r>
                        <a:rPr sz="3600" i="1">
                          <a:solidFill>
                            <a:srgbClr val="000000"/>
                          </a:solidFill>
                          <a:latin typeface="Cambria Math" panose="02040503050406030204" pitchFamily="18" charset="0"/>
                        </a:rPr>
                        <m:t>h</m:t>
                      </m:r>
                      <m:r>
                        <a:rPr sz="3600" i="1">
                          <a:solidFill>
                            <a:srgbClr val="000000"/>
                          </a:solidFill>
                          <a:latin typeface="Cambria Math" panose="02040503050406030204" pitchFamily="18" charset="0"/>
                        </a:rPr>
                        <m:t>/2</m:t>
                      </m:r>
                    </m:oMath>
                  </m:oMathPara>
                </a14:m>
                <a:endParaRPr sz="3600"/>
              </a:p>
            </p:txBody>
          </p:sp>
        </mc:Choice>
        <mc:Fallback xmlns="">
          <p:sp>
            <p:nvSpPr>
              <p:cNvPr id="552" name="Equation"/>
              <p:cNvSpPr txBox="1">
                <a:spLocks noRot="1" noChangeAspect="1" noMove="1" noResize="1" noEditPoints="1" noAdjustHandles="1" noChangeArrowheads="1" noChangeShapeType="1" noTextEdit="1"/>
              </p:cNvSpPr>
              <p:nvPr/>
            </p:nvSpPr>
            <p:spPr>
              <a:xfrm>
                <a:off x="19733789" y="7183401"/>
                <a:ext cx="1332221" cy="406909"/>
              </a:xfrm>
              <a:prstGeom prst="rect">
                <a:avLst/>
              </a:prstGeom>
              <a:blipFill>
                <a:blip r:embed="rId4"/>
                <a:stretch>
                  <a:fillRect l="-2740" r="-6849" b="-34328"/>
                </a:stretch>
              </a:blipFill>
              <a:ln w="12700">
                <a:miter lim="400000"/>
              </a:ln>
            </p:spPr>
            <p:txBody>
              <a:bodyPr/>
              <a:lstStyle/>
              <a:p>
                <a:r>
                  <a:rPr lang="en-US">
                    <a:noFill/>
                  </a:rPr>
                  <a:t> </a:t>
                </a:r>
              </a:p>
            </p:txBody>
          </p:sp>
        </mc:Fallback>
      </mc:AlternateContent>
      <p:sp>
        <p:nvSpPr>
          <p:cNvPr id="553" name="Line"/>
          <p:cNvSpPr/>
          <p:nvPr/>
        </p:nvSpPr>
        <p:spPr>
          <a:xfrm flipV="1">
            <a:off x="13686433" y="6537143"/>
            <a:ext cx="1" cy="2595000"/>
          </a:xfrm>
          <a:prstGeom prst="line">
            <a:avLst/>
          </a:prstGeom>
          <a:ln w="50800">
            <a:solidFill>
              <a:srgbClr val="000000">
                <a:alpha val="50000"/>
              </a:srgbClr>
            </a:solidFill>
            <a:miter lim="400000"/>
            <a:headEnd type="triangle" len="sm"/>
            <a:tailEnd type="triangle" len="sm"/>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554" name="Line"/>
          <p:cNvSpPr/>
          <p:nvPr/>
        </p:nvSpPr>
        <p:spPr>
          <a:xfrm>
            <a:off x="16911873" y="8941896"/>
            <a:ext cx="2605354" cy="1"/>
          </a:xfrm>
          <a:prstGeom prst="line">
            <a:avLst/>
          </a:prstGeom>
          <a:ln w="50800">
            <a:solidFill>
              <a:srgbClr val="000000">
                <a:alpha val="50000"/>
              </a:srgbClr>
            </a:solidFill>
            <a:miter lim="400000"/>
            <a:headEnd type="triangle" len="sm"/>
            <a:tailEnd type="triangle" len="sm"/>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mc:AlternateContent xmlns:mc="http://schemas.openxmlformats.org/markup-compatibility/2006" xmlns:a14="http://schemas.microsoft.com/office/drawing/2010/main">
        <mc:Choice Requires="a14">
          <p:sp>
            <p:nvSpPr>
              <p:cNvPr id="555" name="distance ="/>
              <p:cNvSpPr txBox="1"/>
              <p:nvPr/>
            </p:nvSpPr>
            <p:spPr>
              <a:xfrm>
                <a:off x="16124683" y="8706531"/>
                <a:ext cx="4181319" cy="1723560"/>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lIns="71437" tIns="71437" rIns="71437" bIns="71437" anchor="ctr"/>
              <a:lstStyle/>
              <a:p>
                <a:pPr defTabSz="821531">
                  <a:defRPr sz="4200" b="0">
                    <a:latin typeface="Avenir Book"/>
                    <a:ea typeface="Avenir Book"/>
                    <a:cs typeface="Avenir Book"/>
                    <a:sym typeface="Avenir Book"/>
                  </a:defRPr>
                </a:pPr>
                <a:r>
                  <a:t>distance = </a:t>
                </a:r>
                <a14:m>
                  <m:oMath xmlns:m="http://schemas.openxmlformats.org/officeDocument/2006/math">
                    <m:r>
                      <a:rPr sz="2200" i="1">
                        <a:solidFill>
                          <a:srgbClr val="000000"/>
                        </a:solidFill>
                        <a:latin typeface="Cambria Math" panose="02040503050406030204" pitchFamily="18" charset="0"/>
                      </a:rPr>
                      <m:t>𝑓</m:t>
                    </m:r>
                  </m:oMath>
                </a14:m>
                <a:endParaRPr/>
              </a:p>
            </p:txBody>
          </p:sp>
        </mc:Choice>
        <mc:Fallback xmlns="">
          <p:sp>
            <p:nvSpPr>
              <p:cNvPr id="555" name="distance ="/>
              <p:cNvSpPr txBox="1">
                <a:spLocks noRot="1" noChangeAspect="1" noMove="1" noResize="1" noEditPoints="1" noAdjustHandles="1" noChangeArrowheads="1" noChangeShapeType="1" noTextEdit="1"/>
              </p:cNvSpPr>
              <p:nvPr/>
            </p:nvSpPr>
            <p:spPr>
              <a:xfrm>
                <a:off x="16124683" y="8706531"/>
                <a:ext cx="4181319" cy="1723560"/>
              </a:xfrm>
              <a:prstGeom prst="rect">
                <a:avLst/>
              </a:prstGeom>
              <a:blipFill>
                <a:blip r:embed="rId5"/>
                <a:stretch>
                  <a:fillRect/>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56" name="distance ="/>
              <p:cNvSpPr txBox="1"/>
              <p:nvPr/>
            </p:nvSpPr>
            <p:spPr>
              <a:xfrm rot="5400000">
                <a:off x="12159761" y="6972862"/>
                <a:ext cx="4181318" cy="1723561"/>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lIns="71437" tIns="71437" rIns="71437" bIns="71437" anchor="ctr"/>
              <a:lstStyle/>
              <a:p>
                <a:pPr defTabSz="821531">
                  <a:defRPr sz="4200" b="0">
                    <a:latin typeface="Avenir Book"/>
                    <a:ea typeface="Avenir Book"/>
                    <a:cs typeface="Avenir Book"/>
                    <a:sym typeface="Avenir Book"/>
                  </a:defRPr>
                </a:pPr>
                <a:r>
                  <a:t>distance = </a:t>
                </a:r>
                <a14:m>
                  <m:oMath xmlns:m="http://schemas.openxmlformats.org/officeDocument/2006/math">
                    <m:r>
                      <a:rPr sz="2200" i="1">
                        <a:solidFill>
                          <a:srgbClr val="000000"/>
                        </a:solidFill>
                        <a:latin typeface="Cambria Math" panose="02040503050406030204" pitchFamily="18" charset="0"/>
                      </a:rPr>
                      <m:t>𝑓</m:t>
                    </m:r>
                  </m:oMath>
                </a14:m>
                <a:endParaRPr/>
              </a:p>
            </p:txBody>
          </p:sp>
        </mc:Choice>
        <mc:Fallback xmlns="">
          <p:sp>
            <p:nvSpPr>
              <p:cNvPr id="556" name="distance ="/>
              <p:cNvSpPr txBox="1">
                <a:spLocks noRot="1" noChangeAspect="1" noMove="1" noResize="1" noEditPoints="1" noAdjustHandles="1" noChangeArrowheads="1" noChangeShapeType="1" noTextEdit="1"/>
              </p:cNvSpPr>
              <p:nvPr/>
            </p:nvSpPr>
            <p:spPr>
              <a:xfrm rot="5400000">
                <a:off x="12159761" y="6972862"/>
                <a:ext cx="4181318" cy="1723561"/>
              </a:xfrm>
              <a:prstGeom prst="rect">
                <a:avLst/>
              </a:prstGeom>
              <a:blipFill>
                <a:blip r:embed="rId6"/>
                <a:stretch>
                  <a:fillRect/>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a:noFill/>
                  </a:rPr>
                  <a:t> </a:t>
                </a:r>
              </a:p>
            </p:txBody>
          </p:sp>
        </mc:Fallback>
      </mc:AlternateContent>
      <p:sp>
        <p:nvSpPr>
          <p:cNvPr id="557" name="Recenter using pixel coordinates of image center"/>
          <p:cNvSpPr txBox="1"/>
          <p:nvPr/>
        </p:nvSpPr>
        <p:spPr>
          <a:xfrm>
            <a:off x="9409476" y="3130907"/>
            <a:ext cx="13445950" cy="210860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lstStyle>
            <a:lvl1pPr algn="l" defTabSz="821531">
              <a:defRPr sz="4200" b="0">
                <a:latin typeface="Avenir Book"/>
                <a:ea typeface="Avenir Book"/>
                <a:cs typeface="Avenir Book"/>
                <a:sym typeface="Avenir Book"/>
              </a:defRPr>
            </a:lvl1pPr>
          </a:lstStyle>
          <a:p>
            <a:r>
              <a:t>Recenter using pixel coordinates of image center</a:t>
            </a:r>
          </a:p>
        </p:txBody>
      </p:sp>
      <p:sp>
        <p:nvSpPr>
          <p:cNvPr id="558" name="Camera pose - pixel to camera"/>
          <p:cNvSpPr txBox="1">
            <a:spLocks noGrp="1"/>
          </p:cNvSpPr>
          <p:nvPr>
            <p:ph type="title"/>
          </p:nvPr>
        </p:nvSpPr>
        <p:spPr>
          <a:prstGeom prst="rect">
            <a:avLst/>
          </a:prstGeom>
        </p:spPr>
        <p:txBody>
          <a:bodyPr/>
          <a:lstStyle/>
          <a:p>
            <a:r>
              <a:t>Camera pose - pixel to camera</a:t>
            </a:r>
          </a:p>
        </p:txBody>
      </p:sp>
    </p:spTree>
  </p:cSld>
  <p:clrMapOvr>
    <a:masterClrMapping/>
  </p:clrMapOvr>
  <p:transition spd="med"/>
</p:sld>
</file>

<file path=ppt/slides/slide6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62" name="Slide Number"/>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65</a:t>
            </a:fld>
            <a:endParaRPr/>
          </a:p>
        </p:txBody>
      </p:sp>
      <p:sp>
        <p:nvSpPr>
          <p:cNvPr id="563" name="Rectangle"/>
          <p:cNvSpPr/>
          <p:nvPr/>
        </p:nvSpPr>
        <p:spPr>
          <a:xfrm>
            <a:off x="4582740" y="5951286"/>
            <a:ext cx="2286001" cy="1524001"/>
          </a:xfrm>
          <a:prstGeom prst="rect">
            <a:avLst/>
          </a:prstGeom>
          <a:ln w="25400">
            <a:solidFill>
              <a:srgbClr val="000000"/>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564" name="Line"/>
          <p:cNvSpPr/>
          <p:nvPr/>
        </p:nvSpPr>
        <p:spPr>
          <a:xfrm flipV="1">
            <a:off x="4277958" y="4884795"/>
            <a:ext cx="1" cy="3319608"/>
          </a:xfrm>
          <a:prstGeom prst="line">
            <a:avLst/>
          </a:prstGeom>
          <a:ln w="50800">
            <a:solidFill>
              <a:srgbClr val="000000">
                <a:alpha val="50000"/>
              </a:srgbClr>
            </a:solidFill>
            <a:miter lim="400000"/>
            <a:tailEnd type="triangle"/>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565" name="Line"/>
          <p:cNvSpPr/>
          <p:nvPr/>
        </p:nvSpPr>
        <p:spPr>
          <a:xfrm>
            <a:off x="4255887" y="8212658"/>
            <a:ext cx="3319608" cy="1"/>
          </a:xfrm>
          <a:prstGeom prst="line">
            <a:avLst/>
          </a:prstGeom>
          <a:ln w="50800">
            <a:solidFill>
              <a:srgbClr val="000000">
                <a:alpha val="50000"/>
              </a:srgbClr>
            </a:solidFill>
            <a:miter lim="400000"/>
            <a:tailEnd type="triangle"/>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566" name="Line"/>
          <p:cNvSpPr/>
          <p:nvPr/>
        </p:nvSpPr>
        <p:spPr>
          <a:xfrm flipH="1">
            <a:off x="1921495" y="8221806"/>
            <a:ext cx="2347317" cy="2347317"/>
          </a:xfrm>
          <a:prstGeom prst="line">
            <a:avLst/>
          </a:prstGeom>
          <a:ln w="50800">
            <a:solidFill>
              <a:srgbClr val="000000">
                <a:alpha val="50000"/>
              </a:srgbClr>
            </a:solidFill>
            <a:miter lim="400000"/>
            <a:tailEnd type="triangle"/>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567" name="Y"/>
          <p:cNvSpPr txBox="1"/>
          <p:nvPr/>
        </p:nvSpPr>
        <p:spPr>
          <a:xfrm>
            <a:off x="3764784" y="4188878"/>
            <a:ext cx="1026348" cy="89642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lstStyle>
            <a:lvl1pPr defTabSz="821531">
              <a:defRPr sz="4200" b="0">
                <a:latin typeface="Avenir Book"/>
                <a:ea typeface="Avenir Book"/>
                <a:cs typeface="Avenir Book"/>
                <a:sym typeface="Avenir Book"/>
              </a:defRPr>
            </a:lvl1pPr>
          </a:lstStyle>
          <a:p>
            <a:r>
              <a:t>Y</a:t>
            </a:r>
          </a:p>
        </p:txBody>
      </p:sp>
      <p:sp>
        <p:nvSpPr>
          <p:cNvPr id="568" name="X"/>
          <p:cNvSpPr txBox="1"/>
          <p:nvPr/>
        </p:nvSpPr>
        <p:spPr>
          <a:xfrm>
            <a:off x="7258232" y="7764448"/>
            <a:ext cx="1026349" cy="89642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lstStyle>
            <a:lvl1pPr defTabSz="821531">
              <a:defRPr sz="4200" b="0">
                <a:latin typeface="Avenir Book"/>
                <a:ea typeface="Avenir Book"/>
                <a:cs typeface="Avenir Book"/>
                <a:sym typeface="Avenir Book"/>
              </a:defRPr>
            </a:lvl1pPr>
          </a:lstStyle>
          <a:p>
            <a:r>
              <a:t>X</a:t>
            </a:r>
          </a:p>
        </p:txBody>
      </p:sp>
      <p:sp>
        <p:nvSpPr>
          <p:cNvPr id="569" name="Z"/>
          <p:cNvSpPr txBox="1"/>
          <p:nvPr/>
        </p:nvSpPr>
        <p:spPr>
          <a:xfrm>
            <a:off x="1198248" y="10408702"/>
            <a:ext cx="1026348" cy="89642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lstStyle>
            <a:lvl1pPr defTabSz="821531">
              <a:defRPr sz="4200" b="0">
                <a:latin typeface="Avenir Book"/>
                <a:ea typeface="Avenir Book"/>
                <a:cs typeface="Avenir Book"/>
                <a:sym typeface="Avenir Book"/>
              </a:defRPr>
            </a:lvl1pPr>
          </a:lstStyle>
          <a:p>
            <a:r>
              <a:t>Z</a:t>
            </a:r>
          </a:p>
        </p:txBody>
      </p:sp>
      <p:sp>
        <p:nvSpPr>
          <p:cNvPr id="570" name="Line"/>
          <p:cNvSpPr/>
          <p:nvPr/>
        </p:nvSpPr>
        <p:spPr>
          <a:xfrm flipV="1">
            <a:off x="4275228" y="5851139"/>
            <a:ext cx="2347318" cy="2347317"/>
          </a:xfrm>
          <a:prstGeom prst="line">
            <a:avLst/>
          </a:prstGeom>
          <a:ln w="50800">
            <a:solidFill>
              <a:srgbClr val="000000">
                <a:alpha val="0"/>
              </a:srgbClr>
            </a:solidFill>
            <a:miter lim="400000"/>
            <a:tailEnd type="triangle"/>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571" name="Line"/>
          <p:cNvSpPr/>
          <p:nvPr/>
        </p:nvSpPr>
        <p:spPr>
          <a:xfrm flipV="1">
            <a:off x="4275229" y="5936651"/>
            <a:ext cx="303890" cy="2261806"/>
          </a:xfrm>
          <a:prstGeom prst="line">
            <a:avLst/>
          </a:prstGeom>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572" name="Line"/>
          <p:cNvSpPr/>
          <p:nvPr/>
        </p:nvSpPr>
        <p:spPr>
          <a:xfrm flipV="1">
            <a:off x="4275228" y="7470830"/>
            <a:ext cx="308278" cy="727626"/>
          </a:xfrm>
          <a:prstGeom prst="line">
            <a:avLst/>
          </a:prstGeom>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573" name="Line"/>
          <p:cNvSpPr/>
          <p:nvPr/>
        </p:nvSpPr>
        <p:spPr>
          <a:xfrm flipV="1">
            <a:off x="4275229" y="5944385"/>
            <a:ext cx="2596025" cy="2254071"/>
          </a:xfrm>
          <a:prstGeom prst="line">
            <a:avLst/>
          </a:prstGeom>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574" name="Line"/>
          <p:cNvSpPr/>
          <p:nvPr/>
        </p:nvSpPr>
        <p:spPr>
          <a:xfrm flipV="1">
            <a:off x="4275228" y="7477651"/>
            <a:ext cx="2594082" cy="720805"/>
          </a:xfrm>
          <a:prstGeom prst="line">
            <a:avLst/>
          </a:prstGeom>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575" name="Line"/>
          <p:cNvSpPr/>
          <p:nvPr/>
        </p:nvSpPr>
        <p:spPr>
          <a:xfrm>
            <a:off x="10886716" y="6545803"/>
            <a:ext cx="2610840" cy="1"/>
          </a:xfrm>
          <a:prstGeom prst="line">
            <a:avLst/>
          </a:prstGeom>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576" name="Line"/>
          <p:cNvSpPr/>
          <p:nvPr/>
        </p:nvSpPr>
        <p:spPr>
          <a:xfrm>
            <a:off x="10886717" y="6545803"/>
            <a:ext cx="1223961" cy="2584944"/>
          </a:xfrm>
          <a:prstGeom prst="line">
            <a:avLst/>
          </a:prstGeom>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577" name="Line"/>
          <p:cNvSpPr/>
          <p:nvPr/>
        </p:nvSpPr>
        <p:spPr>
          <a:xfrm flipV="1">
            <a:off x="12122466" y="6545803"/>
            <a:ext cx="1375091" cy="2577679"/>
          </a:xfrm>
          <a:prstGeom prst="line">
            <a:avLst/>
          </a:prstGeom>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578" name="Line"/>
          <p:cNvSpPr/>
          <p:nvPr/>
        </p:nvSpPr>
        <p:spPr>
          <a:xfrm>
            <a:off x="19509491" y="6902442"/>
            <a:ext cx="1" cy="1862073"/>
          </a:xfrm>
          <a:prstGeom prst="line">
            <a:avLst/>
          </a:prstGeom>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579" name="Line"/>
          <p:cNvSpPr/>
          <p:nvPr/>
        </p:nvSpPr>
        <p:spPr>
          <a:xfrm flipH="1">
            <a:off x="16907047" y="6907366"/>
            <a:ext cx="2615005" cy="848286"/>
          </a:xfrm>
          <a:prstGeom prst="line">
            <a:avLst/>
          </a:prstGeom>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580" name="Line"/>
          <p:cNvSpPr/>
          <p:nvPr/>
        </p:nvSpPr>
        <p:spPr>
          <a:xfrm>
            <a:off x="16911902" y="7765853"/>
            <a:ext cx="2603907" cy="996285"/>
          </a:xfrm>
          <a:prstGeom prst="line">
            <a:avLst/>
          </a:prstGeom>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581" name="3D view"/>
          <p:cNvSpPr txBox="1"/>
          <p:nvPr/>
        </p:nvSpPr>
        <p:spPr>
          <a:xfrm>
            <a:off x="3033532" y="11194354"/>
            <a:ext cx="2488853" cy="89642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lstStyle>
            <a:lvl1pPr defTabSz="821531">
              <a:defRPr sz="4200" b="0">
                <a:latin typeface="Avenir Book"/>
                <a:ea typeface="Avenir Book"/>
                <a:cs typeface="Avenir Book"/>
                <a:sym typeface="Avenir Book"/>
              </a:defRPr>
            </a:lvl1pPr>
          </a:lstStyle>
          <a:p>
            <a:r>
              <a:t>3D view</a:t>
            </a:r>
          </a:p>
        </p:txBody>
      </p:sp>
      <p:sp>
        <p:nvSpPr>
          <p:cNvPr id="582" name="Top view (looking along Y)"/>
          <p:cNvSpPr txBox="1"/>
          <p:nvPr/>
        </p:nvSpPr>
        <p:spPr>
          <a:xfrm>
            <a:off x="10101341" y="10780784"/>
            <a:ext cx="4181318" cy="172356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lstStyle>
            <a:lvl1pPr defTabSz="821531">
              <a:defRPr sz="4200" b="0">
                <a:latin typeface="Avenir Book"/>
                <a:ea typeface="Avenir Book"/>
                <a:cs typeface="Avenir Book"/>
                <a:sym typeface="Avenir Book"/>
              </a:defRPr>
            </a:lvl1pPr>
          </a:lstStyle>
          <a:p>
            <a:r>
              <a:t>Top view (looking along Y)</a:t>
            </a:r>
          </a:p>
        </p:txBody>
      </p:sp>
      <p:sp>
        <p:nvSpPr>
          <p:cNvPr id="583" name="Side view (looking along X)"/>
          <p:cNvSpPr txBox="1"/>
          <p:nvPr/>
        </p:nvSpPr>
        <p:spPr>
          <a:xfrm>
            <a:off x="16123890" y="10780784"/>
            <a:ext cx="4181318" cy="172356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lstStyle>
            <a:lvl1pPr defTabSz="821531">
              <a:defRPr sz="4200" b="0">
                <a:latin typeface="Avenir Book"/>
                <a:ea typeface="Avenir Book"/>
                <a:cs typeface="Avenir Book"/>
                <a:sym typeface="Avenir Book"/>
              </a:defRPr>
            </a:lvl1pPr>
          </a:lstStyle>
          <a:p>
            <a:r>
              <a:t>Side view (looking along X)</a:t>
            </a:r>
          </a:p>
        </p:txBody>
      </p:sp>
      <p:sp>
        <p:nvSpPr>
          <p:cNvPr id="584" name="Circle"/>
          <p:cNvSpPr/>
          <p:nvPr/>
        </p:nvSpPr>
        <p:spPr>
          <a:xfrm>
            <a:off x="5072490" y="6296957"/>
            <a:ext cx="259598" cy="259598"/>
          </a:xfrm>
          <a:prstGeom prst="ellipse">
            <a:avLst/>
          </a:prstGeom>
          <a:solidFill>
            <a:srgbClr val="FFFFFF"/>
          </a:solidFill>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585" name="Pixel (i, j)"/>
          <p:cNvSpPr txBox="1"/>
          <p:nvPr/>
        </p:nvSpPr>
        <p:spPr>
          <a:xfrm>
            <a:off x="4892281" y="4416935"/>
            <a:ext cx="3140207" cy="89642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lstStyle>
            <a:lvl1pPr defTabSz="821531">
              <a:defRPr sz="4200" b="0">
                <a:latin typeface="Avenir Book"/>
                <a:ea typeface="Avenir Book"/>
                <a:cs typeface="Avenir Book"/>
                <a:sym typeface="Avenir Book"/>
              </a:defRPr>
            </a:lvl1pPr>
          </a:lstStyle>
          <a:p>
            <a:r>
              <a:t>Pixel (i, j)</a:t>
            </a:r>
          </a:p>
        </p:txBody>
      </p:sp>
      <p:pic>
        <p:nvPicPr>
          <p:cNvPr id="597" name="Connection Line" descr="Connection Line"/>
          <p:cNvPicPr>
            <a:picLocks/>
          </p:cNvPicPr>
          <p:nvPr/>
        </p:nvPicPr>
        <p:blipFill>
          <a:blip r:embed="rId2"/>
          <a:stretch>
            <a:fillRect/>
          </a:stretch>
        </p:blipFill>
        <p:spPr>
          <a:xfrm>
            <a:off x="4757640" y="5006800"/>
            <a:ext cx="588410" cy="1371460"/>
          </a:xfrm>
          <a:prstGeom prst="rect">
            <a:avLst/>
          </a:prstGeom>
        </p:spPr>
      </p:pic>
      <p:sp>
        <p:nvSpPr>
          <p:cNvPr id="587" name="Circle"/>
          <p:cNvSpPr/>
          <p:nvPr/>
        </p:nvSpPr>
        <p:spPr>
          <a:xfrm>
            <a:off x="11447890" y="6423957"/>
            <a:ext cx="259597" cy="259598"/>
          </a:xfrm>
          <a:prstGeom prst="ellipse">
            <a:avLst/>
          </a:prstGeom>
          <a:solidFill>
            <a:srgbClr val="FFFFFF"/>
          </a:solidFill>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588" name="Circle"/>
          <p:cNvSpPr/>
          <p:nvPr/>
        </p:nvSpPr>
        <p:spPr>
          <a:xfrm>
            <a:off x="19372690" y="7287558"/>
            <a:ext cx="259597" cy="259597"/>
          </a:xfrm>
          <a:prstGeom prst="ellipse">
            <a:avLst/>
          </a:prstGeom>
          <a:solidFill>
            <a:srgbClr val="FFFFFF"/>
          </a:solidFill>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mc:AlternateContent xmlns:mc="http://schemas.openxmlformats.org/markup-compatibility/2006" xmlns:a14="http://schemas.microsoft.com/office/drawing/2010/main">
        <mc:Choice Requires="a14">
          <p:sp>
            <p:nvSpPr>
              <p:cNvPr id="589" name="Equation"/>
              <p:cNvSpPr txBox="1"/>
              <p:nvPr/>
            </p:nvSpPr>
            <p:spPr>
              <a:xfrm>
                <a:off x="10908888" y="5278977"/>
                <a:ext cx="1446379" cy="1068934"/>
              </a:xfrm>
              <a:prstGeom prst="rect">
                <a:avLst/>
              </a:prstGeom>
              <a:ln w="12700">
                <a:miter lim="400000"/>
              </a:ln>
            </p:spPr>
            <p:txBody>
              <a:bodyPr wrap="none" lIns="0" tIns="0" rIns="0" bIns="0">
                <a:spAutoFit/>
              </a:bodyPr>
              <a:lstStyle/>
              <a:p>
                <a:pPr algn="l" defTabSz="914400" latinLnBrk="1">
                  <a:defRPr sz="1800" b="0"/>
                </a:pPr>
                <a14:m>
                  <m:oMathPara xmlns:m="http://schemas.openxmlformats.org/officeDocument/2006/math">
                    <m:oMathParaPr>
                      <m:jc m:val="centerGroup"/>
                    </m:oMathParaPr>
                    <m:oMath xmlns:m="http://schemas.openxmlformats.org/officeDocument/2006/math">
                      <m:f>
                        <m:fPr>
                          <m:ctrlPr>
                            <a:rPr sz="3600" i="1">
                              <a:solidFill>
                                <a:srgbClr val="000000"/>
                              </a:solidFill>
                              <a:latin typeface="Cambria Math" panose="02040503050406030204" pitchFamily="18" charset="0"/>
                            </a:rPr>
                          </m:ctrlPr>
                        </m:fPr>
                        <m:num>
                          <m:r>
                            <a:rPr sz="3600" i="1">
                              <a:solidFill>
                                <a:srgbClr val="000000"/>
                              </a:solidFill>
                              <a:latin typeface="Cambria Math" panose="02040503050406030204" pitchFamily="18" charset="0"/>
                            </a:rPr>
                            <m:t>𝑖</m:t>
                          </m:r>
                          <m:r>
                            <a:rPr sz="3600" i="1">
                              <a:solidFill>
                                <a:srgbClr val="000000"/>
                              </a:solidFill>
                              <a:latin typeface="Cambria Math" panose="02040503050406030204" pitchFamily="18" charset="0"/>
                            </a:rPr>
                            <m:t>−</m:t>
                          </m:r>
                          <m:r>
                            <a:rPr sz="3600" i="1">
                              <a:solidFill>
                                <a:srgbClr val="000000"/>
                              </a:solidFill>
                              <a:latin typeface="Cambria Math" panose="02040503050406030204" pitchFamily="18" charset="0"/>
                            </a:rPr>
                            <m:t>𝑤</m:t>
                          </m:r>
                          <m:r>
                            <a:rPr sz="3600" i="1">
                              <a:solidFill>
                                <a:srgbClr val="000000"/>
                              </a:solidFill>
                              <a:latin typeface="Cambria Math" panose="02040503050406030204" pitchFamily="18" charset="0"/>
                            </a:rPr>
                            <m:t>/2</m:t>
                          </m:r>
                        </m:num>
                        <m:den>
                          <m:r>
                            <a:rPr sz="3600" i="1">
                              <a:solidFill>
                                <a:srgbClr val="000000"/>
                              </a:solidFill>
                              <a:latin typeface="Cambria Math" panose="02040503050406030204" pitchFamily="18" charset="0"/>
                            </a:rPr>
                            <m:t>𝑓</m:t>
                          </m:r>
                        </m:den>
                      </m:f>
                    </m:oMath>
                  </m:oMathPara>
                </a14:m>
                <a:endParaRPr sz="3600"/>
              </a:p>
            </p:txBody>
          </p:sp>
        </mc:Choice>
        <mc:Fallback xmlns="">
          <p:sp>
            <p:nvSpPr>
              <p:cNvPr id="589" name="Equation"/>
              <p:cNvSpPr txBox="1">
                <a:spLocks noRot="1" noChangeAspect="1" noMove="1" noResize="1" noEditPoints="1" noAdjustHandles="1" noChangeArrowheads="1" noChangeShapeType="1" noTextEdit="1"/>
              </p:cNvSpPr>
              <p:nvPr/>
            </p:nvSpPr>
            <p:spPr>
              <a:xfrm>
                <a:off x="10908888" y="5278977"/>
                <a:ext cx="1446379" cy="1068934"/>
              </a:xfrm>
              <a:prstGeom prst="rect">
                <a:avLst/>
              </a:prstGeom>
              <a:blipFill>
                <a:blip r:embed="rId3"/>
                <a:stretch>
                  <a:fillRect l="-422" r="-5907" b="-6857"/>
                </a:stretch>
              </a:blipFill>
              <a:ln w="12700">
                <a:miter lim="400000"/>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90" name="Equation"/>
              <p:cNvSpPr txBox="1"/>
              <p:nvPr/>
            </p:nvSpPr>
            <p:spPr>
              <a:xfrm>
                <a:off x="19733789" y="7183401"/>
                <a:ext cx="1389829" cy="1072135"/>
              </a:xfrm>
              <a:prstGeom prst="rect">
                <a:avLst/>
              </a:prstGeom>
              <a:ln w="12700">
                <a:miter lim="400000"/>
              </a:ln>
            </p:spPr>
            <p:txBody>
              <a:bodyPr wrap="none" lIns="0" tIns="0" rIns="0" bIns="0">
                <a:spAutoFit/>
              </a:bodyPr>
              <a:lstStyle/>
              <a:p>
                <a:pPr algn="l" defTabSz="914400" latinLnBrk="1">
                  <a:defRPr sz="1800" b="0"/>
                </a:pPr>
                <a14:m>
                  <m:oMathPara xmlns:m="http://schemas.openxmlformats.org/officeDocument/2006/math">
                    <m:oMathParaPr>
                      <m:jc m:val="centerGroup"/>
                    </m:oMathParaPr>
                    <m:oMath xmlns:m="http://schemas.openxmlformats.org/officeDocument/2006/math">
                      <m:f>
                        <m:fPr>
                          <m:ctrlPr>
                            <a:rPr sz="3600" i="1">
                              <a:solidFill>
                                <a:srgbClr val="000000"/>
                              </a:solidFill>
                              <a:latin typeface="Cambria Math" panose="02040503050406030204" pitchFamily="18" charset="0"/>
                            </a:rPr>
                          </m:ctrlPr>
                        </m:fPr>
                        <m:num>
                          <m:r>
                            <a:rPr sz="3600" i="1">
                              <a:solidFill>
                                <a:srgbClr val="000000"/>
                              </a:solidFill>
                              <a:latin typeface="Cambria Math" panose="02040503050406030204" pitchFamily="18" charset="0"/>
                            </a:rPr>
                            <m:t>𝑗</m:t>
                          </m:r>
                          <m:r>
                            <a:rPr sz="3600" i="1">
                              <a:solidFill>
                                <a:srgbClr val="000000"/>
                              </a:solidFill>
                              <a:latin typeface="Cambria Math" panose="02040503050406030204" pitchFamily="18" charset="0"/>
                            </a:rPr>
                            <m:t>−</m:t>
                          </m:r>
                          <m:r>
                            <a:rPr sz="3600" i="1">
                              <a:solidFill>
                                <a:srgbClr val="000000"/>
                              </a:solidFill>
                              <a:latin typeface="Cambria Math" panose="02040503050406030204" pitchFamily="18" charset="0"/>
                            </a:rPr>
                            <m:t>h</m:t>
                          </m:r>
                          <m:r>
                            <a:rPr sz="3600" i="1">
                              <a:solidFill>
                                <a:srgbClr val="000000"/>
                              </a:solidFill>
                              <a:latin typeface="Cambria Math" panose="02040503050406030204" pitchFamily="18" charset="0"/>
                            </a:rPr>
                            <m:t>/2</m:t>
                          </m:r>
                        </m:num>
                        <m:den>
                          <m:r>
                            <a:rPr sz="3600" i="1">
                              <a:solidFill>
                                <a:srgbClr val="000000"/>
                              </a:solidFill>
                              <a:latin typeface="Cambria Math" panose="02040503050406030204" pitchFamily="18" charset="0"/>
                            </a:rPr>
                            <m:t>𝑓</m:t>
                          </m:r>
                        </m:den>
                      </m:f>
                    </m:oMath>
                  </m:oMathPara>
                </a14:m>
                <a:endParaRPr sz="3600"/>
              </a:p>
            </p:txBody>
          </p:sp>
        </mc:Choice>
        <mc:Fallback xmlns="">
          <p:sp>
            <p:nvSpPr>
              <p:cNvPr id="590" name="Equation"/>
              <p:cNvSpPr txBox="1">
                <a:spLocks noRot="1" noChangeAspect="1" noMove="1" noResize="1" noEditPoints="1" noAdjustHandles="1" noChangeArrowheads="1" noChangeShapeType="1" noTextEdit="1"/>
              </p:cNvSpPr>
              <p:nvPr/>
            </p:nvSpPr>
            <p:spPr>
              <a:xfrm>
                <a:off x="19733789" y="7183401"/>
                <a:ext cx="1389829" cy="1072135"/>
              </a:xfrm>
              <a:prstGeom prst="rect">
                <a:avLst/>
              </a:prstGeom>
              <a:blipFill>
                <a:blip r:embed="rId4"/>
                <a:stretch>
                  <a:fillRect l="-2632" r="-5263" b="-6250"/>
                </a:stretch>
              </a:blipFill>
              <a:ln w="12700">
                <a:miter lim="400000"/>
              </a:ln>
            </p:spPr>
            <p:txBody>
              <a:bodyPr/>
              <a:lstStyle/>
              <a:p>
                <a:r>
                  <a:rPr lang="en-US">
                    <a:noFill/>
                  </a:rPr>
                  <a:t> </a:t>
                </a:r>
              </a:p>
            </p:txBody>
          </p:sp>
        </mc:Fallback>
      </mc:AlternateContent>
      <p:sp>
        <p:nvSpPr>
          <p:cNvPr id="591" name="Line"/>
          <p:cNvSpPr/>
          <p:nvPr/>
        </p:nvSpPr>
        <p:spPr>
          <a:xfrm flipV="1">
            <a:off x="13686433" y="6537143"/>
            <a:ext cx="1" cy="2595000"/>
          </a:xfrm>
          <a:prstGeom prst="line">
            <a:avLst/>
          </a:prstGeom>
          <a:ln w="50800">
            <a:solidFill>
              <a:srgbClr val="000000">
                <a:alpha val="50000"/>
              </a:srgbClr>
            </a:solidFill>
            <a:miter lim="400000"/>
            <a:headEnd type="triangle" len="sm"/>
            <a:tailEnd type="triangle" len="sm"/>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592" name="Line"/>
          <p:cNvSpPr/>
          <p:nvPr/>
        </p:nvSpPr>
        <p:spPr>
          <a:xfrm>
            <a:off x="16911873" y="8941896"/>
            <a:ext cx="2605354" cy="1"/>
          </a:xfrm>
          <a:prstGeom prst="line">
            <a:avLst/>
          </a:prstGeom>
          <a:ln w="50800">
            <a:solidFill>
              <a:srgbClr val="000000">
                <a:alpha val="50000"/>
              </a:srgbClr>
            </a:solidFill>
            <a:miter lim="400000"/>
            <a:headEnd type="triangle" len="sm"/>
            <a:tailEnd type="triangle" len="sm"/>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mc:AlternateContent xmlns:mc="http://schemas.openxmlformats.org/markup-compatibility/2006" xmlns:a14="http://schemas.microsoft.com/office/drawing/2010/main">
        <mc:Choice Requires="a14">
          <p:sp>
            <p:nvSpPr>
              <p:cNvPr id="593" name="Rescale frustum by focal length   so that image plane is at distance 1"/>
              <p:cNvSpPr txBox="1"/>
              <p:nvPr/>
            </p:nvSpPr>
            <p:spPr>
              <a:xfrm>
                <a:off x="9409476" y="2940407"/>
                <a:ext cx="10629642" cy="2108606"/>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lIns="71437" tIns="71437" rIns="71437" bIns="71437" anchor="ctr"/>
              <a:lstStyle/>
              <a:p>
                <a:pPr algn="l" defTabSz="821531">
                  <a:defRPr sz="4200" b="0">
                    <a:latin typeface="Avenir Book"/>
                    <a:ea typeface="Avenir Book"/>
                    <a:cs typeface="Avenir Book"/>
                    <a:sym typeface="Avenir Book"/>
                  </a:defRPr>
                </a:pPr>
                <a:r>
                  <a:t>Rescale frustum by focal length </a:t>
                </a:r>
                <a14:m>
                  <m:oMath xmlns:m="http://schemas.openxmlformats.org/officeDocument/2006/math">
                    <m:r>
                      <a:rPr sz="2200" i="1">
                        <a:solidFill>
                          <a:srgbClr val="000000"/>
                        </a:solidFill>
                        <a:latin typeface="Cambria Math" panose="02040503050406030204" pitchFamily="18" charset="0"/>
                      </a:rPr>
                      <m:t>𝑓</m:t>
                    </m:r>
                  </m:oMath>
                </a14:m>
                <a:r>
                  <a:t> so that image plane is at distance 1</a:t>
                </a:r>
              </a:p>
            </p:txBody>
          </p:sp>
        </mc:Choice>
        <mc:Fallback xmlns="">
          <p:sp>
            <p:nvSpPr>
              <p:cNvPr id="593" name="Rescale frustum by focal length   so that image plane is at distance 1"/>
              <p:cNvSpPr txBox="1">
                <a:spLocks noRot="1" noChangeAspect="1" noMove="1" noResize="1" noEditPoints="1" noAdjustHandles="1" noChangeArrowheads="1" noChangeShapeType="1" noTextEdit="1"/>
              </p:cNvSpPr>
              <p:nvPr/>
            </p:nvSpPr>
            <p:spPr>
              <a:xfrm>
                <a:off x="9409476" y="2940407"/>
                <a:ext cx="10629642" cy="2108606"/>
              </a:xfrm>
              <a:prstGeom prst="rect">
                <a:avLst/>
              </a:prstGeom>
              <a:blipFill>
                <a:blip r:embed="rId5"/>
                <a:stretch>
                  <a:fillRect l="-2410"/>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94" name="distance ="/>
              <p:cNvSpPr txBox="1"/>
              <p:nvPr/>
            </p:nvSpPr>
            <p:spPr>
              <a:xfrm>
                <a:off x="16124683" y="8706531"/>
                <a:ext cx="4181319" cy="1723560"/>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lIns="71437" tIns="71437" rIns="71437" bIns="71437" anchor="ctr"/>
              <a:lstStyle/>
              <a:p>
                <a:pPr defTabSz="821531">
                  <a:defRPr sz="4200" b="0">
                    <a:latin typeface="Avenir Book"/>
                    <a:ea typeface="Avenir Book"/>
                    <a:cs typeface="Avenir Book"/>
                    <a:sym typeface="Avenir Book"/>
                  </a:defRPr>
                </a:pPr>
                <a:r>
                  <a:t>distance = </a:t>
                </a:r>
                <a14:m>
                  <m:oMath xmlns:m="http://schemas.openxmlformats.org/officeDocument/2006/math">
                    <m:r>
                      <a:rPr sz="8100" i="1">
                        <a:solidFill>
                          <a:srgbClr val="000000"/>
                        </a:solidFill>
                        <a:latin typeface="Cambria Math" panose="02040503050406030204" pitchFamily="18" charset="0"/>
                      </a:rPr>
                      <m:t>1</m:t>
                    </m:r>
                  </m:oMath>
                </a14:m>
                <a:endParaRPr/>
              </a:p>
            </p:txBody>
          </p:sp>
        </mc:Choice>
        <mc:Fallback xmlns="">
          <p:sp>
            <p:nvSpPr>
              <p:cNvPr id="594" name="distance ="/>
              <p:cNvSpPr txBox="1">
                <a:spLocks noRot="1" noChangeAspect="1" noMove="1" noResize="1" noEditPoints="1" noAdjustHandles="1" noChangeArrowheads="1" noChangeShapeType="1" noTextEdit="1"/>
              </p:cNvSpPr>
              <p:nvPr/>
            </p:nvSpPr>
            <p:spPr>
              <a:xfrm>
                <a:off x="16124683" y="8706531"/>
                <a:ext cx="4181319" cy="1723560"/>
              </a:xfrm>
              <a:prstGeom prst="rect">
                <a:avLst/>
              </a:prstGeom>
              <a:blipFill>
                <a:blip r:embed="rId6"/>
                <a:stretch>
                  <a:fillRect/>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95" name="distance ="/>
              <p:cNvSpPr txBox="1"/>
              <p:nvPr/>
            </p:nvSpPr>
            <p:spPr>
              <a:xfrm rot="5400000">
                <a:off x="12159761" y="6972862"/>
                <a:ext cx="4181318" cy="1723561"/>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lIns="71437" tIns="71437" rIns="71437" bIns="71437" anchor="ctr"/>
              <a:lstStyle/>
              <a:p>
                <a:pPr defTabSz="821531">
                  <a:defRPr sz="4200" b="0">
                    <a:latin typeface="Avenir Book"/>
                    <a:ea typeface="Avenir Book"/>
                    <a:cs typeface="Avenir Book"/>
                    <a:sym typeface="Avenir Book"/>
                  </a:defRPr>
                </a:pPr>
                <a:r>
                  <a:t>distance = </a:t>
                </a:r>
                <a14:m>
                  <m:oMath xmlns:m="http://schemas.openxmlformats.org/officeDocument/2006/math">
                    <m:r>
                      <a:rPr sz="8100" i="1">
                        <a:solidFill>
                          <a:srgbClr val="000000"/>
                        </a:solidFill>
                        <a:latin typeface="Cambria Math" panose="02040503050406030204" pitchFamily="18" charset="0"/>
                      </a:rPr>
                      <m:t>1</m:t>
                    </m:r>
                  </m:oMath>
                </a14:m>
                <a:endParaRPr/>
              </a:p>
            </p:txBody>
          </p:sp>
        </mc:Choice>
        <mc:Fallback xmlns="">
          <p:sp>
            <p:nvSpPr>
              <p:cNvPr id="595" name="distance ="/>
              <p:cNvSpPr txBox="1">
                <a:spLocks noRot="1" noChangeAspect="1" noMove="1" noResize="1" noEditPoints="1" noAdjustHandles="1" noChangeArrowheads="1" noChangeShapeType="1" noTextEdit="1"/>
              </p:cNvSpPr>
              <p:nvPr/>
            </p:nvSpPr>
            <p:spPr>
              <a:xfrm rot="5400000">
                <a:off x="12159761" y="6972862"/>
                <a:ext cx="4181318" cy="1723561"/>
              </a:xfrm>
              <a:prstGeom prst="rect">
                <a:avLst/>
              </a:prstGeom>
              <a:blipFill>
                <a:blip r:embed="rId7"/>
                <a:stretch>
                  <a:fillRect/>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a:noFill/>
                  </a:rPr>
                  <a:t> </a:t>
                </a:r>
              </a:p>
            </p:txBody>
          </p:sp>
        </mc:Fallback>
      </mc:AlternateContent>
      <p:sp>
        <p:nvSpPr>
          <p:cNvPr id="596" name="Camera pose - pixel to camera"/>
          <p:cNvSpPr txBox="1">
            <a:spLocks noGrp="1"/>
          </p:cNvSpPr>
          <p:nvPr>
            <p:ph type="title"/>
          </p:nvPr>
        </p:nvSpPr>
        <p:spPr>
          <a:prstGeom prst="rect">
            <a:avLst/>
          </a:prstGeom>
        </p:spPr>
        <p:txBody>
          <a:bodyPr/>
          <a:lstStyle/>
          <a:p>
            <a:r>
              <a:t>Camera pose - pixel to camera</a:t>
            </a:r>
          </a:p>
        </p:txBody>
      </p:sp>
    </p:spTree>
  </p:cSld>
  <p:clrMapOvr>
    <a:masterClrMapping/>
  </p:clrMapOvr>
  <p:transition spd="med"/>
</p:sld>
</file>

<file path=ppt/slides/slide6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00" name="Camera pose - intrinsic"/>
          <p:cNvSpPr txBox="1">
            <a:spLocks noGrp="1"/>
          </p:cNvSpPr>
          <p:nvPr>
            <p:ph type="title"/>
          </p:nvPr>
        </p:nvSpPr>
        <p:spPr>
          <a:prstGeom prst="rect">
            <a:avLst/>
          </a:prstGeom>
        </p:spPr>
        <p:txBody>
          <a:bodyPr/>
          <a:lstStyle/>
          <a:p>
            <a:r>
              <a:t>Camera pose - intrinsic</a:t>
            </a:r>
          </a:p>
        </p:txBody>
      </p:sp>
      <p:sp>
        <p:nvSpPr>
          <p:cNvPr id="601" name="Slide Number"/>
          <p:cNvSpPr txBox="1">
            <a:spLocks noGrp="1"/>
          </p:cNvSpPr>
          <p:nvPr>
            <p:ph type="sldNum" sz="quarter" idx="2"/>
          </p:nvPr>
        </p:nvSpPr>
        <p:spPr>
          <a:xfrm>
            <a:off x="12041022" y="13081000"/>
            <a:ext cx="289256" cy="461059"/>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66</a:t>
            </a:fld>
            <a:endParaRPr/>
          </a:p>
        </p:txBody>
      </p:sp>
      <p:sp>
        <p:nvSpPr>
          <p:cNvPr id="602" name="Rectangle"/>
          <p:cNvSpPr/>
          <p:nvPr/>
        </p:nvSpPr>
        <p:spPr>
          <a:xfrm>
            <a:off x="4582740" y="5951286"/>
            <a:ext cx="2286001" cy="1524001"/>
          </a:xfrm>
          <a:prstGeom prst="rect">
            <a:avLst/>
          </a:prstGeom>
          <a:ln w="25400">
            <a:solidFill>
              <a:srgbClr val="000000"/>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603" name="Line"/>
          <p:cNvSpPr/>
          <p:nvPr/>
        </p:nvSpPr>
        <p:spPr>
          <a:xfrm flipV="1">
            <a:off x="4277958" y="4884795"/>
            <a:ext cx="1" cy="3319608"/>
          </a:xfrm>
          <a:prstGeom prst="line">
            <a:avLst/>
          </a:prstGeom>
          <a:ln w="50800">
            <a:solidFill>
              <a:srgbClr val="000000">
                <a:alpha val="50000"/>
              </a:srgbClr>
            </a:solidFill>
            <a:miter lim="400000"/>
            <a:tailEnd type="triangle"/>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604" name="Line"/>
          <p:cNvSpPr/>
          <p:nvPr/>
        </p:nvSpPr>
        <p:spPr>
          <a:xfrm>
            <a:off x="4255887" y="8212658"/>
            <a:ext cx="3319608" cy="1"/>
          </a:xfrm>
          <a:prstGeom prst="line">
            <a:avLst/>
          </a:prstGeom>
          <a:ln w="50800">
            <a:solidFill>
              <a:srgbClr val="000000">
                <a:alpha val="50000"/>
              </a:srgbClr>
            </a:solidFill>
            <a:miter lim="400000"/>
            <a:tailEnd type="triangle"/>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605" name="Line"/>
          <p:cNvSpPr/>
          <p:nvPr/>
        </p:nvSpPr>
        <p:spPr>
          <a:xfrm flipH="1">
            <a:off x="1921495" y="8221806"/>
            <a:ext cx="2347317" cy="2347317"/>
          </a:xfrm>
          <a:prstGeom prst="line">
            <a:avLst/>
          </a:prstGeom>
          <a:ln w="50800">
            <a:solidFill>
              <a:srgbClr val="000000">
                <a:alpha val="50000"/>
              </a:srgbClr>
            </a:solidFill>
            <a:miter lim="400000"/>
            <a:tailEnd type="triangle"/>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606" name="Y"/>
          <p:cNvSpPr txBox="1"/>
          <p:nvPr/>
        </p:nvSpPr>
        <p:spPr>
          <a:xfrm>
            <a:off x="3764784" y="4188878"/>
            <a:ext cx="1026348" cy="89642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lstStyle>
            <a:lvl1pPr defTabSz="821531">
              <a:defRPr sz="4200" b="0">
                <a:latin typeface="Avenir Book"/>
                <a:ea typeface="Avenir Book"/>
                <a:cs typeface="Avenir Book"/>
                <a:sym typeface="Avenir Book"/>
              </a:defRPr>
            </a:lvl1pPr>
          </a:lstStyle>
          <a:p>
            <a:r>
              <a:t>Y</a:t>
            </a:r>
          </a:p>
        </p:txBody>
      </p:sp>
      <p:sp>
        <p:nvSpPr>
          <p:cNvPr id="607" name="X"/>
          <p:cNvSpPr txBox="1"/>
          <p:nvPr/>
        </p:nvSpPr>
        <p:spPr>
          <a:xfrm>
            <a:off x="7258232" y="7764448"/>
            <a:ext cx="1026349" cy="89642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lstStyle>
            <a:lvl1pPr defTabSz="821531">
              <a:defRPr sz="4200" b="0">
                <a:latin typeface="Avenir Book"/>
                <a:ea typeface="Avenir Book"/>
                <a:cs typeface="Avenir Book"/>
                <a:sym typeface="Avenir Book"/>
              </a:defRPr>
            </a:lvl1pPr>
          </a:lstStyle>
          <a:p>
            <a:r>
              <a:t>X</a:t>
            </a:r>
          </a:p>
        </p:txBody>
      </p:sp>
      <p:sp>
        <p:nvSpPr>
          <p:cNvPr id="608" name="Z"/>
          <p:cNvSpPr txBox="1"/>
          <p:nvPr/>
        </p:nvSpPr>
        <p:spPr>
          <a:xfrm>
            <a:off x="1198248" y="10408702"/>
            <a:ext cx="1026348" cy="89642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lstStyle>
            <a:lvl1pPr defTabSz="821531">
              <a:defRPr sz="4200" b="0">
                <a:latin typeface="Avenir Book"/>
                <a:ea typeface="Avenir Book"/>
                <a:cs typeface="Avenir Book"/>
                <a:sym typeface="Avenir Book"/>
              </a:defRPr>
            </a:lvl1pPr>
          </a:lstStyle>
          <a:p>
            <a:r>
              <a:t>Z</a:t>
            </a:r>
          </a:p>
        </p:txBody>
      </p:sp>
      <p:sp>
        <p:nvSpPr>
          <p:cNvPr id="609" name="Line"/>
          <p:cNvSpPr/>
          <p:nvPr/>
        </p:nvSpPr>
        <p:spPr>
          <a:xfrm flipV="1">
            <a:off x="4275228" y="5851139"/>
            <a:ext cx="2347318" cy="2347317"/>
          </a:xfrm>
          <a:prstGeom prst="line">
            <a:avLst/>
          </a:prstGeom>
          <a:ln w="50800">
            <a:solidFill>
              <a:srgbClr val="000000">
                <a:alpha val="0"/>
              </a:srgbClr>
            </a:solidFill>
            <a:miter lim="400000"/>
            <a:tailEnd type="triangle"/>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610" name="Line"/>
          <p:cNvSpPr/>
          <p:nvPr/>
        </p:nvSpPr>
        <p:spPr>
          <a:xfrm flipV="1">
            <a:off x="4275229" y="5936651"/>
            <a:ext cx="303890" cy="2261806"/>
          </a:xfrm>
          <a:prstGeom prst="line">
            <a:avLst/>
          </a:prstGeom>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611" name="Line"/>
          <p:cNvSpPr/>
          <p:nvPr/>
        </p:nvSpPr>
        <p:spPr>
          <a:xfrm flipV="1">
            <a:off x="4275228" y="7470830"/>
            <a:ext cx="308278" cy="727626"/>
          </a:xfrm>
          <a:prstGeom prst="line">
            <a:avLst/>
          </a:prstGeom>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612" name="Line"/>
          <p:cNvSpPr/>
          <p:nvPr/>
        </p:nvSpPr>
        <p:spPr>
          <a:xfrm flipV="1">
            <a:off x="4275229" y="5944385"/>
            <a:ext cx="2596025" cy="2254071"/>
          </a:xfrm>
          <a:prstGeom prst="line">
            <a:avLst/>
          </a:prstGeom>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613" name="Line"/>
          <p:cNvSpPr/>
          <p:nvPr/>
        </p:nvSpPr>
        <p:spPr>
          <a:xfrm flipV="1">
            <a:off x="4275228" y="7477651"/>
            <a:ext cx="2594082" cy="720805"/>
          </a:xfrm>
          <a:prstGeom prst="line">
            <a:avLst/>
          </a:prstGeom>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614" name="Line"/>
          <p:cNvSpPr/>
          <p:nvPr/>
        </p:nvSpPr>
        <p:spPr>
          <a:xfrm>
            <a:off x="10886716" y="6545803"/>
            <a:ext cx="2610840" cy="1"/>
          </a:xfrm>
          <a:prstGeom prst="line">
            <a:avLst/>
          </a:prstGeom>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615" name="Line"/>
          <p:cNvSpPr/>
          <p:nvPr/>
        </p:nvSpPr>
        <p:spPr>
          <a:xfrm>
            <a:off x="10886717" y="6545803"/>
            <a:ext cx="1223961" cy="2584944"/>
          </a:xfrm>
          <a:prstGeom prst="line">
            <a:avLst/>
          </a:prstGeom>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616" name="Line"/>
          <p:cNvSpPr/>
          <p:nvPr/>
        </p:nvSpPr>
        <p:spPr>
          <a:xfrm flipV="1">
            <a:off x="12122466" y="6545803"/>
            <a:ext cx="1375091" cy="2577679"/>
          </a:xfrm>
          <a:prstGeom prst="line">
            <a:avLst/>
          </a:prstGeom>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617" name="Line"/>
          <p:cNvSpPr/>
          <p:nvPr/>
        </p:nvSpPr>
        <p:spPr>
          <a:xfrm>
            <a:off x="19509491" y="6902442"/>
            <a:ext cx="1" cy="1862073"/>
          </a:xfrm>
          <a:prstGeom prst="line">
            <a:avLst/>
          </a:prstGeom>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618" name="Line"/>
          <p:cNvSpPr/>
          <p:nvPr/>
        </p:nvSpPr>
        <p:spPr>
          <a:xfrm flipH="1">
            <a:off x="16907047" y="6907366"/>
            <a:ext cx="2615005" cy="848286"/>
          </a:xfrm>
          <a:prstGeom prst="line">
            <a:avLst/>
          </a:prstGeom>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619" name="Line"/>
          <p:cNvSpPr/>
          <p:nvPr/>
        </p:nvSpPr>
        <p:spPr>
          <a:xfrm>
            <a:off x="16911902" y="7765853"/>
            <a:ext cx="2603907" cy="996285"/>
          </a:xfrm>
          <a:prstGeom prst="line">
            <a:avLst/>
          </a:prstGeom>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620" name="3D view"/>
          <p:cNvSpPr txBox="1"/>
          <p:nvPr/>
        </p:nvSpPr>
        <p:spPr>
          <a:xfrm>
            <a:off x="3033532" y="11194354"/>
            <a:ext cx="2488853" cy="89642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lstStyle>
            <a:lvl1pPr defTabSz="821531">
              <a:defRPr sz="4200" b="0">
                <a:latin typeface="Avenir Book"/>
                <a:ea typeface="Avenir Book"/>
                <a:cs typeface="Avenir Book"/>
                <a:sym typeface="Avenir Book"/>
              </a:defRPr>
            </a:lvl1pPr>
          </a:lstStyle>
          <a:p>
            <a:r>
              <a:t>3D view</a:t>
            </a:r>
          </a:p>
        </p:txBody>
      </p:sp>
      <p:sp>
        <p:nvSpPr>
          <p:cNvPr id="621" name="Top view (looking along Y)"/>
          <p:cNvSpPr txBox="1"/>
          <p:nvPr/>
        </p:nvSpPr>
        <p:spPr>
          <a:xfrm>
            <a:off x="10101341" y="10780784"/>
            <a:ext cx="4181318" cy="172356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lstStyle>
            <a:lvl1pPr defTabSz="821531">
              <a:defRPr sz="4200" b="0">
                <a:latin typeface="Avenir Book"/>
                <a:ea typeface="Avenir Book"/>
                <a:cs typeface="Avenir Book"/>
                <a:sym typeface="Avenir Book"/>
              </a:defRPr>
            </a:lvl1pPr>
          </a:lstStyle>
          <a:p>
            <a:r>
              <a:t>Top view (looking along Y)</a:t>
            </a:r>
          </a:p>
        </p:txBody>
      </p:sp>
      <p:sp>
        <p:nvSpPr>
          <p:cNvPr id="622" name="Side view (looking along X)"/>
          <p:cNvSpPr txBox="1"/>
          <p:nvPr/>
        </p:nvSpPr>
        <p:spPr>
          <a:xfrm>
            <a:off x="16123890" y="10780784"/>
            <a:ext cx="4181318" cy="172356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lstStyle>
            <a:lvl1pPr defTabSz="821531">
              <a:defRPr sz="4200" b="0">
                <a:latin typeface="Avenir Book"/>
                <a:ea typeface="Avenir Book"/>
                <a:cs typeface="Avenir Book"/>
                <a:sym typeface="Avenir Book"/>
              </a:defRPr>
            </a:lvl1pPr>
          </a:lstStyle>
          <a:p>
            <a:r>
              <a:t>Side view (looking along X)</a:t>
            </a:r>
          </a:p>
        </p:txBody>
      </p:sp>
      <p:sp>
        <p:nvSpPr>
          <p:cNvPr id="623" name="Circle"/>
          <p:cNvSpPr/>
          <p:nvPr/>
        </p:nvSpPr>
        <p:spPr>
          <a:xfrm>
            <a:off x="5072490" y="6296957"/>
            <a:ext cx="259598" cy="259598"/>
          </a:xfrm>
          <a:prstGeom prst="ellipse">
            <a:avLst/>
          </a:prstGeom>
          <a:solidFill>
            <a:srgbClr val="FFFFFF"/>
          </a:solidFill>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624" name="Pixel (i, j)"/>
          <p:cNvSpPr txBox="1"/>
          <p:nvPr/>
        </p:nvSpPr>
        <p:spPr>
          <a:xfrm>
            <a:off x="4892281" y="4416935"/>
            <a:ext cx="3140207" cy="89642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lstStyle>
            <a:lvl1pPr defTabSz="821531">
              <a:defRPr sz="4200" b="0">
                <a:latin typeface="Avenir Book"/>
                <a:ea typeface="Avenir Book"/>
                <a:cs typeface="Avenir Book"/>
                <a:sym typeface="Avenir Book"/>
              </a:defRPr>
            </a:lvl1pPr>
          </a:lstStyle>
          <a:p>
            <a:r>
              <a:t>Pixel (i, j)</a:t>
            </a:r>
          </a:p>
        </p:txBody>
      </p:sp>
      <p:pic>
        <p:nvPicPr>
          <p:cNvPr id="635" name="Connection Line" descr="Connection Line"/>
          <p:cNvPicPr>
            <a:picLocks/>
          </p:cNvPicPr>
          <p:nvPr/>
        </p:nvPicPr>
        <p:blipFill>
          <a:blip r:embed="rId2"/>
          <a:stretch>
            <a:fillRect/>
          </a:stretch>
        </p:blipFill>
        <p:spPr>
          <a:xfrm>
            <a:off x="4757640" y="5006800"/>
            <a:ext cx="588410" cy="1371460"/>
          </a:xfrm>
          <a:prstGeom prst="rect">
            <a:avLst/>
          </a:prstGeom>
        </p:spPr>
      </p:pic>
      <p:sp>
        <p:nvSpPr>
          <p:cNvPr id="626" name="Circle"/>
          <p:cNvSpPr/>
          <p:nvPr/>
        </p:nvSpPr>
        <p:spPr>
          <a:xfrm>
            <a:off x="11447890" y="6423957"/>
            <a:ext cx="259597" cy="259598"/>
          </a:xfrm>
          <a:prstGeom prst="ellipse">
            <a:avLst/>
          </a:prstGeom>
          <a:solidFill>
            <a:srgbClr val="FFFFFF"/>
          </a:solidFill>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627" name="Circle"/>
          <p:cNvSpPr/>
          <p:nvPr/>
        </p:nvSpPr>
        <p:spPr>
          <a:xfrm>
            <a:off x="19372690" y="7287558"/>
            <a:ext cx="259597" cy="259597"/>
          </a:xfrm>
          <a:prstGeom prst="ellipse">
            <a:avLst/>
          </a:prstGeom>
          <a:solidFill>
            <a:srgbClr val="FFFFFF"/>
          </a:solidFill>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mc:AlternateContent xmlns:mc="http://schemas.openxmlformats.org/markup-compatibility/2006" xmlns:a14="http://schemas.microsoft.com/office/drawing/2010/main">
        <mc:Choice Requires="a14">
          <p:sp>
            <p:nvSpPr>
              <p:cNvPr id="628" name="Image maps to  where focal length   controls the amount of “zoom&quot;"/>
              <p:cNvSpPr txBox="1"/>
              <p:nvPr/>
            </p:nvSpPr>
            <p:spPr>
              <a:xfrm>
                <a:off x="9409476" y="2435102"/>
                <a:ext cx="13445950" cy="2550411"/>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lIns="71437" tIns="71437" rIns="71437" bIns="71437" anchor="ctr"/>
              <a:lstStyle/>
              <a:p>
                <a:pPr algn="l" defTabSz="821531">
                  <a:defRPr sz="4200" b="0">
                    <a:latin typeface="Avenir Book"/>
                    <a:ea typeface="Avenir Book"/>
                    <a:cs typeface="Avenir Book"/>
                    <a:sym typeface="Avenir Book"/>
                  </a:defRPr>
                </a:pPr>
                <a:r>
                  <a:t>Image maps to </a:t>
                </a:r>
                <a14:m>
                  <m:oMath xmlns:m="http://schemas.openxmlformats.org/officeDocument/2006/math">
                    <m:d>
                      <m:dPr>
                        <m:begChr m:val="["/>
                        <m:endChr m:val="]"/>
                        <m:ctrlPr>
                          <a:rPr sz="4550" i="1">
                            <a:solidFill>
                              <a:srgbClr val="000000"/>
                            </a:solidFill>
                            <a:latin typeface="Cambria Math" panose="02040503050406030204" pitchFamily="18" charset="0"/>
                          </a:rPr>
                        </m:ctrlPr>
                      </m:dPr>
                      <m:e>
                        <m:r>
                          <a:rPr sz="4550" i="1">
                            <a:solidFill>
                              <a:srgbClr val="000000"/>
                            </a:solidFill>
                            <a:latin typeface="Cambria Math" panose="02040503050406030204" pitchFamily="18" charset="0"/>
                          </a:rPr>
                          <m:t>−</m:t>
                        </m:r>
                        <m:f>
                          <m:fPr>
                            <m:ctrlPr>
                              <a:rPr sz="4550" i="1">
                                <a:solidFill>
                                  <a:srgbClr val="000000"/>
                                </a:solidFill>
                                <a:latin typeface="Cambria Math" panose="02040503050406030204" pitchFamily="18" charset="0"/>
                              </a:rPr>
                            </m:ctrlPr>
                          </m:fPr>
                          <m:num>
                            <m:r>
                              <a:rPr sz="4550" i="1">
                                <a:solidFill>
                                  <a:srgbClr val="000000"/>
                                </a:solidFill>
                                <a:latin typeface="Cambria Math" panose="02040503050406030204" pitchFamily="18" charset="0"/>
                              </a:rPr>
                              <m:t>𝑤</m:t>
                            </m:r>
                          </m:num>
                          <m:den>
                            <m:r>
                              <a:rPr sz="4550" i="1">
                                <a:solidFill>
                                  <a:srgbClr val="000000"/>
                                </a:solidFill>
                                <a:latin typeface="Cambria Math" panose="02040503050406030204" pitchFamily="18" charset="0"/>
                              </a:rPr>
                              <m:t>2</m:t>
                            </m:r>
                            <m:r>
                              <a:rPr sz="4550" i="1">
                                <a:solidFill>
                                  <a:srgbClr val="000000"/>
                                </a:solidFill>
                                <a:latin typeface="Cambria Math" panose="02040503050406030204" pitchFamily="18" charset="0"/>
                              </a:rPr>
                              <m:t>𝑓</m:t>
                            </m:r>
                          </m:den>
                        </m:f>
                        <m:r>
                          <a:rPr sz="4550" i="1">
                            <a:solidFill>
                              <a:srgbClr val="000000"/>
                            </a:solidFill>
                            <a:latin typeface="Cambria Math" panose="02040503050406030204" pitchFamily="18" charset="0"/>
                          </a:rPr>
                          <m:t>,</m:t>
                        </m:r>
                        <m:f>
                          <m:fPr>
                            <m:ctrlPr>
                              <a:rPr sz="4550" i="1">
                                <a:solidFill>
                                  <a:srgbClr val="000000"/>
                                </a:solidFill>
                                <a:latin typeface="Cambria Math" panose="02040503050406030204" pitchFamily="18" charset="0"/>
                              </a:rPr>
                            </m:ctrlPr>
                          </m:fPr>
                          <m:num>
                            <m:r>
                              <a:rPr sz="4550" i="1">
                                <a:solidFill>
                                  <a:srgbClr val="000000"/>
                                </a:solidFill>
                                <a:latin typeface="Cambria Math" panose="02040503050406030204" pitchFamily="18" charset="0"/>
                              </a:rPr>
                              <m:t>𝑤</m:t>
                            </m:r>
                          </m:num>
                          <m:den>
                            <m:r>
                              <a:rPr sz="4550" i="1">
                                <a:solidFill>
                                  <a:srgbClr val="000000"/>
                                </a:solidFill>
                                <a:latin typeface="Cambria Math" panose="02040503050406030204" pitchFamily="18" charset="0"/>
                              </a:rPr>
                              <m:t>2</m:t>
                            </m:r>
                            <m:r>
                              <a:rPr sz="4550" i="1">
                                <a:solidFill>
                                  <a:srgbClr val="000000"/>
                                </a:solidFill>
                                <a:latin typeface="Cambria Math" panose="02040503050406030204" pitchFamily="18" charset="0"/>
                              </a:rPr>
                              <m:t>𝑓</m:t>
                            </m:r>
                          </m:den>
                        </m:f>
                      </m:e>
                    </m:d>
                    <m:r>
                      <a:rPr sz="4550" i="1">
                        <a:solidFill>
                          <a:srgbClr val="000000"/>
                        </a:solidFill>
                        <a:latin typeface="Cambria Math" panose="02040503050406030204" pitchFamily="18" charset="0"/>
                      </a:rPr>
                      <m:t>×</m:t>
                    </m:r>
                    <m:d>
                      <m:dPr>
                        <m:begChr m:val="["/>
                        <m:endChr m:val="]"/>
                        <m:ctrlPr>
                          <a:rPr sz="4550" i="1">
                            <a:solidFill>
                              <a:srgbClr val="000000"/>
                            </a:solidFill>
                            <a:latin typeface="Cambria Math" panose="02040503050406030204" pitchFamily="18" charset="0"/>
                          </a:rPr>
                        </m:ctrlPr>
                      </m:dPr>
                      <m:e>
                        <m:r>
                          <a:rPr sz="4550" i="1">
                            <a:solidFill>
                              <a:srgbClr val="000000"/>
                            </a:solidFill>
                            <a:latin typeface="Cambria Math" panose="02040503050406030204" pitchFamily="18" charset="0"/>
                          </a:rPr>
                          <m:t>−</m:t>
                        </m:r>
                        <m:f>
                          <m:fPr>
                            <m:ctrlPr>
                              <a:rPr sz="4550" i="1">
                                <a:solidFill>
                                  <a:srgbClr val="000000"/>
                                </a:solidFill>
                                <a:latin typeface="Cambria Math" panose="02040503050406030204" pitchFamily="18" charset="0"/>
                              </a:rPr>
                            </m:ctrlPr>
                          </m:fPr>
                          <m:num>
                            <m:r>
                              <a:rPr sz="4550" i="1">
                                <a:solidFill>
                                  <a:srgbClr val="000000"/>
                                </a:solidFill>
                                <a:latin typeface="Cambria Math" panose="02040503050406030204" pitchFamily="18" charset="0"/>
                              </a:rPr>
                              <m:t>h</m:t>
                            </m:r>
                          </m:num>
                          <m:den>
                            <m:r>
                              <a:rPr sz="4550" i="1">
                                <a:solidFill>
                                  <a:srgbClr val="000000"/>
                                </a:solidFill>
                                <a:latin typeface="Cambria Math" panose="02040503050406030204" pitchFamily="18" charset="0"/>
                              </a:rPr>
                              <m:t>2</m:t>
                            </m:r>
                            <m:r>
                              <a:rPr sz="4550" i="1">
                                <a:solidFill>
                                  <a:srgbClr val="000000"/>
                                </a:solidFill>
                                <a:latin typeface="Cambria Math" panose="02040503050406030204" pitchFamily="18" charset="0"/>
                              </a:rPr>
                              <m:t>𝑓</m:t>
                            </m:r>
                          </m:den>
                        </m:f>
                        <m:r>
                          <a:rPr sz="4550" i="1">
                            <a:solidFill>
                              <a:srgbClr val="000000"/>
                            </a:solidFill>
                            <a:latin typeface="Cambria Math" panose="02040503050406030204" pitchFamily="18" charset="0"/>
                          </a:rPr>
                          <m:t>,</m:t>
                        </m:r>
                        <m:f>
                          <m:fPr>
                            <m:ctrlPr>
                              <a:rPr sz="4550" i="1">
                                <a:solidFill>
                                  <a:srgbClr val="000000"/>
                                </a:solidFill>
                                <a:latin typeface="Cambria Math" panose="02040503050406030204" pitchFamily="18" charset="0"/>
                              </a:rPr>
                            </m:ctrlPr>
                          </m:fPr>
                          <m:num>
                            <m:r>
                              <a:rPr sz="4550" i="1">
                                <a:solidFill>
                                  <a:srgbClr val="000000"/>
                                </a:solidFill>
                                <a:latin typeface="Cambria Math" panose="02040503050406030204" pitchFamily="18" charset="0"/>
                              </a:rPr>
                              <m:t>h</m:t>
                            </m:r>
                          </m:num>
                          <m:den>
                            <m:r>
                              <a:rPr sz="4550" i="1">
                                <a:solidFill>
                                  <a:srgbClr val="000000"/>
                                </a:solidFill>
                                <a:latin typeface="Cambria Math" panose="02040503050406030204" pitchFamily="18" charset="0"/>
                              </a:rPr>
                              <m:t>2</m:t>
                            </m:r>
                            <m:r>
                              <a:rPr sz="4550" i="1">
                                <a:solidFill>
                                  <a:srgbClr val="000000"/>
                                </a:solidFill>
                                <a:latin typeface="Cambria Math" panose="02040503050406030204" pitchFamily="18" charset="0"/>
                              </a:rPr>
                              <m:t>𝑓</m:t>
                            </m:r>
                          </m:den>
                        </m:f>
                      </m:e>
                    </m:d>
                  </m:oMath>
                </a14:m>
                <a:r>
                  <a:t>where focal length </a:t>
                </a:r>
                <a14:m>
                  <m:oMath xmlns:m="http://schemas.openxmlformats.org/officeDocument/2006/math">
                    <m:r>
                      <a:rPr sz="2200" i="1">
                        <a:solidFill>
                          <a:srgbClr val="000000"/>
                        </a:solidFill>
                        <a:latin typeface="Cambria Math" panose="02040503050406030204" pitchFamily="18" charset="0"/>
                      </a:rPr>
                      <m:t>𝑓</m:t>
                    </m:r>
                  </m:oMath>
                </a14:m>
                <a:r>
                  <a:t> controls the amount of “zoom"</a:t>
                </a:r>
              </a:p>
            </p:txBody>
          </p:sp>
        </mc:Choice>
        <mc:Fallback xmlns="">
          <p:sp>
            <p:nvSpPr>
              <p:cNvPr id="628" name="Image maps to  where focal length   controls the amount of “zoom&quot;"/>
              <p:cNvSpPr txBox="1">
                <a:spLocks noRot="1" noChangeAspect="1" noMove="1" noResize="1" noEditPoints="1" noAdjustHandles="1" noChangeArrowheads="1" noChangeShapeType="1" noTextEdit="1"/>
              </p:cNvSpPr>
              <p:nvPr/>
            </p:nvSpPr>
            <p:spPr>
              <a:xfrm>
                <a:off x="9409476" y="2435102"/>
                <a:ext cx="13445950" cy="2550411"/>
              </a:xfrm>
              <a:prstGeom prst="rect">
                <a:avLst/>
              </a:prstGeom>
              <a:blipFill>
                <a:blip r:embed="rId3"/>
                <a:stretch>
                  <a:fillRect l="-1905" r="-2766"/>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29" name="Equation"/>
              <p:cNvSpPr txBox="1"/>
              <p:nvPr/>
            </p:nvSpPr>
            <p:spPr>
              <a:xfrm>
                <a:off x="9771812" y="6032838"/>
                <a:ext cx="844268" cy="1041617"/>
              </a:xfrm>
              <a:prstGeom prst="rect">
                <a:avLst/>
              </a:prstGeom>
              <a:ln w="12700">
                <a:miter lim="400000"/>
              </a:ln>
            </p:spPr>
            <p:txBody>
              <a:bodyPr wrap="none" lIns="0" tIns="0" rIns="0" bIns="0">
                <a:spAutoFit/>
              </a:bodyPr>
              <a:lstStyle/>
              <a:p>
                <a:pPr algn="l" defTabSz="914400" latinLnBrk="1">
                  <a:defRPr sz="1800" b="0"/>
                </a:pPr>
                <a14:m>
                  <m:oMathPara xmlns:m="http://schemas.openxmlformats.org/officeDocument/2006/math">
                    <m:oMathParaPr>
                      <m:jc m:val="centerGroup"/>
                    </m:oMathParaPr>
                    <m:oMath xmlns:m="http://schemas.openxmlformats.org/officeDocument/2006/math">
                      <m:r>
                        <a:rPr sz="3900" i="1">
                          <a:solidFill>
                            <a:srgbClr val="000000"/>
                          </a:solidFill>
                          <a:latin typeface="Cambria Math" panose="02040503050406030204" pitchFamily="18" charset="0"/>
                        </a:rPr>
                        <m:t>−</m:t>
                      </m:r>
                      <m:f>
                        <m:fPr>
                          <m:ctrlPr>
                            <a:rPr sz="3900" i="1">
                              <a:solidFill>
                                <a:srgbClr val="000000"/>
                              </a:solidFill>
                              <a:latin typeface="Cambria Math" panose="02040503050406030204" pitchFamily="18" charset="0"/>
                            </a:rPr>
                          </m:ctrlPr>
                        </m:fPr>
                        <m:num>
                          <m:r>
                            <a:rPr sz="3900" i="1">
                              <a:solidFill>
                                <a:srgbClr val="000000"/>
                              </a:solidFill>
                              <a:latin typeface="Cambria Math" panose="02040503050406030204" pitchFamily="18" charset="0"/>
                            </a:rPr>
                            <m:t>𝑤</m:t>
                          </m:r>
                        </m:num>
                        <m:den>
                          <m:r>
                            <a:rPr sz="3900" i="1">
                              <a:solidFill>
                                <a:srgbClr val="000000"/>
                              </a:solidFill>
                              <a:latin typeface="Cambria Math" panose="02040503050406030204" pitchFamily="18" charset="0"/>
                            </a:rPr>
                            <m:t>2</m:t>
                          </m:r>
                          <m:r>
                            <a:rPr sz="3900" i="1">
                              <a:solidFill>
                                <a:srgbClr val="000000"/>
                              </a:solidFill>
                              <a:latin typeface="Cambria Math" panose="02040503050406030204" pitchFamily="18" charset="0"/>
                            </a:rPr>
                            <m:t>𝑓</m:t>
                          </m:r>
                        </m:den>
                      </m:f>
                    </m:oMath>
                  </m:oMathPara>
                </a14:m>
                <a:endParaRPr sz="3900"/>
              </a:p>
            </p:txBody>
          </p:sp>
        </mc:Choice>
        <mc:Fallback xmlns="">
          <p:sp>
            <p:nvSpPr>
              <p:cNvPr id="629" name="Equation"/>
              <p:cNvSpPr txBox="1">
                <a:spLocks noRot="1" noChangeAspect="1" noMove="1" noResize="1" noEditPoints="1" noAdjustHandles="1" noChangeArrowheads="1" noChangeShapeType="1" noTextEdit="1"/>
              </p:cNvSpPr>
              <p:nvPr/>
            </p:nvSpPr>
            <p:spPr>
              <a:xfrm>
                <a:off x="9771812" y="6032838"/>
                <a:ext cx="844268" cy="1041617"/>
              </a:xfrm>
              <a:prstGeom prst="rect">
                <a:avLst/>
              </a:prstGeom>
              <a:blipFill>
                <a:blip r:embed="rId4"/>
                <a:stretch>
                  <a:fillRect r="-20290" b="-7018"/>
                </a:stretch>
              </a:blipFill>
              <a:ln w="12700">
                <a:miter lim="400000"/>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30" name="Equation"/>
              <p:cNvSpPr txBox="1"/>
              <p:nvPr/>
            </p:nvSpPr>
            <p:spPr>
              <a:xfrm>
                <a:off x="10908888" y="5278977"/>
                <a:ext cx="1446379" cy="1068934"/>
              </a:xfrm>
              <a:prstGeom prst="rect">
                <a:avLst/>
              </a:prstGeom>
              <a:ln w="12700">
                <a:miter lim="400000"/>
              </a:ln>
            </p:spPr>
            <p:txBody>
              <a:bodyPr wrap="none" lIns="0" tIns="0" rIns="0" bIns="0">
                <a:spAutoFit/>
              </a:bodyPr>
              <a:lstStyle/>
              <a:p>
                <a:pPr algn="l" defTabSz="914400" latinLnBrk="1">
                  <a:defRPr sz="1800" b="0"/>
                </a:pPr>
                <a14:m>
                  <m:oMathPara xmlns:m="http://schemas.openxmlformats.org/officeDocument/2006/math">
                    <m:oMathParaPr>
                      <m:jc m:val="centerGroup"/>
                    </m:oMathParaPr>
                    <m:oMath xmlns:m="http://schemas.openxmlformats.org/officeDocument/2006/math">
                      <m:f>
                        <m:fPr>
                          <m:ctrlPr>
                            <a:rPr sz="3600" i="1">
                              <a:solidFill>
                                <a:srgbClr val="000000"/>
                              </a:solidFill>
                              <a:latin typeface="Cambria Math" panose="02040503050406030204" pitchFamily="18" charset="0"/>
                            </a:rPr>
                          </m:ctrlPr>
                        </m:fPr>
                        <m:num>
                          <m:r>
                            <a:rPr sz="3600" i="1">
                              <a:solidFill>
                                <a:srgbClr val="000000"/>
                              </a:solidFill>
                              <a:latin typeface="Cambria Math" panose="02040503050406030204" pitchFamily="18" charset="0"/>
                            </a:rPr>
                            <m:t>𝑖</m:t>
                          </m:r>
                          <m:r>
                            <a:rPr sz="3600" i="1">
                              <a:solidFill>
                                <a:srgbClr val="000000"/>
                              </a:solidFill>
                              <a:latin typeface="Cambria Math" panose="02040503050406030204" pitchFamily="18" charset="0"/>
                            </a:rPr>
                            <m:t>−</m:t>
                          </m:r>
                          <m:r>
                            <a:rPr sz="3600" i="1">
                              <a:solidFill>
                                <a:srgbClr val="000000"/>
                              </a:solidFill>
                              <a:latin typeface="Cambria Math" panose="02040503050406030204" pitchFamily="18" charset="0"/>
                            </a:rPr>
                            <m:t>𝑤</m:t>
                          </m:r>
                          <m:r>
                            <a:rPr sz="3600" i="1">
                              <a:solidFill>
                                <a:srgbClr val="000000"/>
                              </a:solidFill>
                              <a:latin typeface="Cambria Math" panose="02040503050406030204" pitchFamily="18" charset="0"/>
                            </a:rPr>
                            <m:t>/2</m:t>
                          </m:r>
                        </m:num>
                        <m:den>
                          <m:r>
                            <a:rPr sz="3600" i="1">
                              <a:solidFill>
                                <a:srgbClr val="000000"/>
                              </a:solidFill>
                              <a:latin typeface="Cambria Math" panose="02040503050406030204" pitchFamily="18" charset="0"/>
                            </a:rPr>
                            <m:t>𝑓</m:t>
                          </m:r>
                        </m:den>
                      </m:f>
                    </m:oMath>
                  </m:oMathPara>
                </a14:m>
                <a:endParaRPr sz="3600"/>
              </a:p>
            </p:txBody>
          </p:sp>
        </mc:Choice>
        <mc:Fallback xmlns="">
          <p:sp>
            <p:nvSpPr>
              <p:cNvPr id="630" name="Equation"/>
              <p:cNvSpPr txBox="1">
                <a:spLocks noRot="1" noChangeAspect="1" noMove="1" noResize="1" noEditPoints="1" noAdjustHandles="1" noChangeArrowheads="1" noChangeShapeType="1" noTextEdit="1"/>
              </p:cNvSpPr>
              <p:nvPr/>
            </p:nvSpPr>
            <p:spPr>
              <a:xfrm>
                <a:off x="10908888" y="5278977"/>
                <a:ext cx="1446379" cy="1068934"/>
              </a:xfrm>
              <a:prstGeom prst="rect">
                <a:avLst/>
              </a:prstGeom>
              <a:blipFill>
                <a:blip r:embed="rId5"/>
                <a:stretch>
                  <a:fillRect l="-422" r="-5907" b="-6857"/>
                </a:stretch>
              </a:blipFill>
              <a:ln w="12700">
                <a:miter lim="400000"/>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31" name="Equation"/>
              <p:cNvSpPr txBox="1"/>
              <p:nvPr/>
            </p:nvSpPr>
            <p:spPr>
              <a:xfrm>
                <a:off x="13575521" y="6032838"/>
                <a:ext cx="507188" cy="1041617"/>
              </a:xfrm>
              <a:prstGeom prst="rect">
                <a:avLst/>
              </a:prstGeom>
              <a:ln w="12700">
                <a:miter lim="400000"/>
              </a:ln>
            </p:spPr>
            <p:txBody>
              <a:bodyPr wrap="none" lIns="0" tIns="0" rIns="0" bIns="0">
                <a:spAutoFit/>
              </a:bodyPr>
              <a:lstStyle/>
              <a:p>
                <a:pPr algn="l" defTabSz="914400" latinLnBrk="1">
                  <a:defRPr sz="1800" b="0"/>
                </a:pPr>
                <a14:m>
                  <m:oMathPara xmlns:m="http://schemas.openxmlformats.org/officeDocument/2006/math">
                    <m:oMathParaPr>
                      <m:jc m:val="centerGroup"/>
                    </m:oMathParaPr>
                    <m:oMath xmlns:m="http://schemas.openxmlformats.org/officeDocument/2006/math">
                      <m:f>
                        <m:fPr>
                          <m:ctrlPr>
                            <a:rPr sz="3900" i="1">
                              <a:solidFill>
                                <a:srgbClr val="000000"/>
                              </a:solidFill>
                              <a:latin typeface="Cambria Math" panose="02040503050406030204" pitchFamily="18" charset="0"/>
                            </a:rPr>
                          </m:ctrlPr>
                        </m:fPr>
                        <m:num>
                          <m:r>
                            <a:rPr sz="3900" i="1">
                              <a:solidFill>
                                <a:srgbClr val="000000"/>
                              </a:solidFill>
                              <a:latin typeface="Cambria Math" panose="02040503050406030204" pitchFamily="18" charset="0"/>
                            </a:rPr>
                            <m:t>𝑤</m:t>
                          </m:r>
                        </m:num>
                        <m:den>
                          <m:r>
                            <a:rPr sz="3900" i="1">
                              <a:solidFill>
                                <a:srgbClr val="000000"/>
                              </a:solidFill>
                              <a:latin typeface="Cambria Math" panose="02040503050406030204" pitchFamily="18" charset="0"/>
                            </a:rPr>
                            <m:t>2</m:t>
                          </m:r>
                          <m:r>
                            <a:rPr sz="3900" i="1">
                              <a:solidFill>
                                <a:srgbClr val="000000"/>
                              </a:solidFill>
                              <a:latin typeface="Cambria Math" panose="02040503050406030204" pitchFamily="18" charset="0"/>
                            </a:rPr>
                            <m:t>𝑓</m:t>
                          </m:r>
                        </m:den>
                      </m:f>
                    </m:oMath>
                  </m:oMathPara>
                </a14:m>
                <a:endParaRPr sz="3900"/>
              </a:p>
            </p:txBody>
          </p:sp>
        </mc:Choice>
        <mc:Fallback xmlns="">
          <p:sp>
            <p:nvSpPr>
              <p:cNvPr id="631" name="Equation"/>
              <p:cNvSpPr txBox="1">
                <a:spLocks noRot="1" noChangeAspect="1" noMove="1" noResize="1" noEditPoints="1" noAdjustHandles="1" noChangeArrowheads="1" noChangeShapeType="1" noTextEdit="1"/>
              </p:cNvSpPr>
              <p:nvPr/>
            </p:nvSpPr>
            <p:spPr>
              <a:xfrm>
                <a:off x="13575521" y="6032838"/>
                <a:ext cx="507188" cy="1041617"/>
              </a:xfrm>
              <a:prstGeom prst="rect">
                <a:avLst/>
              </a:prstGeom>
              <a:blipFill>
                <a:blip r:embed="rId6"/>
                <a:stretch>
                  <a:fillRect l="-1205" r="-10843" b="-7018"/>
                </a:stretch>
              </a:blipFill>
              <a:ln w="12700">
                <a:miter lim="400000"/>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32" name="Equation"/>
              <p:cNvSpPr txBox="1"/>
              <p:nvPr/>
            </p:nvSpPr>
            <p:spPr>
              <a:xfrm>
                <a:off x="18958052" y="8847698"/>
                <a:ext cx="844267" cy="1161480"/>
              </a:xfrm>
              <a:prstGeom prst="rect">
                <a:avLst/>
              </a:prstGeom>
              <a:ln w="12700">
                <a:miter lim="400000"/>
              </a:ln>
            </p:spPr>
            <p:txBody>
              <a:bodyPr wrap="none" lIns="0" tIns="0" rIns="0" bIns="0">
                <a:spAutoFit/>
              </a:bodyPr>
              <a:lstStyle/>
              <a:p>
                <a:pPr algn="l" defTabSz="914400" latinLnBrk="1">
                  <a:defRPr sz="1800" b="0"/>
                </a:pPr>
                <a14:m>
                  <m:oMathPara xmlns:m="http://schemas.openxmlformats.org/officeDocument/2006/math">
                    <m:oMathParaPr>
                      <m:jc m:val="centerGroup"/>
                    </m:oMathParaPr>
                    <m:oMath xmlns:m="http://schemas.openxmlformats.org/officeDocument/2006/math">
                      <m:r>
                        <a:rPr sz="3900" i="1">
                          <a:solidFill>
                            <a:srgbClr val="000000"/>
                          </a:solidFill>
                          <a:latin typeface="Cambria Math" panose="02040503050406030204" pitchFamily="18" charset="0"/>
                        </a:rPr>
                        <m:t>−</m:t>
                      </m:r>
                      <m:f>
                        <m:fPr>
                          <m:ctrlPr>
                            <a:rPr sz="3900" i="1">
                              <a:solidFill>
                                <a:srgbClr val="000000"/>
                              </a:solidFill>
                              <a:latin typeface="Cambria Math" panose="02040503050406030204" pitchFamily="18" charset="0"/>
                            </a:rPr>
                          </m:ctrlPr>
                        </m:fPr>
                        <m:num>
                          <m:r>
                            <a:rPr sz="3900" i="1">
                              <a:solidFill>
                                <a:srgbClr val="000000"/>
                              </a:solidFill>
                              <a:latin typeface="Cambria Math" panose="02040503050406030204" pitchFamily="18" charset="0"/>
                            </a:rPr>
                            <m:t>h</m:t>
                          </m:r>
                        </m:num>
                        <m:den>
                          <m:r>
                            <a:rPr sz="3900" i="1">
                              <a:solidFill>
                                <a:srgbClr val="000000"/>
                              </a:solidFill>
                              <a:latin typeface="Cambria Math" panose="02040503050406030204" pitchFamily="18" charset="0"/>
                            </a:rPr>
                            <m:t>2</m:t>
                          </m:r>
                          <m:r>
                            <a:rPr sz="3900" i="1">
                              <a:solidFill>
                                <a:srgbClr val="000000"/>
                              </a:solidFill>
                              <a:latin typeface="Cambria Math" panose="02040503050406030204" pitchFamily="18" charset="0"/>
                            </a:rPr>
                            <m:t>𝑓</m:t>
                          </m:r>
                        </m:den>
                      </m:f>
                    </m:oMath>
                  </m:oMathPara>
                </a14:m>
                <a:endParaRPr sz="3900"/>
              </a:p>
            </p:txBody>
          </p:sp>
        </mc:Choice>
        <mc:Fallback xmlns="">
          <p:sp>
            <p:nvSpPr>
              <p:cNvPr id="632" name="Equation"/>
              <p:cNvSpPr txBox="1">
                <a:spLocks noRot="1" noChangeAspect="1" noMove="1" noResize="1" noEditPoints="1" noAdjustHandles="1" noChangeArrowheads="1" noChangeShapeType="1" noTextEdit="1"/>
              </p:cNvSpPr>
              <p:nvPr/>
            </p:nvSpPr>
            <p:spPr>
              <a:xfrm>
                <a:off x="18958052" y="8847698"/>
                <a:ext cx="844267" cy="1161480"/>
              </a:xfrm>
              <a:prstGeom prst="rect">
                <a:avLst/>
              </a:prstGeom>
              <a:blipFill>
                <a:blip r:embed="rId7"/>
                <a:stretch>
                  <a:fillRect r="-20290" b="-6283"/>
                </a:stretch>
              </a:blipFill>
              <a:ln w="12700">
                <a:miter lim="400000"/>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33" name="Equation"/>
              <p:cNvSpPr txBox="1"/>
              <p:nvPr/>
            </p:nvSpPr>
            <p:spPr>
              <a:xfrm>
                <a:off x="19337393" y="5709704"/>
                <a:ext cx="507188" cy="1161480"/>
              </a:xfrm>
              <a:prstGeom prst="rect">
                <a:avLst/>
              </a:prstGeom>
              <a:ln w="12700">
                <a:miter lim="400000"/>
              </a:ln>
            </p:spPr>
            <p:txBody>
              <a:bodyPr wrap="none" lIns="0" tIns="0" rIns="0" bIns="0">
                <a:spAutoFit/>
              </a:bodyPr>
              <a:lstStyle/>
              <a:p>
                <a:pPr algn="l" defTabSz="914400" latinLnBrk="1">
                  <a:defRPr sz="1800" b="0"/>
                </a:pPr>
                <a14:m>
                  <m:oMathPara xmlns:m="http://schemas.openxmlformats.org/officeDocument/2006/math">
                    <m:oMathParaPr>
                      <m:jc m:val="centerGroup"/>
                    </m:oMathParaPr>
                    <m:oMath xmlns:m="http://schemas.openxmlformats.org/officeDocument/2006/math">
                      <m:f>
                        <m:fPr>
                          <m:ctrlPr>
                            <a:rPr sz="3900" i="1">
                              <a:solidFill>
                                <a:srgbClr val="000000"/>
                              </a:solidFill>
                              <a:latin typeface="Cambria Math" panose="02040503050406030204" pitchFamily="18" charset="0"/>
                            </a:rPr>
                          </m:ctrlPr>
                        </m:fPr>
                        <m:num>
                          <m:r>
                            <a:rPr sz="3900" i="1">
                              <a:solidFill>
                                <a:srgbClr val="000000"/>
                              </a:solidFill>
                              <a:latin typeface="Cambria Math" panose="02040503050406030204" pitchFamily="18" charset="0"/>
                            </a:rPr>
                            <m:t>h</m:t>
                          </m:r>
                        </m:num>
                        <m:den>
                          <m:r>
                            <a:rPr sz="3900" i="1">
                              <a:solidFill>
                                <a:srgbClr val="000000"/>
                              </a:solidFill>
                              <a:latin typeface="Cambria Math" panose="02040503050406030204" pitchFamily="18" charset="0"/>
                            </a:rPr>
                            <m:t>2</m:t>
                          </m:r>
                          <m:r>
                            <a:rPr sz="3900" i="1">
                              <a:solidFill>
                                <a:srgbClr val="000000"/>
                              </a:solidFill>
                              <a:latin typeface="Cambria Math" panose="02040503050406030204" pitchFamily="18" charset="0"/>
                            </a:rPr>
                            <m:t>𝑓</m:t>
                          </m:r>
                        </m:den>
                      </m:f>
                    </m:oMath>
                  </m:oMathPara>
                </a14:m>
                <a:endParaRPr sz="3900"/>
              </a:p>
            </p:txBody>
          </p:sp>
        </mc:Choice>
        <mc:Fallback xmlns="">
          <p:sp>
            <p:nvSpPr>
              <p:cNvPr id="633" name="Equation"/>
              <p:cNvSpPr txBox="1">
                <a:spLocks noRot="1" noChangeAspect="1" noMove="1" noResize="1" noEditPoints="1" noAdjustHandles="1" noChangeArrowheads="1" noChangeShapeType="1" noTextEdit="1"/>
              </p:cNvSpPr>
              <p:nvPr/>
            </p:nvSpPr>
            <p:spPr>
              <a:xfrm>
                <a:off x="19337393" y="5709704"/>
                <a:ext cx="507188" cy="1161480"/>
              </a:xfrm>
              <a:prstGeom prst="rect">
                <a:avLst/>
              </a:prstGeom>
              <a:blipFill>
                <a:blip r:embed="rId8"/>
                <a:stretch>
                  <a:fillRect r="-12048" b="-6316"/>
                </a:stretch>
              </a:blipFill>
              <a:ln w="12700">
                <a:miter lim="400000"/>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34" name="Equation"/>
              <p:cNvSpPr txBox="1"/>
              <p:nvPr/>
            </p:nvSpPr>
            <p:spPr>
              <a:xfrm>
                <a:off x="19733789" y="7158001"/>
                <a:ext cx="1389829" cy="1072135"/>
              </a:xfrm>
              <a:prstGeom prst="rect">
                <a:avLst/>
              </a:prstGeom>
              <a:ln w="12700">
                <a:miter lim="400000"/>
              </a:ln>
            </p:spPr>
            <p:txBody>
              <a:bodyPr wrap="none" lIns="0" tIns="0" rIns="0" bIns="0">
                <a:spAutoFit/>
              </a:bodyPr>
              <a:lstStyle/>
              <a:p>
                <a:pPr algn="l" defTabSz="914400" latinLnBrk="1">
                  <a:defRPr sz="1800" b="0"/>
                </a:pPr>
                <a14:m>
                  <m:oMathPara xmlns:m="http://schemas.openxmlformats.org/officeDocument/2006/math">
                    <m:oMathParaPr>
                      <m:jc m:val="centerGroup"/>
                    </m:oMathParaPr>
                    <m:oMath xmlns:m="http://schemas.openxmlformats.org/officeDocument/2006/math">
                      <m:f>
                        <m:fPr>
                          <m:ctrlPr>
                            <a:rPr sz="3600" i="1">
                              <a:solidFill>
                                <a:srgbClr val="000000"/>
                              </a:solidFill>
                              <a:latin typeface="Cambria Math" panose="02040503050406030204" pitchFamily="18" charset="0"/>
                            </a:rPr>
                          </m:ctrlPr>
                        </m:fPr>
                        <m:num>
                          <m:r>
                            <a:rPr sz="3600" i="1">
                              <a:solidFill>
                                <a:srgbClr val="000000"/>
                              </a:solidFill>
                              <a:latin typeface="Cambria Math" panose="02040503050406030204" pitchFamily="18" charset="0"/>
                            </a:rPr>
                            <m:t>𝑗</m:t>
                          </m:r>
                          <m:r>
                            <a:rPr sz="3600" i="1">
                              <a:solidFill>
                                <a:srgbClr val="000000"/>
                              </a:solidFill>
                              <a:latin typeface="Cambria Math" panose="02040503050406030204" pitchFamily="18" charset="0"/>
                            </a:rPr>
                            <m:t>−</m:t>
                          </m:r>
                          <m:r>
                            <a:rPr sz="3600" i="1">
                              <a:solidFill>
                                <a:srgbClr val="000000"/>
                              </a:solidFill>
                              <a:latin typeface="Cambria Math" panose="02040503050406030204" pitchFamily="18" charset="0"/>
                            </a:rPr>
                            <m:t>h</m:t>
                          </m:r>
                          <m:r>
                            <a:rPr sz="3600" i="1">
                              <a:solidFill>
                                <a:srgbClr val="000000"/>
                              </a:solidFill>
                              <a:latin typeface="Cambria Math" panose="02040503050406030204" pitchFamily="18" charset="0"/>
                            </a:rPr>
                            <m:t>/2</m:t>
                          </m:r>
                        </m:num>
                        <m:den>
                          <m:r>
                            <a:rPr sz="3600" i="1">
                              <a:solidFill>
                                <a:srgbClr val="000000"/>
                              </a:solidFill>
                              <a:latin typeface="Cambria Math" panose="02040503050406030204" pitchFamily="18" charset="0"/>
                            </a:rPr>
                            <m:t>𝑓</m:t>
                          </m:r>
                        </m:den>
                      </m:f>
                    </m:oMath>
                  </m:oMathPara>
                </a14:m>
                <a:endParaRPr sz="3600"/>
              </a:p>
            </p:txBody>
          </p:sp>
        </mc:Choice>
        <mc:Fallback xmlns="">
          <p:sp>
            <p:nvSpPr>
              <p:cNvPr id="634" name="Equation"/>
              <p:cNvSpPr txBox="1">
                <a:spLocks noRot="1" noChangeAspect="1" noMove="1" noResize="1" noEditPoints="1" noAdjustHandles="1" noChangeArrowheads="1" noChangeShapeType="1" noTextEdit="1"/>
              </p:cNvSpPr>
              <p:nvPr/>
            </p:nvSpPr>
            <p:spPr>
              <a:xfrm>
                <a:off x="19733789" y="7158001"/>
                <a:ext cx="1389829" cy="1072135"/>
              </a:xfrm>
              <a:prstGeom prst="rect">
                <a:avLst/>
              </a:prstGeom>
              <a:blipFill>
                <a:blip r:embed="rId9"/>
                <a:stretch>
                  <a:fillRect l="-2632" r="-5263" b="-6250"/>
                </a:stretch>
              </a:blipFill>
              <a:ln w="12700">
                <a:miter lim="400000"/>
              </a:ln>
            </p:spPr>
            <p:txBody>
              <a:bodyPr/>
              <a:lstStyle/>
              <a:p>
                <a:r>
                  <a:rPr lang="en-US">
                    <a:noFill/>
                  </a:rPr>
                  <a:t> </a:t>
                </a:r>
              </a:p>
            </p:txBody>
          </p:sp>
        </mc:Fallback>
      </mc:AlternateContent>
    </p:spTree>
  </p:cSld>
  <p:clrMapOvr>
    <a:masterClrMapping/>
  </p:clrMapOvr>
  <p:transition spd="med"/>
</p:sld>
</file>

<file path=ppt/slides/slide6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38" name="Slide Number"/>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67</a:t>
            </a:fld>
            <a:endParaRPr/>
          </a:p>
        </p:txBody>
      </p:sp>
      <mc:AlternateContent xmlns:mc="http://schemas.openxmlformats.org/markup-compatibility/2006" xmlns:a14="http://schemas.microsoft.com/office/drawing/2010/main">
        <mc:Choice Requires="a14">
          <p:sp>
            <p:nvSpPr>
              <p:cNvPr id="639" name="Full mapping is   to get 3D coordinates for a point on the image plane.…"/>
              <p:cNvSpPr txBox="1"/>
              <p:nvPr/>
            </p:nvSpPr>
            <p:spPr>
              <a:xfrm>
                <a:off x="2076574" y="5294499"/>
                <a:ext cx="13839625" cy="4432044"/>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lIns="71437" tIns="71437" rIns="71437" bIns="71437" anchor="ctr"/>
              <a:lstStyle/>
              <a:p>
                <a:pPr algn="l" defTabSz="821531">
                  <a:defRPr sz="4200" b="0">
                    <a:latin typeface="Avenir Book"/>
                    <a:ea typeface="Avenir Book"/>
                    <a:cs typeface="Avenir Book"/>
                    <a:sym typeface="Avenir Book"/>
                  </a:defRPr>
                </a:pPr>
                <a:r>
                  <a:t>Full mapping is </a:t>
                </a:r>
                <a14:m>
                  <m:oMath xmlns:m="http://schemas.openxmlformats.org/officeDocument/2006/math">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𝑖</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𝑗</m:t>
                    </m:r>
                    <m:r>
                      <a:rPr sz="4550" i="1">
                        <a:solidFill>
                          <a:srgbClr val="000000"/>
                        </a:solidFill>
                        <a:latin typeface="Cambria Math" panose="02040503050406030204" pitchFamily="18" charset="0"/>
                      </a:rPr>
                      <m:t>)→</m:t>
                    </m:r>
                    <m:d>
                      <m:dPr>
                        <m:ctrlPr>
                          <a:rPr sz="4550" i="1">
                            <a:solidFill>
                              <a:srgbClr val="000000"/>
                            </a:solidFill>
                            <a:latin typeface="Cambria Math" panose="02040503050406030204" pitchFamily="18" charset="0"/>
                          </a:rPr>
                        </m:ctrlPr>
                      </m:dPr>
                      <m:e>
                        <m:f>
                          <m:fPr>
                            <m:ctrlPr>
                              <a:rPr sz="4550" i="1">
                                <a:solidFill>
                                  <a:srgbClr val="000000"/>
                                </a:solidFill>
                                <a:latin typeface="Cambria Math" panose="02040503050406030204" pitchFamily="18" charset="0"/>
                              </a:rPr>
                            </m:ctrlPr>
                          </m:fPr>
                          <m:num>
                            <m:r>
                              <a:rPr sz="4550" i="1">
                                <a:solidFill>
                                  <a:srgbClr val="000000"/>
                                </a:solidFill>
                                <a:latin typeface="Cambria Math" panose="02040503050406030204" pitchFamily="18" charset="0"/>
                              </a:rPr>
                              <m:t>𝑖</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𝑤</m:t>
                            </m:r>
                            <m:r>
                              <a:rPr sz="4550" i="1">
                                <a:solidFill>
                                  <a:srgbClr val="000000"/>
                                </a:solidFill>
                                <a:latin typeface="Cambria Math" panose="02040503050406030204" pitchFamily="18" charset="0"/>
                              </a:rPr>
                              <m:t>/2</m:t>
                            </m:r>
                          </m:num>
                          <m:den>
                            <m:r>
                              <a:rPr sz="4550" i="1">
                                <a:solidFill>
                                  <a:srgbClr val="000000"/>
                                </a:solidFill>
                                <a:latin typeface="Cambria Math" panose="02040503050406030204" pitchFamily="18" charset="0"/>
                              </a:rPr>
                              <m:t>𝑓</m:t>
                            </m:r>
                          </m:den>
                        </m:f>
                        <m:r>
                          <a:rPr sz="4550" i="1">
                            <a:solidFill>
                              <a:srgbClr val="000000"/>
                            </a:solidFill>
                            <a:latin typeface="Cambria Math" panose="02040503050406030204" pitchFamily="18" charset="0"/>
                          </a:rPr>
                          <m:t>,</m:t>
                        </m:r>
                        <m:f>
                          <m:fPr>
                            <m:ctrlPr>
                              <a:rPr sz="4550" i="1">
                                <a:solidFill>
                                  <a:srgbClr val="000000"/>
                                </a:solidFill>
                                <a:latin typeface="Cambria Math" panose="02040503050406030204" pitchFamily="18" charset="0"/>
                              </a:rPr>
                            </m:ctrlPr>
                          </m:fPr>
                          <m:num>
                            <m:r>
                              <a:rPr sz="4550" i="1">
                                <a:solidFill>
                                  <a:srgbClr val="000000"/>
                                </a:solidFill>
                                <a:latin typeface="Cambria Math" panose="02040503050406030204" pitchFamily="18" charset="0"/>
                              </a:rPr>
                              <m:t>𝑗</m:t>
                            </m:r>
                            <m:r>
                              <a:rPr sz="4550" i="1">
                                <a:solidFill>
                                  <a:srgbClr val="000000"/>
                                </a:solidFill>
                                <a:latin typeface="Cambria Math" panose="02040503050406030204" pitchFamily="18" charset="0"/>
                              </a:rPr>
                              <m:t>−</m:t>
                            </m:r>
                            <m:r>
                              <a:rPr sz="4550" i="1">
                                <a:solidFill>
                                  <a:srgbClr val="000000"/>
                                </a:solidFill>
                                <a:latin typeface="Cambria Math" panose="02040503050406030204" pitchFamily="18" charset="0"/>
                              </a:rPr>
                              <m:t>h</m:t>
                            </m:r>
                            <m:r>
                              <a:rPr sz="4550" i="1">
                                <a:solidFill>
                                  <a:srgbClr val="000000"/>
                                </a:solidFill>
                                <a:latin typeface="Cambria Math" panose="02040503050406030204" pitchFamily="18" charset="0"/>
                              </a:rPr>
                              <m:t>/2</m:t>
                            </m:r>
                          </m:num>
                          <m:den>
                            <m:r>
                              <a:rPr sz="4550" i="1">
                                <a:solidFill>
                                  <a:srgbClr val="000000"/>
                                </a:solidFill>
                                <a:latin typeface="Cambria Math" panose="02040503050406030204" pitchFamily="18" charset="0"/>
                              </a:rPr>
                              <m:t>𝑓</m:t>
                            </m:r>
                          </m:den>
                        </m:f>
                        <m:r>
                          <a:rPr sz="4550" i="1">
                            <a:solidFill>
                              <a:srgbClr val="000000"/>
                            </a:solidFill>
                            <a:latin typeface="Cambria Math" panose="02040503050406030204" pitchFamily="18" charset="0"/>
                          </a:rPr>
                          <m:t>,−1</m:t>
                        </m:r>
                      </m:e>
                    </m:d>
                  </m:oMath>
                </a14:m>
                <a:r>
                  <a:t> to get 3D coordinates for a point on the image plane.</a:t>
                </a:r>
              </a:p>
              <a:p>
                <a:pPr algn="l" defTabSz="821531">
                  <a:defRPr sz="4200" b="0">
                    <a:latin typeface="Avenir Book"/>
                    <a:ea typeface="Avenir Book"/>
                    <a:cs typeface="Avenir Book"/>
                    <a:sym typeface="Avenir Book"/>
                  </a:defRPr>
                </a:pPr>
                <a:endParaRPr/>
              </a:p>
              <a:p>
                <a:pPr algn="l" defTabSz="821531">
                  <a:defRPr sz="4200" b="0">
                    <a:latin typeface="Avenir Book"/>
                    <a:ea typeface="Avenir Book"/>
                    <a:cs typeface="Avenir Book"/>
                    <a:sym typeface="Avenir Book"/>
                  </a:defRPr>
                </a:pPr>
                <a:r>
                  <a:t>Camera space ray points from origin toward this point.</a:t>
                </a:r>
              </a:p>
            </p:txBody>
          </p:sp>
        </mc:Choice>
        <mc:Fallback xmlns="">
          <p:sp>
            <p:nvSpPr>
              <p:cNvPr id="639" name="Full mapping is   to get 3D coordinates for a point on the image plane.…"/>
              <p:cNvSpPr txBox="1">
                <a:spLocks noRot="1" noChangeAspect="1" noMove="1" noResize="1" noEditPoints="1" noAdjustHandles="1" noChangeArrowheads="1" noChangeShapeType="1" noTextEdit="1"/>
              </p:cNvSpPr>
              <p:nvPr/>
            </p:nvSpPr>
            <p:spPr>
              <a:xfrm>
                <a:off x="2076574" y="5294499"/>
                <a:ext cx="13839625" cy="4432044"/>
              </a:xfrm>
              <a:prstGeom prst="rect">
                <a:avLst/>
              </a:prstGeom>
              <a:blipFill>
                <a:blip r:embed="rId2"/>
                <a:stretch>
                  <a:fillRect l="-1850"/>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a:noFill/>
                  </a:rPr>
                  <a:t> </a:t>
                </a:r>
              </a:p>
            </p:txBody>
          </p:sp>
        </mc:Fallback>
      </mc:AlternateContent>
      <p:sp>
        <p:nvSpPr>
          <p:cNvPr id="640" name="Rectangle"/>
          <p:cNvSpPr/>
          <p:nvPr/>
        </p:nvSpPr>
        <p:spPr>
          <a:xfrm>
            <a:off x="19474450" y="5951286"/>
            <a:ext cx="2286001" cy="1524001"/>
          </a:xfrm>
          <a:prstGeom prst="rect">
            <a:avLst/>
          </a:prstGeom>
          <a:ln w="25400">
            <a:solidFill>
              <a:srgbClr val="000000"/>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641" name="Line"/>
          <p:cNvSpPr/>
          <p:nvPr/>
        </p:nvSpPr>
        <p:spPr>
          <a:xfrm flipV="1">
            <a:off x="19169667" y="4884795"/>
            <a:ext cx="1" cy="3319608"/>
          </a:xfrm>
          <a:prstGeom prst="line">
            <a:avLst/>
          </a:prstGeom>
          <a:ln w="50800">
            <a:solidFill>
              <a:srgbClr val="000000">
                <a:alpha val="50000"/>
              </a:srgbClr>
            </a:solidFill>
            <a:miter lim="400000"/>
            <a:tailEnd type="triangle"/>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642" name="Line"/>
          <p:cNvSpPr/>
          <p:nvPr/>
        </p:nvSpPr>
        <p:spPr>
          <a:xfrm>
            <a:off x="19147597" y="8212658"/>
            <a:ext cx="3319607" cy="1"/>
          </a:xfrm>
          <a:prstGeom prst="line">
            <a:avLst/>
          </a:prstGeom>
          <a:ln w="50800">
            <a:solidFill>
              <a:srgbClr val="000000">
                <a:alpha val="50000"/>
              </a:srgbClr>
            </a:solidFill>
            <a:miter lim="400000"/>
            <a:tailEnd type="triangle"/>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643" name="Line"/>
          <p:cNvSpPr/>
          <p:nvPr/>
        </p:nvSpPr>
        <p:spPr>
          <a:xfrm flipH="1">
            <a:off x="16813204" y="8221806"/>
            <a:ext cx="2347317" cy="2347317"/>
          </a:xfrm>
          <a:prstGeom prst="line">
            <a:avLst/>
          </a:prstGeom>
          <a:ln w="50800">
            <a:solidFill>
              <a:srgbClr val="000000">
                <a:alpha val="50000"/>
              </a:srgbClr>
            </a:solidFill>
            <a:miter lim="400000"/>
            <a:tailEnd type="triangle"/>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644" name="Y"/>
          <p:cNvSpPr txBox="1"/>
          <p:nvPr/>
        </p:nvSpPr>
        <p:spPr>
          <a:xfrm>
            <a:off x="18656493" y="4188878"/>
            <a:ext cx="1026349" cy="89642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lstStyle>
            <a:lvl1pPr defTabSz="821531">
              <a:defRPr sz="4200" b="0">
                <a:latin typeface="Avenir Book"/>
                <a:ea typeface="Avenir Book"/>
                <a:cs typeface="Avenir Book"/>
                <a:sym typeface="Avenir Book"/>
              </a:defRPr>
            </a:lvl1pPr>
          </a:lstStyle>
          <a:p>
            <a:r>
              <a:t>Y</a:t>
            </a:r>
          </a:p>
        </p:txBody>
      </p:sp>
      <p:sp>
        <p:nvSpPr>
          <p:cNvPr id="645" name="X"/>
          <p:cNvSpPr txBox="1"/>
          <p:nvPr/>
        </p:nvSpPr>
        <p:spPr>
          <a:xfrm>
            <a:off x="22149942" y="7764448"/>
            <a:ext cx="1026348" cy="89642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lstStyle>
            <a:lvl1pPr defTabSz="821531">
              <a:defRPr sz="4200" b="0">
                <a:latin typeface="Avenir Book"/>
                <a:ea typeface="Avenir Book"/>
                <a:cs typeface="Avenir Book"/>
                <a:sym typeface="Avenir Book"/>
              </a:defRPr>
            </a:lvl1pPr>
          </a:lstStyle>
          <a:p>
            <a:r>
              <a:t>X</a:t>
            </a:r>
          </a:p>
        </p:txBody>
      </p:sp>
      <p:sp>
        <p:nvSpPr>
          <p:cNvPr id="646" name="Z"/>
          <p:cNvSpPr txBox="1"/>
          <p:nvPr/>
        </p:nvSpPr>
        <p:spPr>
          <a:xfrm>
            <a:off x="16089957" y="10408702"/>
            <a:ext cx="1026348" cy="89642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lstStyle>
            <a:lvl1pPr defTabSz="821531">
              <a:defRPr sz="4200" b="0">
                <a:latin typeface="Avenir Book"/>
                <a:ea typeface="Avenir Book"/>
                <a:cs typeface="Avenir Book"/>
                <a:sym typeface="Avenir Book"/>
              </a:defRPr>
            </a:lvl1pPr>
          </a:lstStyle>
          <a:p>
            <a:r>
              <a:t>Z</a:t>
            </a:r>
          </a:p>
        </p:txBody>
      </p:sp>
      <p:sp>
        <p:nvSpPr>
          <p:cNvPr id="647" name="Line"/>
          <p:cNvSpPr/>
          <p:nvPr/>
        </p:nvSpPr>
        <p:spPr>
          <a:xfrm flipV="1">
            <a:off x="19166938" y="5851139"/>
            <a:ext cx="2347317" cy="2347317"/>
          </a:xfrm>
          <a:prstGeom prst="line">
            <a:avLst/>
          </a:prstGeom>
          <a:ln w="50800">
            <a:solidFill>
              <a:srgbClr val="000000">
                <a:alpha val="0"/>
              </a:srgbClr>
            </a:solidFill>
            <a:miter lim="400000"/>
            <a:tailEnd type="triangle"/>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648" name="Line"/>
          <p:cNvSpPr/>
          <p:nvPr/>
        </p:nvSpPr>
        <p:spPr>
          <a:xfrm flipV="1">
            <a:off x="19166938" y="5936651"/>
            <a:ext cx="303890" cy="2261806"/>
          </a:xfrm>
          <a:prstGeom prst="line">
            <a:avLst/>
          </a:prstGeom>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649" name="Line"/>
          <p:cNvSpPr/>
          <p:nvPr/>
        </p:nvSpPr>
        <p:spPr>
          <a:xfrm flipV="1">
            <a:off x="19166937" y="7470830"/>
            <a:ext cx="308279" cy="727626"/>
          </a:xfrm>
          <a:prstGeom prst="line">
            <a:avLst/>
          </a:prstGeom>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650" name="Line"/>
          <p:cNvSpPr/>
          <p:nvPr/>
        </p:nvSpPr>
        <p:spPr>
          <a:xfrm flipV="1">
            <a:off x="19166939" y="5944385"/>
            <a:ext cx="2596024" cy="2254071"/>
          </a:xfrm>
          <a:prstGeom prst="line">
            <a:avLst/>
          </a:prstGeom>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651" name="Line"/>
          <p:cNvSpPr/>
          <p:nvPr/>
        </p:nvSpPr>
        <p:spPr>
          <a:xfrm flipV="1">
            <a:off x="19166938" y="7477651"/>
            <a:ext cx="2594081" cy="720805"/>
          </a:xfrm>
          <a:prstGeom prst="line">
            <a:avLst/>
          </a:prstGeom>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652" name="Circle"/>
          <p:cNvSpPr/>
          <p:nvPr/>
        </p:nvSpPr>
        <p:spPr>
          <a:xfrm>
            <a:off x="19964200" y="6296957"/>
            <a:ext cx="259597" cy="259598"/>
          </a:xfrm>
          <a:prstGeom prst="ellipse">
            <a:avLst/>
          </a:prstGeom>
          <a:solidFill>
            <a:srgbClr val="FFFFFF"/>
          </a:solidFill>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653" name="Line"/>
          <p:cNvSpPr/>
          <p:nvPr/>
        </p:nvSpPr>
        <p:spPr>
          <a:xfrm flipV="1">
            <a:off x="19169668" y="6491838"/>
            <a:ext cx="873560" cy="1712565"/>
          </a:xfrm>
          <a:prstGeom prst="line">
            <a:avLst/>
          </a:prstGeom>
          <a:ln w="76200">
            <a:solidFill>
              <a:srgbClr val="000000"/>
            </a:solidFill>
            <a:miter lim="400000"/>
            <a:tailEnd type="triangle"/>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654" name="Camera pose - pixel to camera"/>
          <p:cNvSpPr txBox="1">
            <a:spLocks noGrp="1"/>
          </p:cNvSpPr>
          <p:nvPr>
            <p:ph type="title"/>
          </p:nvPr>
        </p:nvSpPr>
        <p:spPr>
          <a:prstGeom prst="rect">
            <a:avLst/>
          </a:prstGeom>
        </p:spPr>
        <p:txBody>
          <a:bodyPr/>
          <a:lstStyle/>
          <a:p>
            <a:r>
              <a:t>Camera pose - pixel to camera</a:t>
            </a:r>
          </a:p>
        </p:txBody>
      </p:sp>
    </p:spTree>
  </p:cSld>
  <p:clrMapOvr>
    <a:masterClrMapping/>
  </p:clrMapOvr>
  <p:transition spd="med"/>
</p:sld>
</file>

<file path=ppt/slides/slide6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56" name="Omitted details…"/>
          <p:cNvSpPr txBox="1">
            <a:spLocks noGrp="1"/>
          </p:cNvSpPr>
          <p:nvPr>
            <p:ph type="body" idx="1"/>
          </p:nvPr>
        </p:nvSpPr>
        <p:spPr>
          <a:prstGeom prst="rect">
            <a:avLst/>
          </a:prstGeom>
        </p:spPr>
        <p:txBody>
          <a:bodyPr/>
          <a:lstStyle/>
          <a:p>
            <a:r>
              <a:t>Omitted details</a:t>
            </a:r>
          </a:p>
          <a:p>
            <a:pPr lvl="1"/>
            <a:r>
              <a:t>Half-pixel offset — add 0.5 to </a:t>
            </a:r>
            <a:r>
              <a:rPr i="1"/>
              <a:t>i</a:t>
            </a:r>
            <a:r>
              <a:t> and </a:t>
            </a:r>
            <a:r>
              <a:rPr i="1"/>
              <a:t>j</a:t>
            </a:r>
            <a:r>
              <a:t> so ray precisely hits pixel center</a:t>
            </a:r>
          </a:p>
          <a:p>
            <a:pPr lvl="1"/>
            <a:r>
              <a:t>This is a </a:t>
            </a:r>
            <a:r>
              <a:rPr i="1"/>
              <a:t>perfect</a:t>
            </a:r>
            <a:r>
              <a:t> pinhole model — typically need to add a distortion model to correct for error found in real cameras</a:t>
            </a:r>
          </a:p>
        </p:txBody>
      </p:sp>
      <p:sp>
        <p:nvSpPr>
          <p:cNvPr id="657" name="Slide Number"/>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68</a:t>
            </a:fld>
            <a:endParaRPr/>
          </a:p>
        </p:txBody>
      </p:sp>
      <p:sp>
        <p:nvSpPr>
          <p:cNvPr id="658" name="Camera pose - pixel to camera"/>
          <p:cNvSpPr txBox="1">
            <a:spLocks noGrp="1"/>
          </p:cNvSpPr>
          <p:nvPr>
            <p:ph type="title"/>
          </p:nvPr>
        </p:nvSpPr>
        <p:spPr>
          <a:prstGeom prst="rect">
            <a:avLst/>
          </a:prstGeom>
        </p:spPr>
        <p:txBody>
          <a:bodyPr/>
          <a:lstStyle/>
          <a:p>
            <a:r>
              <a:t>Camera pose - pixel to camera</a:t>
            </a:r>
          </a:p>
        </p:txBody>
      </p:sp>
    </p:spTree>
  </p:cSld>
  <p:clrMapOvr>
    <a:masterClrMapping/>
  </p:clrMapOvr>
  <p:transition spd="med"/>
</p:sld>
</file>

<file path=ppt/slides/slide6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60" name="Camera pose - camera to world"/>
          <p:cNvSpPr txBox="1">
            <a:spLocks noGrp="1"/>
          </p:cNvSpPr>
          <p:nvPr>
            <p:ph type="title"/>
          </p:nvPr>
        </p:nvSpPr>
        <p:spPr>
          <a:prstGeom prst="rect">
            <a:avLst/>
          </a:prstGeom>
        </p:spPr>
        <p:txBody>
          <a:bodyPr/>
          <a:lstStyle/>
          <a:p>
            <a:r>
              <a:t>Camera pose - camera to world</a:t>
            </a:r>
          </a:p>
        </p:txBody>
      </p:sp>
      <p:sp>
        <p:nvSpPr>
          <p:cNvPr id="661" name="Simply apply rigid rotation and translation to origin and image plane points (six degrees of freedom).…"/>
          <p:cNvSpPr txBox="1">
            <a:spLocks noGrp="1"/>
          </p:cNvSpPr>
          <p:nvPr>
            <p:ph type="body" sz="half" idx="1"/>
          </p:nvPr>
        </p:nvSpPr>
        <p:spPr>
          <a:xfrm>
            <a:off x="1689100" y="3149600"/>
            <a:ext cx="13443474" cy="9296400"/>
          </a:xfrm>
          <a:prstGeom prst="rect">
            <a:avLst/>
          </a:prstGeom>
        </p:spPr>
        <p:txBody>
          <a:bodyPr/>
          <a:lstStyle/>
          <a:p>
            <a:r>
              <a:t>Simply apply rigid rotation and translation to origin and image plane points (six degrees of freedom).</a:t>
            </a:r>
          </a:p>
          <a:p>
            <a:r>
              <a:t>This positions the camera in “world space”.</a:t>
            </a:r>
          </a:p>
        </p:txBody>
      </p:sp>
      <p:sp>
        <p:nvSpPr>
          <p:cNvPr id="662" name="Slide Number"/>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69</a:t>
            </a:fld>
            <a:endParaRPr/>
          </a:p>
        </p:txBody>
      </p:sp>
      <p:sp>
        <p:nvSpPr>
          <p:cNvPr id="663" name="Rectangle"/>
          <p:cNvSpPr/>
          <p:nvPr/>
        </p:nvSpPr>
        <p:spPr>
          <a:xfrm>
            <a:off x="16056823" y="7728660"/>
            <a:ext cx="2286001" cy="1524001"/>
          </a:xfrm>
          <a:prstGeom prst="rect">
            <a:avLst/>
          </a:prstGeom>
          <a:ln w="25400">
            <a:solidFill>
              <a:srgbClr val="000000"/>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664" name="Line"/>
          <p:cNvSpPr/>
          <p:nvPr/>
        </p:nvSpPr>
        <p:spPr>
          <a:xfrm flipV="1">
            <a:off x="15749311" y="7628512"/>
            <a:ext cx="2347317" cy="2347317"/>
          </a:xfrm>
          <a:prstGeom prst="line">
            <a:avLst/>
          </a:prstGeom>
          <a:ln w="50800">
            <a:solidFill>
              <a:srgbClr val="000000">
                <a:alpha val="0"/>
              </a:srgbClr>
            </a:solidFill>
            <a:miter lim="400000"/>
            <a:tailEnd type="triangle"/>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665" name="Line"/>
          <p:cNvSpPr/>
          <p:nvPr/>
        </p:nvSpPr>
        <p:spPr>
          <a:xfrm flipV="1">
            <a:off x="15749311" y="7714024"/>
            <a:ext cx="303890" cy="2261805"/>
          </a:xfrm>
          <a:prstGeom prst="line">
            <a:avLst/>
          </a:prstGeom>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666" name="Line"/>
          <p:cNvSpPr/>
          <p:nvPr/>
        </p:nvSpPr>
        <p:spPr>
          <a:xfrm flipV="1">
            <a:off x="15749310" y="9248202"/>
            <a:ext cx="308279" cy="727627"/>
          </a:xfrm>
          <a:prstGeom prst="line">
            <a:avLst/>
          </a:prstGeom>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667" name="Line"/>
          <p:cNvSpPr/>
          <p:nvPr/>
        </p:nvSpPr>
        <p:spPr>
          <a:xfrm flipV="1">
            <a:off x="15749312" y="7721757"/>
            <a:ext cx="2596024" cy="2254072"/>
          </a:xfrm>
          <a:prstGeom prst="line">
            <a:avLst/>
          </a:prstGeom>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668" name="Line"/>
          <p:cNvSpPr/>
          <p:nvPr/>
        </p:nvSpPr>
        <p:spPr>
          <a:xfrm flipV="1">
            <a:off x="15749311" y="9255024"/>
            <a:ext cx="2594081" cy="720805"/>
          </a:xfrm>
          <a:prstGeom prst="line">
            <a:avLst/>
          </a:prstGeom>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669" name="Circle"/>
          <p:cNvSpPr/>
          <p:nvPr/>
        </p:nvSpPr>
        <p:spPr>
          <a:xfrm>
            <a:off x="16546572" y="8074331"/>
            <a:ext cx="259598" cy="259597"/>
          </a:xfrm>
          <a:prstGeom prst="ellipse">
            <a:avLst/>
          </a:prstGeom>
          <a:solidFill>
            <a:srgbClr val="FFFFFF"/>
          </a:solidFill>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670" name="Line"/>
          <p:cNvSpPr/>
          <p:nvPr/>
        </p:nvSpPr>
        <p:spPr>
          <a:xfrm flipV="1">
            <a:off x="15752041" y="8269211"/>
            <a:ext cx="873560" cy="1712565"/>
          </a:xfrm>
          <a:prstGeom prst="line">
            <a:avLst/>
          </a:prstGeom>
          <a:ln w="76200">
            <a:solidFill>
              <a:srgbClr val="000000"/>
            </a:solidFill>
            <a:miter lim="400000"/>
            <a:tailEnd type="triangle"/>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grpSp>
        <p:nvGrpSpPr>
          <p:cNvPr id="679" name="Group"/>
          <p:cNvGrpSpPr/>
          <p:nvPr/>
        </p:nvGrpSpPr>
        <p:grpSpPr>
          <a:xfrm rot="2700000">
            <a:off x="20971473" y="5602198"/>
            <a:ext cx="2596027" cy="2353264"/>
            <a:chOff x="0" y="0"/>
            <a:chExt cx="2596025" cy="2353262"/>
          </a:xfrm>
        </p:grpSpPr>
        <p:sp>
          <p:nvSpPr>
            <p:cNvPr id="671" name="Rectangle"/>
            <p:cNvSpPr/>
            <p:nvPr/>
          </p:nvSpPr>
          <p:spPr>
            <a:xfrm>
              <a:off x="307512" y="100147"/>
              <a:ext cx="2286001" cy="1524001"/>
            </a:xfrm>
            <a:prstGeom prst="rect">
              <a:avLst/>
            </a:prstGeom>
            <a:noFill/>
            <a:ln w="25400" cap="flat">
              <a:solidFill>
                <a:srgbClr val="000000"/>
              </a:solidFill>
              <a:prstDash val="solid"/>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72" name="Line"/>
            <p:cNvSpPr/>
            <p:nvPr/>
          </p:nvSpPr>
          <p:spPr>
            <a:xfrm flipV="1">
              <a:off x="0" y="-1"/>
              <a:ext cx="2347318" cy="2347318"/>
            </a:xfrm>
            <a:prstGeom prst="line">
              <a:avLst/>
            </a:prstGeom>
            <a:noFill/>
            <a:ln w="50800" cap="flat">
              <a:solidFill>
                <a:srgbClr val="000000">
                  <a:alpha val="0"/>
                </a:srgbClr>
              </a:solidFill>
              <a:prstDash val="solid"/>
              <a:miter lim="400000"/>
              <a:tailEnd type="triangle" w="med" len="med"/>
            </a:ln>
            <a:effectLst/>
          </p:spPr>
          <p:txBody>
            <a:bodyPr wrap="square" lIns="71437" tIns="71437" rIns="71437" bIns="71437" numCol="1" anchor="ctr">
              <a:noAutofit/>
            </a:bodyPr>
            <a:lstStyle/>
            <a:p>
              <a:pPr defTabSz="821531">
                <a:defRPr b="0">
                  <a:solidFill>
                    <a:srgbClr val="FFFFFF"/>
                  </a:solidFill>
                  <a:latin typeface="+mn-lt"/>
                  <a:ea typeface="+mn-ea"/>
                  <a:cs typeface="+mn-cs"/>
                  <a:sym typeface="Helvetica Neue Medium"/>
                </a:defRPr>
              </a:pPr>
              <a:endParaRPr/>
            </a:p>
          </p:txBody>
        </p:sp>
        <p:sp>
          <p:nvSpPr>
            <p:cNvPr id="673" name="Line"/>
            <p:cNvSpPr/>
            <p:nvPr/>
          </p:nvSpPr>
          <p:spPr>
            <a:xfrm flipV="1">
              <a:off x="1" y="85512"/>
              <a:ext cx="303890" cy="2261805"/>
            </a:xfrm>
            <a:prstGeom prst="line">
              <a:avLst/>
            </a:prstGeom>
            <a:noFill/>
            <a:ln w="25400" cap="flat">
              <a:solidFill>
                <a:srgbClr val="000000"/>
              </a:solidFill>
              <a:prstDash val="solid"/>
              <a:miter lim="400000"/>
            </a:ln>
            <a:effectLst/>
          </p:spPr>
          <p:txBody>
            <a:bodyPr wrap="square" lIns="71437" tIns="71437" rIns="71437" bIns="71437" numCol="1" anchor="ctr">
              <a:noAutofit/>
            </a:bodyPr>
            <a:lstStyle/>
            <a:p>
              <a:pPr defTabSz="821531">
                <a:defRPr b="0">
                  <a:solidFill>
                    <a:srgbClr val="FFFFFF"/>
                  </a:solidFill>
                  <a:latin typeface="+mn-lt"/>
                  <a:ea typeface="+mn-ea"/>
                  <a:cs typeface="+mn-cs"/>
                  <a:sym typeface="Helvetica Neue Medium"/>
                </a:defRPr>
              </a:pPr>
              <a:endParaRPr/>
            </a:p>
          </p:txBody>
        </p:sp>
        <p:sp>
          <p:nvSpPr>
            <p:cNvPr id="674" name="Line"/>
            <p:cNvSpPr/>
            <p:nvPr/>
          </p:nvSpPr>
          <p:spPr>
            <a:xfrm flipV="1">
              <a:off x="-1" y="1619690"/>
              <a:ext cx="308279" cy="727626"/>
            </a:xfrm>
            <a:prstGeom prst="line">
              <a:avLst/>
            </a:prstGeom>
            <a:noFill/>
            <a:ln w="25400" cap="flat">
              <a:solidFill>
                <a:srgbClr val="000000"/>
              </a:solidFill>
              <a:prstDash val="solid"/>
              <a:miter lim="400000"/>
            </a:ln>
            <a:effectLst/>
          </p:spPr>
          <p:txBody>
            <a:bodyPr wrap="square" lIns="71437" tIns="71437" rIns="71437" bIns="71437" numCol="1" anchor="ctr">
              <a:noAutofit/>
            </a:bodyPr>
            <a:lstStyle/>
            <a:p>
              <a:pPr defTabSz="821531">
                <a:defRPr b="0">
                  <a:solidFill>
                    <a:srgbClr val="FFFFFF"/>
                  </a:solidFill>
                  <a:latin typeface="+mn-lt"/>
                  <a:ea typeface="+mn-ea"/>
                  <a:cs typeface="+mn-cs"/>
                  <a:sym typeface="Helvetica Neue Medium"/>
                </a:defRPr>
              </a:pPr>
              <a:endParaRPr/>
            </a:p>
          </p:txBody>
        </p:sp>
        <p:sp>
          <p:nvSpPr>
            <p:cNvPr id="675" name="Line"/>
            <p:cNvSpPr/>
            <p:nvPr/>
          </p:nvSpPr>
          <p:spPr>
            <a:xfrm flipV="1">
              <a:off x="1" y="93245"/>
              <a:ext cx="2596025" cy="2254072"/>
            </a:xfrm>
            <a:prstGeom prst="line">
              <a:avLst/>
            </a:prstGeom>
            <a:noFill/>
            <a:ln w="25400" cap="flat">
              <a:solidFill>
                <a:srgbClr val="000000"/>
              </a:solidFill>
              <a:prstDash val="solid"/>
              <a:miter lim="400000"/>
            </a:ln>
            <a:effectLst/>
          </p:spPr>
          <p:txBody>
            <a:bodyPr wrap="square" lIns="71437" tIns="71437" rIns="71437" bIns="71437" numCol="1" anchor="ctr">
              <a:noAutofit/>
            </a:bodyPr>
            <a:lstStyle/>
            <a:p>
              <a:pPr defTabSz="821531">
                <a:defRPr b="0">
                  <a:solidFill>
                    <a:srgbClr val="FFFFFF"/>
                  </a:solidFill>
                  <a:latin typeface="+mn-lt"/>
                  <a:ea typeface="+mn-ea"/>
                  <a:cs typeface="+mn-cs"/>
                  <a:sym typeface="Helvetica Neue Medium"/>
                </a:defRPr>
              </a:pPr>
              <a:endParaRPr/>
            </a:p>
          </p:txBody>
        </p:sp>
        <p:sp>
          <p:nvSpPr>
            <p:cNvPr id="676" name="Line"/>
            <p:cNvSpPr/>
            <p:nvPr/>
          </p:nvSpPr>
          <p:spPr>
            <a:xfrm flipV="1">
              <a:off x="0" y="1626511"/>
              <a:ext cx="2594082" cy="720806"/>
            </a:xfrm>
            <a:prstGeom prst="line">
              <a:avLst/>
            </a:prstGeom>
            <a:noFill/>
            <a:ln w="25400" cap="flat">
              <a:solidFill>
                <a:srgbClr val="000000"/>
              </a:solidFill>
              <a:prstDash val="solid"/>
              <a:miter lim="400000"/>
            </a:ln>
            <a:effectLst/>
          </p:spPr>
          <p:txBody>
            <a:bodyPr wrap="square" lIns="71437" tIns="71437" rIns="71437" bIns="71437" numCol="1" anchor="ctr">
              <a:noAutofit/>
            </a:bodyPr>
            <a:lstStyle/>
            <a:p>
              <a:pPr defTabSz="821531">
                <a:defRPr b="0">
                  <a:solidFill>
                    <a:srgbClr val="FFFFFF"/>
                  </a:solidFill>
                  <a:latin typeface="+mn-lt"/>
                  <a:ea typeface="+mn-ea"/>
                  <a:cs typeface="+mn-cs"/>
                  <a:sym typeface="Helvetica Neue Medium"/>
                </a:defRPr>
              </a:pPr>
              <a:endParaRPr/>
            </a:p>
          </p:txBody>
        </p:sp>
        <p:sp>
          <p:nvSpPr>
            <p:cNvPr id="677" name="Circle"/>
            <p:cNvSpPr/>
            <p:nvPr/>
          </p:nvSpPr>
          <p:spPr>
            <a:xfrm>
              <a:off x="797262" y="445818"/>
              <a:ext cx="259598" cy="259598"/>
            </a:xfrm>
            <a:prstGeom prst="ellipse">
              <a:avLst/>
            </a:prstGeom>
            <a:solidFill>
              <a:srgbClr val="FFFFFF"/>
            </a:solidFill>
            <a:ln w="25400" cap="flat">
              <a:solidFill>
                <a:srgbClr val="000000"/>
              </a:solidFill>
              <a:prstDash val="solid"/>
              <a:miter lim="400000"/>
            </a:ln>
            <a:effectLst/>
          </p:spPr>
          <p:txBody>
            <a:bodyPr wrap="square" lIns="71437" tIns="71437" rIns="71437" bIns="71437" numCol="1" anchor="ctr">
              <a:noAutofit/>
            </a:bodyPr>
            <a:lstStyle/>
            <a:p>
              <a:pPr defTabSz="821531">
                <a:defRPr b="0">
                  <a:solidFill>
                    <a:srgbClr val="FFFFFF"/>
                  </a:solidFill>
                  <a:latin typeface="+mn-lt"/>
                  <a:ea typeface="+mn-ea"/>
                  <a:cs typeface="+mn-cs"/>
                  <a:sym typeface="Helvetica Neue Medium"/>
                </a:defRPr>
              </a:pPr>
              <a:endParaRPr/>
            </a:p>
          </p:txBody>
        </p:sp>
        <p:sp>
          <p:nvSpPr>
            <p:cNvPr id="678" name="Line"/>
            <p:cNvSpPr/>
            <p:nvPr/>
          </p:nvSpPr>
          <p:spPr>
            <a:xfrm flipV="1">
              <a:off x="2730" y="640699"/>
              <a:ext cx="873561" cy="1712564"/>
            </a:xfrm>
            <a:prstGeom prst="line">
              <a:avLst/>
            </a:prstGeom>
            <a:noFill/>
            <a:ln w="76200" cap="flat">
              <a:solidFill>
                <a:srgbClr val="000000"/>
              </a:solidFill>
              <a:prstDash val="solid"/>
              <a:miter lim="400000"/>
              <a:tailEnd type="triangle" w="med" len="med"/>
            </a:ln>
            <a:effectLst/>
          </p:spPr>
          <p:txBody>
            <a:bodyPr wrap="square" lIns="71437" tIns="71437" rIns="71437" bIns="71437" numCol="1" anchor="ctr">
              <a:noAutofit/>
            </a:bodyPr>
            <a:lstStyle/>
            <a:p>
              <a:pPr defTabSz="821531">
                <a:defRPr b="0">
                  <a:solidFill>
                    <a:srgbClr val="FFFFFF"/>
                  </a:solidFill>
                  <a:latin typeface="+mn-lt"/>
                  <a:ea typeface="+mn-ea"/>
                  <a:cs typeface="+mn-cs"/>
                  <a:sym typeface="Helvetica Neue Medium"/>
                </a:defRPr>
              </a:pPr>
              <a:endParaRPr/>
            </a:p>
          </p:txBody>
        </p:sp>
      </p:grpSp>
      <p:pic>
        <p:nvPicPr>
          <p:cNvPr id="684" name="Connection Line" descr="Connection Line"/>
          <p:cNvPicPr>
            <a:picLocks/>
          </p:cNvPicPr>
          <p:nvPr/>
        </p:nvPicPr>
        <p:blipFill>
          <a:blip r:embed="rId3"/>
          <a:stretch>
            <a:fillRect/>
          </a:stretch>
        </p:blipFill>
        <p:spPr>
          <a:xfrm>
            <a:off x="16649400" y="5877036"/>
            <a:ext cx="4273280" cy="1771672"/>
          </a:xfrm>
          <a:prstGeom prst="rect">
            <a:avLst/>
          </a:prstGeom>
        </p:spPr>
      </p:pic>
      <mc:AlternateContent xmlns:mc="http://schemas.openxmlformats.org/markup-compatibility/2006" xmlns:a14="http://schemas.microsoft.com/office/drawing/2010/main">
        <mc:Choice Requires="a14">
          <p:sp>
            <p:nvSpPr>
              <p:cNvPr id="681" name="Apply rigid   transformation"/>
              <p:cNvSpPr txBox="1"/>
              <p:nvPr/>
            </p:nvSpPr>
            <p:spPr>
              <a:xfrm rot="20754283">
                <a:off x="14919025" y="4407536"/>
                <a:ext cx="6459433" cy="1771673"/>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lIns="71437" tIns="71437" rIns="71437" bIns="71437" anchor="ctr"/>
              <a:lstStyle/>
              <a:p>
                <a:pPr defTabSz="821531">
                  <a:defRPr sz="4200" b="0">
                    <a:latin typeface="Avenir Book"/>
                    <a:ea typeface="Avenir Book"/>
                    <a:cs typeface="Avenir Book"/>
                    <a:sym typeface="Avenir Book"/>
                  </a:defRPr>
                </a:pPr>
                <a:r>
                  <a:t>Apply rigid </a:t>
                </a:r>
                <a14:m>
                  <m:oMath xmlns:m="http://schemas.openxmlformats.org/officeDocument/2006/math">
                    <m:r>
                      <a:rPr sz="4800" i="1">
                        <a:solidFill>
                          <a:srgbClr val="000000"/>
                        </a:solidFill>
                        <a:latin typeface="Cambria Math" panose="02040503050406030204" pitchFamily="18" charset="0"/>
                      </a:rPr>
                      <m:t>(</m:t>
                    </m:r>
                    <m:r>
                      <a:rPr sz="4800" i="1">
                        <a:solidFill>
                          <a:srgbClr val="000000"/>
                        </a:solidFill>
                        <a:latin typeface="Cambria Math" panose="02040503050406030204" pitchFamily="18" charset="0"/>
                      </a:rPr>
                      <m:t>𝐑</m:t>
                    </m:r>
                    <m:r>
                      <a:rPr sz="4800" i="1">
                        <a:solidFill>
                          <a:srgbClr val="000000"/>
                        </a:solidFill>
                        <a:latin typeface="Cambria Math" panose="02040503050406030204" pitchFamily="18" charset="0"/>
                      </a:rPr>
                      <m:t>,</m:t>
                    </m:r>
                    <m:r>
                      <a:rPr sz="4800" i="1">
                        <a:solidFill>
                          <a:srgbClr val="000000"/>
                        </a:solidFill>
                        <a:latin typeface="Cambria Math" panose="02040503050406030204" pitchFamily="18" charset="0"/>
                      </a:rPr>
                      <m:t>𝐭</m:t>
                    </m:r>
                    <m:r>
                      <a:rPr sz="4800" i="1">
                        <a:solidFill>
                          <a:srgbClr val="000000"/>
                        </a:solidFill>
                        <a:latin typeface="Cambria Math" panose="02040503050406030204" pitchFamily="18" charset="0"/>
                      </a:rPr>
                      <m:t>)</m:t>
                    </m:r>
                  </m:oMath>
                </a14:m>
                <a:r>
                  <a:t> transformation</a:t>
                </a:r>
              </a:p>
            </p:txBody>
          </p:sp>
        </mc:Choice>
        <mc:Fallback xmlns="">
          <p:sp>
            <p:nvSpPr>
              <p:cNvPr id="681" name="Apply rigid   transformation"/>
              <p:cNvSpPr txBox="1">
                <a:spLocks noRot="1" noChangeAspect="1" noMove="1" noResize="1" noEditPoints="1" noAdjustHandles="1" noChangeArrowheads="1" noChangeShapeType="1" noTextEdit="1"/>
              </p:cNvSpPr>
              <p:nvPr/>
            </p:nvSpPr>
            <p:spPr>
              <a:xfrm rot="20754283">
                <a:off x="14919025" y="4407536"/>
                <a:ext cx="6459433" cy="1771673"/>
              </a:xfrm>
              <a:prstGeom prst="rect">
                <a:avLst/>
              </a:prstGeom>
              <a:blipFill>
                <a:blip r:embed="rId4"/>
                <a:stretch>
                  <a:fillRect/>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82" name="Equation"/>
              <p:cNvSpPr txBox="1"/>
              <p:nvPr/>
            </p:nvSpPr>
            <p:spPr>
              <a:xfrm>
                <a:off x="16919308" y="8116308"/>
                <a:ext cx="179833" cy="175642"/>
              </a:xfrm>
              <a:prstGeom prst="rect">
                <a:avLst/>
              </a:prstGeom>
              <a:ln w="12700">
                <a:miter lim="400000"/>
              </a:ln>
            </p:spPr>
            <p:txBody>
              <a:bodyPr wrap="none" lIns="0" tIns="0" rIns="0" bIns="0">
                <a:spAutoFit/>
              </a:bodyPr>
              <a:lstStyle/>
              <a:p>
                <a:pPr algn="l" defTabSz="914400" latinLnBrk="1">
                  <a:defRPr sz="1800" b="0"/>
                </a:pPr>
                <a14:m>
                  <m:oMathPara xmlns:m="http://schemas.openxmlformats.org/officeDocument/2006/math">
                    <m:oMathParaPr>
                      <m:jc m:val="centerGroup"/>
                    </m:oMathParaPr>
                    <m:oMath xmlns:m="http://schemas.openxmlformats.org/officeDocument/2006/math">
                      <m:r>
                        <a:rPr sz="3000" i="1">
                          <a:solidFill>
                            <a:srgbClr val="000000"/>
                          </a:solidFill>
                          <a:latin typeface="Cambria Math" panose="02040503050406030204" pitchFamily="18" charset="0"/>
                        </a:rPr>
                        <m:t>𝐱</m:t>
                      </m:r>
                    </m:oMath>
                  </m:oMathPara>
                </a14:m>
                <a:endParaRPr sz="3000"/>
              </a:p>
            </p:txBody>
          </p:sp>
        </mc:Choice>
        <mc:Fallback xmlns="">
          <p:sp>
            <p:nvSpPr>
              <p:cNvPr id="682" name="Equation"/>
              <p:cNvSpPr txBox="1">
                <a:spLocks noRot="1" noChangeAspect="1" noMove="1" noResize="1" noEditPoints="1" noAdjustHandles="1" noChangeArrowheads="1" noChangeShapeType="1" noTextEdit="1"/>
              </p:cNvSpPr>
              <p:nvPr/>
            </p:nvSpPr>
            <p:spPr>
              <a:xfrm>
                <a:off x="16919308" y="8116308"/>
                <a:ext cx="179833" cy="175642"/>
              </a:xfrm>
              <a:prstGeom prst="rect">
                <a:avLst/>
              </a:prstGeom>
              <a:blipFill>
                <a:blip r:embed="rId5"/>
                <a:stretch>
                  <a:fillRect r="-10000" b="-113793"/>
                </a:stretch>
              </a:blipFill>
              <a:ln w="12700">
                <a:miter lim="400000"/>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83" name="Equation"/>
              <p:cNvSpPr txBox="1"/>
              <p:nvPr/>
            </p:nvSpPr>
            <p:spPr>
              <a:xfrm>
                <a:off x="22287648" y="6304060"/>
                <a:ext cx="1017568" cy="273178"/>
              </a:xfrm>
              <a:prstGeom prst="rect">
                <a:avLst/>
              </a:prstGeom>
              <a:ln w="12700">
                <a:miter lim="400000"/>
              </a:ln>
            </p:spPr>
            <p:txBody>
              <a:bodyPr wrap="none" lIns="0" tIns="0" rIns="0" bIns="0">
                <a:spAutoFit/>
              </a:bodyPr>
              <a:lstStyle/>
              <a:p>
                <a:pPr algn="l" defTabSz="914400" latinLnBrk="1">
                  <a:defRPr sz="1800" b="0"/>
                </a:pPr>
                <a14:m>
                  <m:oMathPara xmlns:m="http://schemas.openxmlformats.org/officeDocument/2006/math">
                    <m:oMathParaPr>
                      <m:jc m:val="centerGroup"/>
                    </m:oMathParaPr>
                    <m:oMath xmlns:m="http://schemas.openxmlformats.org/officeDocument/2006/math">
                      <m:r>
                        <a:rPr sz="3000" i="1">
                          <a:solidFill>
                            <a:srgbClr val="000000"/>
                          </a:solidFill>
                          <a:latin typeface="Cambria Math" panose="02040503050406030204" pitchFamily="18" charset="0"/>
                        </a:rPr>
                        <m:t>𝐑𝐱</m:t>
                      </m:r>
                      <m:r>
                        <a:rPr sz="3000" i="1">
                          <a:solidFill>
                            <a:srgbClr val="000000"/>
                          </a:solidFill>
                          <a:latin typeface="Cambria Math" panose="02040503050406030204" pitchFamily="18" charset="0"/>
                        </a:rPr>
                        <m:t>+</m:t>
                      </m:r>
                      <m:r>
                        <a:rPr sz="3000" i="1">
                          <a:solidFill>
                            <a:srgbClr val="000000"/>
                          </a:solidFill>
                          <a:latin typeface="Cambria Math" panose="02040503050406030204" pitchFamily="18" charset="0"/>
                        </a:rPr>
                        <m:t>𝐭</m:t>
                      </m:r>
                    </m:oMath>
                  </m:oMathPara>
                </a14:m>
                <a:endParaRPr sz="3000"/>
              </a:p>
            </p:txBody>
          </p:sp>
        </mc:Choice>
        <mc:Fallback xmlns="">
          <p:sp>
            <p:nvSpPr>
              <p:cNvPr id="683" name="Equation"/>
              <p:cNvSpPr txBox="1">
                <a:spLocks noRot="1" noChangeAspect="1" noMove="1" noResize="1" noEditPoints="1" noAdjustHandles="1" noChangeArrowheads="1" noChangeShapeType="1" noTextEdit="1"/>
              </p:cNvSpPr>
              <p:nvPr/>
            </p:nvSpPr>
            <p:spPr>
              <a:xfrm>
                <a:off x="22287648" y="6304060"/>
                <a:ext cx="1017568" cy="273178"/>
              </a:xfrm>
              <a:prstGeom prst="rect">
                <a:avLst/>
              </a:prstGeom>
              <a:blipFill>
                <a:blip r:embed="rId6"/>
                <a:stretch>
                  <a:fillRect r="-4790" b="-40000"/>
                </a:stretch>
              </a:blipFill>
              <a:ln w="12700">
                <a:miter lim="400000"/>
              </a:ln>
            </p:spPr>
            <p:txBody>
              <a:bodyPr/>
              <a:lstStyle/>
              <a:p>
                <a:r>
                  <a:rPr lang="en-US">
                    <a:noFill/>
                  </a:rPr>
                  <a:t> </a:t>
                </a:r>
              </a:p>
            </p:txBody>
          </p:sp>
        </mc:Fallback>
      </mc:AlternateContent>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56506" y="440715"/>
            <a:ext cx="28661661" cy="2364221"/>
          </a:xfrm>
          <a:prstGeom prst="rect">
            <a:avLst/>
          </a:prstGeom>
        </p:spPr>
        <p:txBody>
          <a:bodyPr vert="horz" wrap="square" lIns="0" tIns="1001315" rIns="0" bIns="0" rtlCol="0">
            <a:spAutoFit/>
          </a:bodyPr>
          <a:lstStyle/>
          <a:p>
            <a:pPr marL="1391621">
              <a:spcBef>
                <a:spcPts val="127"/>
              </a:spcBef>
            </a:pPr>
            <a:r>
              <a:rPr sz="8793" dirty="0"/>
              <a:t>2020:</a:t>
            </a:r>
            <a:r>
              <a:rPr sz="8793" spc="-267" dirty="0"/>
              <a:t> </a:t>
            </a:r>
            <a:r>
              <a:rPr sz="8793" spc="-194" dirty="0"/>
              <a:t>Neural</a:t>
            </a:r>
            <a:r>
              <a:rPr sz="8793" spc="-247" dirty="0"/>
              <a:t> </a:t>
            </a:r>
            <a:r>
              <a:rPr sz="8793" spc="-182" dirty="0"/>
              <a:t>Radiance</a:t>
            </a:r>
            <a:r>
              <a:rPr sz="8793" spc="-247" dirty="0"/>
              <a:t> </a:t>
            </a:r>
            <a:r>
              <a:rPr sz="8793" spc="-308" dirty="0"/>
              <a:t>Field</a:t>
            </a:r>
            <a:r>
              <a:rPr sz="8793" spc="-243" dirty="0"/>
              <a:t> </a:t>
            </a:r>
            <a:r>
              <a:rPr sz="8793" spc="-594" dirty="0"/>
              <a:t>(NeRF)</a:t>
            </a:r>
            <a:endParaRPr sz="8793" dirty="0"/>
          </a:p>
        </p:txBody>
      </p:sp>
      <p:pic>
        <p:nvPicPr>
          <p:cNvPr id="3" name="object 3"/>
          <p:cNvPicPr/>
          <p:nvPr/>
        </p:nvPicPr>
        <p:blipFill>
          <a:blip r:embed="rId2" cstate="print"/>
          <a:stretch>
            <a:fillRect/>
          </a:stretch>
        </p:blipFill>
        <p:spPr>
          <a:xfrm>
            <a:off x="856" y="3136679"/>
            <a:ext cx="24382289" cy="9371942"/>
          </a:xfrm>
          <a:prstGeom prst="rect">
            <a:avLst/>
          </a:prstGeom>
        </p:spPr>
      </p:pic>
      <p:sp>
        <p:nvSpPr>
          <p:cNvPr id="4" name="object 4"/>
          <p:cNvSpPr txBox="1"/>
          <p:nvPr/>
        </p:nvSpPr>
        <p:spPr>
          <a:xfrm>
            <a:off x="4849969" y="12830289"/>
            <a:ext cx="14684052" cy="568485"/>
          </a:xfrm>
          <a:prstGeom prst="rect">
            <a:avLst/>
          </a:prstGeom>
        </p:spPr>
        <p:txBody>
          <a:bodyPr vert="horz" wrap="square" lIns="0" tIns="17712" rIns="0" bIns="0" rtlCol="0">
            <a:spAutoFit/>
          </a:bodyPr>
          <a:lstStyle/>
          <a:p>
            <a:pPr marL="15403" defTabSz="1108984" hangingPunct="1">
              <a:spcBef>
                <a:spcPts val="138"/>
              </a:spcBef>
            </a:pPr>
            <a:r>
              <a:rPr sz="3578" b="0" dirty="0">
                <a:solidFill>
                  <a:sysClr val="windowText" lastClr="000000"/>
                </a:solidFill>
                <a:latin typeface="Arial"/>
                <a:cs typeface="Arial"/>
              </a:rPr>
              <a:t>Mildenhall*,</a:t>
            </a:r>
            <a:r>
              <a:rPr sz="3578" b="0" spc="-42" dirty="0">
                <a:solidFill>
                  <a:sysClr val="windowText" lastClr="000000"/>
                </a:solidFill>
                <a:latin typeface="Arial"/>
                <a:cs typeface="Arial"/>
              </a:rPr>
              <a:t> </a:t>
            </a:r>
            <a:r>
              <a:rPr sz="3578" b="0" dirty="0">
                <a:solidFill>
                  <a:sysClr val="windowText" lastClr="000000"/>
                </a:solidFill>
                <a:latin typeface="Arial"/>
                <a:cs typeface="Arial"/>
              </a:rPr>
              <a:t>Srinivasan*,</a:t>
            </a:r>
            <a:r>
              <a:rPr sz="3578" b="0" spc="-97" dirty="0">
                <a:solidFill>
                  <a:sysClr val="windowText" lastClr="000000"/>
                </a:solidFill>
                <a:latin typeface="Arial"/>
                <a:cs typeface="Arial"/>
              </a:rPr>
              <a:t> </a:t>
            </a:r>
            <a:r>
              <a:rPr sz="3578" b="0" spc="-30" dirty="0">
                <a:solidFill>
                  <a:sysClr val="windowText" lastClr="000000"/>
                </a:solidFill>
                <a:latin typeface="Arial"/>
                <a:cs typeface="Arial"/>
              </a:rPr>
              <a:t>Tancik*,</a:t>
            </a:r>
            <a:r>
              <a:rPr sz="3578" b="0" spc="-36" dirty="0">
                <a:solidFill>
                  <a:sysClr val="windowText" lastClr="000000"/>
                </a:solidFill>
                <a:latin typeface="Arial"/>
                <a:cs typeface="Arial"/>
              </a:rPr>
              <a:t> </a:t>
            </a:r>
            <a:r>
              <a:rPr sz="3578" b="0" dirty="0">
                <a:solidFill>
                  <a:sysClr val="windowText" lastClr="000000"/>
                </a:solidFill>
                <a:latin typeface="Arial"/>
                <a:cs typeface="Arial"/>
              </a:rPr>
              <a:t>Barron,</a:t>
            </a:r>
            <a:r>
              <a:rPr sz="3578" b="0" spc="-36" dirty="0">
                <a:solidFill>
                  <a:sysClr val="windowText" lastClr="000000"/>
                </a:solidFill>
                <a:latin typeface="Arial"/>
                <a:cs typeface="Arial"/>
              </a:rPr>
              <a:t> </a:t>
            </a:r>
            <a:r>
              <a:rPr sz="3578" b="0" dirty="0">
                <a:solidFill>
                  <a:sysClr val="windowText" lastClr="000000"/>
                </a:solidFill>
                <a:latin typeface="Arial"/>
                <a:cs typeface="Arial"/>
              </a:rPr>
              <a:t>Ramamoorthi,</a:t>
            </a:r>
            <a:r>
              <a:rPr sz="3578" b="0" spc="-36" dirty="0">
                <a:solidFill>
                  <a:sysClr val="windowText" lastClr="000000"/>
                </a:solidFill>
                <a:latin typeface="Arial"/>
                <a:cs typeface="Arial"/>
              </a:rPr>
              <a:t> </a:t>
            </a:r>
            <a:r>
              <a:rPr sz="3578" b="0" dirty="0">
                <a:solidFill>
                  <a:sysClr val="windowText" lastClr="000000"/>
                </a:solidFill>
                <a:latin typeface="Arial"/>
                <a:cs typeface="Arial"/>
              </a:rPr>
              <a:t>Ng,</a:t>
            </a:r>
            <a:r>
              <a:rPr sz="3578" b="0" spc="-42" dirty="0">
                <a:solidFill>
                  <a:sysClr val="windowText" lastClr="000000"/>
                </a:solidFill>
                <a:latin typeface="Arial"/>
                <a:cs typeface="Arial"/>
              </a:rPr>
              <a:t> </a:t>
            </a:r>
            <a:r>
              <a:rPr sz="3578" b="0" dirty="0">
                <a:solidFill>
                  <a:sysClr val="windowText" lastClr="000000"/>
                </a:solidFill>
                <a:latin typeface="Arial"/>
                <a:cs typeface="Arial"/>
              </a:rPr>
              <a:t>ECCV</a:t>
            </a:r>
            <a:r>
              <a:rPr sz="3578" b="0" spc="-30" dirty="0">
                <a:solidFill>
                  <a:sysClr val="windowText" lastClr="000000"/>
                </a:solidFill>
                <a:latin typeface="Arial"/>
                <a:cs typeface="Arial"/>
              </a:rPr>
              <a:t> </a:t>
            </a:r>
            <a:r>
              <a:rPr sz="3578" b="0" spc="-24" dirty="0">
                <a:solidFill>
                  <a:sysClr val="windowText" lastClr="000000"/>
                </a:solidFill>
                <a:latin typeface="Arial"/>
                <a:cs typeface="Arial"/>
              </a:rPr>
              <a:t>2020</a:t>
            </a:r>
            <a:endParaRPr sz="3578" b="0">
              <a:solidFill>
                <a:sysClr val="windowText" lastClr="000000"/>
              </a:solidFill>
              <a:latin typeface="Arial"/>
              <a:cs typeface="Arial"/>
            </a:endParaRPr>
          </a:p>
        </p:txBody>
      </p:sp>
    </p:spTree>
    <p:extLst>
      <p:ext uri="{BB962C8B-B14F-4D97-AF65-F5344CB8AC3E}">
        <p14:creationId xmlns:p14="http://schemas.microsoft.com/office/powerpoint/2010/main" val="125829641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9" name="Line"/>
          <p:cNvSpPr/>
          <p:nvPr/>
        </p:nvSpPr>
        <p:spPr>
          <a:xfrm flipV="1">
            <a:off x="8199529" y="5763274"/>
            <a:ext cx="8359422" cy="2669389"/>
          </a:xfrm>
          <a:prstGeom prst="line">
            <a:avLst/>
          </a:prstGeom>
          <a:ln w="76200">
            <a:solidFill>
              <a:srgbClr val="000000">
                <a:alpha val="25000"/>
              </a:srgbClr>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690" name="Calculating points along a ray"/>
          <p:cNvSpPr txBox="1">
            <a:spLocks noGrp="1"/>
          </p:cNvSpPr>
          <p:nvPr>
            <p:ph type="title"/>
          </p:nvPr>
        </p:nvSpPr>
        <p:spPr>
          <a:prstGeom prst="rect">
            <a:avLst/>
          </a:prstGeom>
        </p:spPr>
        <p:txBody>
          <a:bodyPr/>
          <a:lstStyle/>
          <a:p>
            <a:r>
              <a:t>Calculating points along a ray</a:t>
            </a:r>
          </a:p>
        </p:txBody>
      </p:sp>
      <p:sp>
        <p:nvSpPr>
          <p:cNvPr id="692" name="Rectangle"/>
          <p:cNvSpPr/>
          <p:nvPr/>
        </p:nvSpPr>
        <p:spPr>
          <a:xfrm rot="2700000">
            <a:off x="9134643" y="7640022"/>
            <a:ext cx="2286001" cy="1524001"/>
          </a:xfrm>
          <a:prstGeom prst="rect">
            <a:avLst/>
          </a:prstGeom>
          <a:ln w="25400">
            <a:solidFill>
              <a:srgbClr val="000000"/>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693" name="Line"/>
          <p:cNvSpPr/>
          <p:nvPr/>
        </p:nvSpPr>
        <p:spPr>
          <a:xfrm>
            <a:off x="8201804" y="8426527"/>
            <a:ext cx="3319608" cy="1"/>
          </a:xfrm>
          <a:prstGeom prst="line">
            <a:avLst/>
          </a:prstGeom>
          <a:ln w="50800">
            <a:solidFill>
              <a:srgbClr val="000000">
                <a:alpha val="0"/>
              </a:srgbClr>
            </a:solidFill>
            <a:miter lim="400000"/>
            <a:tailEnd type="triangle"/>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694" name="Line"/>
          <p:cNvSpPr/>
          <p:nvPr/>
        </p:nvSpPr>
        <p:spPr>
          <a:xfrm flipV="1">
            <a:off x="8201804" y="7042073"/>
            <a:ext cx="1814220" cy="1384456"/>
          </a:xfrm>
          <a:prstGeom prst="line">
            <a:avLst/>
          </a:prstGeom>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695" name="Line"/>
          <p:cNvSpPr/>
          <p:nvPr/>
        </p:nvSpPr>
        <p:spPr>
          <a:xfrm flipV="1">
            <a:off x="8201804" y="8130003"/>
            <a:ext cx="732495" cy="296524"/>
          </a:xfrm>
          <a:prstGeom prst="line">
            <a:avLst/>
          </a:prstGeom>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696" name="Line"/>
          <p:cNvSpPr/>
          <p:nvPr/>
        </p:nvSpPr>
        <p:spPr>
          <a:xfrm>
            <a:off x="8201805" y="8426528"/>
            <a:ext cx="3429535" cy="241798"/>
          </a:xfrm>
          <a:prstGeom prst="line">
            <a:avLst/>
          </a:prstGeom>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697" name="Line"/>
          <p:cNvSpPr/>
          <p:nvPr/>
        </p:nvSpPr>
        <p:spPr>
          <a:xfrm>
            <a:off x="8201804" y="8426527"/>
            <a:ext cx="2343979" cy="1324607"/>
          </a:xfrm>
          <a:prstGeom prst="line">
            <a:avLst/>
          </a:prstGeom>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698" name="Circle"/>
          <p:cNvSpPr/>
          <p:nvPr/>
        </p:nvSpPr>
        <p:spPr>
          <a:xfrm rot="2700000">
            <a:off x="9980317" y="7699479"/>
            <a:ext cx="259597" cy="259598"/>
          </a:xfrm>
          <a:prstGeom prst="ellipse">
            <a:avLst/>
          </a:prstGeom>
          <a:solidFill>
            <a:srgbClr val="FFFFFF"/>
          </a:solidFill>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699" name="Line"/>
          <p:cNvSpPr/>
          <p:nvPr/>
        </p:nvSpPr>
        <p:spPr>
          <a:xfrm flipV="1">
            <a:off x="8199530" y="7839397"/>
            <a:ext cx="1828666" cy="593267"/>
          </a:xfrm>
          <a:prstGeom prst="line">
            <a:avLst/>
          </a:prstGeom>
          <a:ln w="76200">
            <a:solidFill>
              <a:srgbClr val="000000"/>
            </a:solidFill>
            <a:miter lim="400000"/>
            <a:tailEnd type="triangle"/>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700" name="Circle"/>
          <p:cNvSpPr/>
          <p:nvPr/>
        </p:nvSpPr>
        <p:spPr>
          <a:xfrm rot="2700000">
            <a:off x="7992944" y="8317833"/>
            <a:ext cx="259598" cy="259597"/>
          </a:xfrm>
          <a:prstGeom prst="ellipse">
            <a:avLst/>
          </a:prstGeom>
          <a:solidFill>
            <a:srgbClr val="FFFFFF"/>
          </a:solidFill>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mc:AlternateContent xmlns:mc="http://schemas.openxmlformats.org/markup-compatibility/2006" xmlns:a14="http://schemas.microsoft.com/office/drawing/2010/main">
        <mc:Choice Requires="a14">
          <p:sp>
            <p:nvSpPr>
              <p:cNvPr id="701" name="Equation"/>
              <p:cNvSpPr txBox="1"/>
              <p:nvPr/>
            </p:nvSpPr>
            <p:spPr>
              <a:xfrm>
                <a:off x="7777615" y="8690863"/>
                <a:ext cx="360846" cy="389650"/>
              </a:xfrm>
              <a:prstGeom prst="rect">
                <a:avLst/>
              </a:prstGeom>
              <a:ln w="12700">
                <a:miter lim="400000"/>
              </a:ln>
            </p:spPr>
            <p:txBody>
              <a:bodyPr wrap="none" lIns="0" tIns="0" rIns="0" bIns="0">
                <a:spAutoFit/>
              </a:bodyPr>
              <a:lstStyle/>
              <a:p>
                <a:pPr algn="l" defTabSz="914400" latinLnBrk="1">
                  <a:defRPr sz="1800" b="0"/>
                </a:pPr>
                <a14:m>
                  <m:oMathPara xmlns:m="http://schemas.openxmlformats.org/officeDocument/2006/math">
                    <m:oMathParaPr>
                      <m:jc m:val="centerGroup"/>
                    </m:oMathParaPr>
                    <m:oMath xmlns:m="http://schemas.openxmlformats.org/officeDocument/2006/math">
                      <m:r>
                        <a:rPr sz="6300" i="1">
                          <a:solidFill>
                            <a:srgbClr val="000000"/>
                          </a:solidFill>
                          <a:latin typeface="Cambria Math" panose="02040503050406030204" pitchFamily="18" charset="0"/>
                        </a:rPr>
                        <m:t>𝐨</m:t>
                      </m:r>
                    </m:oMath>
                  </m:oMathPara>
                </a14:m>
                <a:endParaRPr sz="6300"/>
              </a:p>
            </p:txBody>
          </p:sp>
        </mc:Choice>
        <mc:Fallback xmlns="">
          <p:sp>
            <p:nvSpPr>
              <p:cNvPr id="701" name="Equation"/>
              <p:cNvSpPr txBox="1">
                <a:spLocks noRot="1" noChangeAspect="1" noMove="1" noResize="1" noEditPoints="1" noAdjustHandles="1" noChangeArrowheads="1" noChangeShapeType="1" noTextEdit="1"/>
              </p:cNvSpPr>
              <p:nvPr/>
            </p:nvSpPr>
            <p:spPr>
              <a:xfrm>
                <a:off x="7777615" y="8690863"/>
                <a:ext cx="360846" cy="389650"/>
              </a:xfrm>
              <a:prstGeom prst="rect">
                <a:avLst/>
              </a:prstGeom>
              <a:blipFill>
                <a:blip r:embed="rId2"/>
                <a:stretch>
                  <a:fillRect r="-18644" b="-101563"/>
                </a:stretch>
              </a:blipFill>
              <a:ln w="12700">
                <a:miter lim="400000"/>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02" name="Equation"/>
              <p:cNvSpPr txBox="1"/>
              <p:nvPr/>
            </p:nvSpPr>
            <p:spPr>
              <a:xfrm>
                <a:off x="10059121" y="7921793"/>
                <a:ext cx="407252" cy="552070"/>
              </a:xfrm>
              <a:prstGeom prst="rect">
                <a:avLst/>
              </a:prstGeom>
              <a:ln w="12700">
                <a:miter lim="400000"/>
              </a:ln>
            </p:spPr>
            <p:txBody>
              <a:bodyPr wrap="none" lIns="0" tIns="0" rIns="0" bIns="0">
                <a:spAutoFit/>
              </a:bodyPr>
              <a:lstStyle/>
              <a:p>
                <a:pPr algn="l" defTabSz="914400" latinLnBrk="1">
                  <a:defRPr sz="1800" b="0"/>
                </a:pPr>
                <a14:m>
                  <m:oMathPara xmlns:m="http://schemas.openxmlformats.org/officeDocument/2006/math">
                    <m:oMathParaPr>
                      <m:jc m:val="centerGroup"/>
                    </m:oMathParaPr>
                    <m:oMath xmlns:m="http://schemas.openxmlformats.org/officeDocument/2006/math">
                      <m:r>
                        <a:rPr sz="6300" i="1">
                          <a:solidFill>
                            <a:srgbClr val="000000"/>
                          </a:solidFill>
                          <a:latin typeface="Cambria Math" panose="02040503050406030204" pitchFamily="18" charset="0"/>
                        </a:rPr>
                        <m:t>𝐝</m:t>
                      </m:r>
                    </m:oMath>
                  </m:oMathPara>
                </a14:m>
                <a:endParaRPr sz="6300"/>
              </a:p>
            </p:txBody>
          </p:sp>
        </mc:Choice>
        <mc:Fallback xmlns="">
          <p:sp>
            <p:nvSpPr>
              <p:cNvPr id="702" name="Equation"/>
              <p:cNvSpPr txBox="1">
                <a:spLocks noRot="1" noChangeAspect="1" noMove="1" noResize="1" noEditPoints="1" noAdjustHandles="1" noChangeArrowheads="1" noChangeShapeType="1" noTextEdit="1"/>
              </p:cNvSpPr>
              <p:nvPr/>
            </p:nvSpPr>
            <p:spPr>
              <a:xfrm>
                <a:off x="10059121" y="7921793"/>
                <a:ext cx="407252" cy="552070"/>
              </a:xfrm>
              <a:prstGeom prst="rect">
                <a:avLst/>
              </a:prstGeom>
              <a:blipFill>
                <a:blip r:embed="rId3"/>
                <a:stretch>
                  <a:fillRect r="-13433" b="-43333"/>
                </a:stretch>
              </a:blipFill>
              <a:ln w="12700">
                <a:miter lim="400000"/>
              </a:ln>
            </p:spPr>
            <p:txBody>
              <a:bodyPr/>
              <a:lstStyle/>
              <a:p>
                <a:r>
                  <a:rPr lang="en-US">
                    <a:noFill/>
                  </a:rPr>
                  <a:t> </a:t>
                </a:r>
              </a:p>
            </p:txBody>
          </p:sp>
        </mc:Fallback>
      </mc:AlternateContent>
      <p:sp>
        <p:nvSpPr>
          <p:cNvPr id="703" name="Circle"/>
          <p:cNvSpPr/>
          <p:nvPr/>
        </p:nvSpPr>
        <p:spPr>
          <a:xfrm rot="2700000">
            <a:off x="11619146" y="7174828"/>
            <a:ext cx="259598" cy="259598"/>
          </a:xfrm>
          <a:prstGeom prst="ellipse">
            <a:avLst/>
          </a:prstGeom>
          <a:solidFill>
            <a:srgbClr val="FFFFFF"/>
          </a:solidFill>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704" name="Circle"/>
          <p:cNvSpPr/>
          <p:nvPr/>
        </p:nvSpPr>
        <p:spPr>
          <a:xfrm rot="2700000">
            <a:off x="12858217" y="6769264"/>
            <a:ext cx="259598" cy="259597"/>
          </a:xfrm>
          <a:prstGeom prst="ellipse">
            <a:avLst/>
          </a:prstGeom>
          <a:solidFill>
            <a:srgbClr val="FFFFFF"/>
          </a:solidFill>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705" name="Circle"/>
          <p:cNvSpPr/>
          <p:nvPr/>
        </p:nvSpPr>
        <p:spPr>
          <a:xfrm rot="2700000">
            <a:off x="13488128" y="6573267"/>
            <a:ext cx="259598" cy="259598"/>
          </a:xfrm>
          <a:prstGeom prst="ellipse">
            <a:avLst/>
          </a:prstGeom>
          <a:solidFill>
            <a:srgbClr val="FFFFFF"/>
          </a:solidFill>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706" name="Circle"/>
          <p:cNvSpPr/>
          <p:nvPr/>
        </p:nvSpPr>
        <p:spPr>
          <a:xfrm rot="2700000">
            <a:off x="14893139" y="6128443"/>
            <a:ext cx="259597" cy="259597"/>
          </a:xfrm>
          <a:prstGeom prst="ellipse">
            <a:avLst/>
          </a:prstGeom>
          <a:solidFill>
            <a:srgbClr val="FFFFFF"/>
          </a:solidFill>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707" name="Circle"/>
          <p:cNvSpPr/>
          <p:nvPr/>
        </p:nvSpPr>
        <p:spPr>
          <a:xfrm rot="2700000">
            <a:off x="15901922" y="5800285"/>
            <a:ext cx="259597" cy="259598"/>
          </a:xfrm>
          <a:prstGeom prst="ellipse">
            <a:avLst/>
          </a:prstGeom>
          <a:solidFill>
            <a:srgbClr val="FFFFFF"/>
          </a:solidFill>
          <a:ln w="254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mc:AlternateContent xmlns:mc="http://schemas.openxmlformats.org/markup-compatibility/2006" xmlns:a14="http://schemas.microsoft.com/office/drawing/2010/main">
        <mc:Choice Requires="a14">
          <p:sp>
            <p:nvSpPr>
              <p:cNvPr id="708" name="Equation"/>
              <p:cNvSpPr txBox="1"/>
              <p:nvPr/>
            </p:nvSpPr>
            <p:spPr>
              <a:xfrm>
                <a:off x="13702873" y="6744632"/>
                <a:ext cx="1933398" cy="573673"/>
              </a:xfrm>
              <a:prstGeom prst="rect">
                <a:avLst/>
              </a:prstGeom>
              <a:ln w="12700">
                <a:miter lim="400000"/>
              </a:ln>
            </p:spPr>
            <p:txBody>
              <a:bodyPr wrap="none" lIns="0" tIns="0" rIns="0" bIns="0">
                <a:spAutoFit/>
              </a:bodyPr>
              <a:lstStyle/>
              <a:p>
                <a:pPr algn="l" defTabSz="914400" latinLnBrk="1">
                  <a:defRPr sz="1800" b="0"/>
                </a:pPr>
                <a14:m>
                  <m:oMathPara xmlns:m="http://schemas.openxmlformats.org/officeDocument/2006/math">
                    <m:oMathParaPr>
                      <m:jc m:val="centerGroup"/>
                    </m:oMathParaPr>
                    <m:oMath xmlns:m="http://schemas.openxmlformats.org/officeDocument/2006/math">
                      <m:r>
                        <a:rPr sz="6300" i="1">
                          <a:solidFill>
                            <a:srgbClr val="000000"/>
                          </a:solidFill>
                          <a:latin typeface="Cambria Math" panose="02040503050406030204" pitchFamily="18" charset="0"/>
                        </a:rPr>
                        <m:t>𝐨</m:t>
                      </m:r>
                      <m:r>
                        <a:rPr sz="6300" i="1">
                          <a:solidFill>
                            <a:srgbClr val="000000"/>
                          </a:solidFill>
                          <a:latin typeface="Cambria Math" panose="02040503050406030204" pitchFamily="18" charset="0"/>
                        </a:rPr>
                        <m:t>+</m:t>
                      </m:r>
                      <m:r>
                        <a:rPr sz="6300" i="1">
                          <a:solidFill>
                            <a:srgbClr val="000000"/>
                          </a:solidFill>
                          <a:latin typeface="Cambria Math" panose="02040503050406030204" pitchFamily="18" charset="0"/>
                        </a:rPr>
                        <m:t>𝑡</m:t>
                      </m:r>
                      <m:r>
                        <a:rPr sz="6300" i="1">
                          <a:solidFill>
                            <a:srgbClr val="000000"/>
                          </a:solidFill>
                          <a:latin typeface="Cambria Math" panose="02040503050406030204" pitchFamily="18" charset="0"/>
                        </a:rPr>
                        <m:t>𝐝</m:t>
                      </m:r>
                    </m:oMath>
                  </m:oMathPara>
                </a14:m>
                <a:endParaRPr sz="6300"/>
              </a:p>
            </p:txBody>
          </p:sp>
        </mc:Choice>
        <mc:Fallback xmlns="">
          <p:sp>
            <p:nvSpPr>
              <p:cNvPr id="708" name="Equation"/>
              <p:cNvSpPr txBox="1">
                <a:spLocks noRot="1" noChangeAspect="1" noMove="1" noResize="1" noEditPoints="1" noAdjustHandles="1" noChangeArrowheads="1" noChangeShapeType="1" noTextEdit="1"/>
              </p:cNvSpPr>
              <p:nvPr/>
            </p:nvSpPr>
            <p:spPr>
              <a:xfrm>
                <a:off x="13702873" y="6744632"/>
                <a:ext cx="1933398" cy="573673"/>
              </a:xfrm>
              <a:prstGeom prst="rect">
                <a:avLst/>
              </a:prstGeom>
              <a:blipFill>
                <a:blip r:embed="rId4"/>
                <a:stretch>
                  <a:fillRect r="-13880" b="-40000"/>
                </a:stretch>
              </a:blipFill>
              <a:ln w="12700">
                <a:miter lim="400000"/>
              </a:ln>
            </p:spPr>
            <p:txBody>
              <a:bodyPr/>
              <a:lstStyle/>
              <a:p>
                <a:r>
                  <a:rPr lang="en-US">
                    <a:noFill/>
                  </a:rPr>
                  <a:t> </a:t>
                </a:r>
              </a:p>
            </p:txBody>
          </p:sp>
        </mc:Fallback>
      </mc:AlternateContent>
      <p:pic>
        <p:nvPicPr>
          <p:cNvPr id="711" name="Connection Line" descr="Connection Line"/>
          <p:cNvPicPr>
            <a:picLocks/>
          </p:cNvPicPr>
          <p:nvPr/>
        </p:nvPicPr>
        <p:blipFill>
          <a:blip r:embed="rId5"/>
          <a:stretch>
            <a:fillRect/>
          </a:stretch>
        </p:blipFill>
        <p:spPr>
          <a:xfrm>
            <a:off x="14763028" y="7360373"/>
            <a:ext cx="838020" cy="1701004"/>
          </a:xfrm>
          <a:prstGeom prst="rect">
            <a:avLst/>
          </a:prstGeom>
        </p:spPr>
      </p:pic>
      <mc:AlternateContent xmlns:mc="http://schemas.openxmlformats.org/markup-compatibility/2006" xmlns:a14="http://schemas.microsoft.com/office/drawing/2010/main">
        <mc:Choice Requires="a14">
          <p:sp>
            <p:nvSpPr>
              <p:cNvPr id="710" name="Scalar   controls distance along the ray"/>
              <p:cNvSpPr txBox="1"/>
              <p:nvPr/>
            </p:nvSpPr>
            <p:spPr>
              <a:xfrm>
                <a:off x="15313294" y="8714163"/>
                <a:ext cx="6370328" cy="1771673"/>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lIns="71437" tIns="71437" rIns="71437" bIns="71437" anchor="ctr"/>
              <a:lstStyle/>
              <a:p>
                <a:pPr defTabSz="821531">
                  <a:defRPr sz="4200" b="0">
                    <a:latin typeface="Avenir Book"/>
                    <a:ea typeface="Avenir Book"/>
                    <a:cs typeface="Avenir Book"/>
                    <a:sym typeface="Avenir Book"/>
                  </a:defRPr>
                </a:pPr>
                <a:r>
                  <a:t>Scalar </a:t>
                </a:r>
                <a14:m>
                  <m:oMath xmlns:m="http://schemas.openxmlformats.org/officeDocument/2006/math">
                    <m:r>
                      <a:rPr sz="4900" i="1">
                        <a:solidFill>
                          <a:srgbClr val="000000"/>
                        </a:solidFill>
                        <a:latin typeface="Cambria Math" panose="02040503050406030204" pitchFamily="18" charset="0"/>
                      </a:rPr>
                      <m:t>𝑡</m:t>
                    </m:r>
                  </m:oMath>
                </a14:m>
                <a:r>
                  <a:t> controls distance along the ray</a:t>
                </a:r>
              </a:p>
            </p:txBody>
          </p:sp>
        </mc:Choice>
        <mc:Fallback xmlns="">
          <p:sp>
            <p:nvSpPr>
              <p:cNvPr id="710" name="Scalar   controls distance along the ray"/>
              <p:cNvSpPr txBox="1">
                <a:spLocks noRot="1" noChangeAspect="1" noMove="1" noResize="1" noEditPoints="1" noAdjustHandles="1" noChangeArrowheads="1" noChangeShapeType="1" noTextEdit="1"/>
              </p:cNvSpPr>
              <p:nvPr/>
            </p:nvSpPr>
            <p:spPr>
              <a:xfrm>
                <a:off x="15313294" y="8714163"/>
                <a:ext cx="6370328" cy="1771673"/>
              </a:xfrm>
              <a:prstGeom prst="rect">
                <a:avLst/>
              </a:prstGeom>
              <a:blipFill>
                <a:blip r:embed="rId6"/>
                <a:stretch>
                  <a:fillRect l="-2967" r="-4976" b="-7216"/>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a:noFill/>
                  </a:rPr>
                  <a:t> </a:t>
                </a:r>
              </a:p>
            </p:txBody>
          </p:sp>
        </mc:Fallback>
      </mc:AlternateContent>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703"/>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2" nodeType="afterEffect">
                                  <p:stCondLst>
                                    <p:cond delay="200"/>
                                  </p:stCondLst>
                                  <p:iterate>
                                    <p:tmAbs val="0"/>
                                  </p:iterate>
                                  <p:childTnLst>
                                    <p:set>
                                      <p:cBhvr>
                                        <p:cTn id="9" fill="hold"/>
                                        <p:tgtEl>
                                          <p:spTgt spid="704"/>
                                        </p:tgtEl>
                                        <p:attrNameLst>
                                          <p:attrName>style.visibility</p:attrName>
                                        </p:attrNameLst>
                                      </p:cBhvr>
                                      <p:to>
                                        <p:strVal val="visible"/>
                                      </p:to>
                                    </p:set>
                                  </p:childTnLst>
                                </p:cTn>
                              </p:par>
                            </p:childTnLst>
                          </p:cTn>
                        </p:par>
                        <p:par>
                          <p:cTn id="10" fill="hold">
                            <p:stCondLst>
                              <p:cond delay="200"/>
                            </p:stCondLst>
                            <p:childTnLst>
                              <p:par>
                                <p:cTn id="11" presetID="1" presetClass="entr" presetSubtype="0" fill="hold" grpId="3" nodeType="afterEffect">
                                  <p:stCondLst>
                                    <p:cond delay="200"/>
                                  </p:stCondLst>
                                  <p:iterate>
                                    <p:tmAbs val="0"/>
                                  </p:iterate>
                                  <p:childTnLst>
                                    <p:set>
                                      <p:cBhvr>
                                        <p:cTn id="12" fill="hold"/>
                                        <p:tgtEl>
                                          <p:spTgt spid="705"/>
                                        </p:tgtEl>
                                        <p:attrNameLst>
                                          <p:attrName>style.visibility</p:attrName>
                                        </p:attrNameLst>
                                      </p:cBhvr>
                                      <p:to>
                                        <p:strVal val="visible"/>
                                      </p:to>
                                    </p:set>
                                  </p:childTnLst>
                                </p:cTn>
                              </p:par>
                            </p:childTnLst>
                          </p:cTn>
                        </p:par>
                        <p:par>
                          <p:cTn id="13" fill="hold">
                            <p:stCondLst>
                              <p:cond delay="400"/>
                            </p:stCondLst>
                            <p:childTnLst>
                              <p:par>
                                <p:cTn id="14" presetID="1" presetClass="entr" presetSubtype="0" fill="hold" grpId="4" nodeType="afterEffect">
                                  <p:stCondLst>
                                    <p:cond delay="200"/>
                                  </p:stCondLst>
                                  <p:iterate>
                                    <p:tmAbs val="0"/>
                                  </p:iterate>
                                  <p:childTnLst>
                                    <p:set>
                                      <p:cBhvr>
                                        <p:cTn id="15" fill="hold"/>
                                        <p:tgtEl>
                                          <p:spTgt spid="706"/>
                                        </p:tgtEl>
                                        <p:attrNameLst>
                                          <p:attrName>style.visibility</p:attrName>
                                        </p:attrNameLst>
                                      </p:cBhvr>
                                      <p:to>
                                        <p:strVal val="visible"/>
                                      </p:to>
                                    </p:set>
                                  </p:childTnLst>
                                </p:cTn>
                              </p:par>
                            </p:childTnLst>
                          </p:cTn>
                        </p:par>
                        <p:par>
                          <p:cTn id="16" fill="hold">
                            <p:stCondLst>
                              <p:cond delay="600"/>
                            </p:stCondLst>
                            <p:childTnLst>
                              <p:par>
                                <p:cTn id="17" presetID="1" presetClass="entr" presetSubtype="0" fill="hold" grpId="5" nodeType="afterEffect">
                                  <p:stCondLst>
                                    <p:cond delay="200"/>
                                  </p:stCondLst>
                                  <p:iterate>
                                    <p:tmAbs val="0"/>
                                  </p:iterate>
                                  <p:childTnLst>
                                    <p:set>
                                      <p:cBhvr>
                                        <p:cTn id="18" fill="hold"/>
                                        <p:tgtEl>
                                          <p:spTgt spid="70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6" nodeType="clickEffect">
                                  <p:stCondLst>
                                    <p:cond delay="0"/>
                                  </p:stCondLst>
                                  <p:iterate>
                                    <p:tmAbs val="0"/>
                                  </p:iterate>
                                  <p:childTnLst>
                                    <p:set>
                                      <p:cBhvr>
                                        <p:cTn id="22" fill="hold"/>
                                        <p:tgtEl>
                                          <p:spTgt spid="70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7" nodeType="clickEffect">
                                  <p:stCondLst>
                                    <p:cond delay="0"/>
                                  </p:stCondLst>
                                  <p:iterate>
                                    <p:tmAbs val="0"/>
                                  </p:iterate>
                                  <p:childTnLst>
                                    <p:set>
                                      <p:cBhvr>
                                        <p:cTn id="26" fill="hold"/>
                                        <p:tgtEl>
                                          <p:spTgt spid="711"/>
                                        </p:tgtEl>
                                        <p:attrNameLst>
                                          <p:attrName>style.visibility</p:attrName>
                                        </p:attrNameLst>
                                      </p:cBhvr>
                                      <p:to>
                                        <p:strVal val="visible"/>
                                      </p:to>
                                    </p:set>
                                  </p:childTnLst>
                                </p:cTn>
                              </p:par>
                            </p:childTnLst>
                          </p:cTn>
                        </p:par>
                        <p:par>
                          <p:cTn id="27" fill="hold">
                            <p:stCondLst>
                              <p:cond delay="0"/>
                            </p:stCondLst>
                            <p:childTnLst>
                              <p:par>
                                <p:cTn id="28" presetID="1" presetClass="entr" presetSubtype="0" fill="hold" grpId="8" nodeType="afterEffect">
                                  <p:stCondLst>
                                    <p:cond delay="0"/>
                                  </p:stCondLst>
                                  <p:iterate>
                                    <p:tmAbs val="0"/>
                                  </p:iterate>
                                  <p:childTnLst>
                                    <p:set>
                                      <p:cBhvr>
                                        <p:cTn id="29" fill="hold"/>
                                        <p:tgtEl>
                                          <p:spTgt spid="7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3" grpId="1" animBg="1" advAuto="0"/>
      <p:bldP spid="704" grpId="2" animBg="1" advAuto="0"/>
      <p:bldP spid="705" grpId="3" animBg="1" advAuto="0"/>
      <p:bldP spid="706" grpId="4" animBg="1" advAuto="0"/>
      <p:bldP spid="707" grpId="5" animBg="1" advAuto="0"/>
      <p:bldP spid="708" grpId="6" animBg="1" advAuto="0"/>
      <p:bldP spid="711" grpId="7" animBg="1" advAuto="0"/>
      <p:bldP spid="710" grpId="8" animBg="1" advAuto="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4" name="Neural Volumetric Rendering"/>
          <p:cNvSpPr txBox="1">
            <a:spLocks noGrp="1"/>
          </p:cNvSpPr>
          <p:nvPr>
            <p:ph type="title"/>
          </p:nvPr>
        </p:nvSpPr>
        <p:spPr>
          <a:xfrm>
            <a:off x="1778000" y="1536700"/>
            <a:ext cx="20828000" cy="4648200"/>
          </a:xfrm>
          <a:prstGeom prst="rect">
            <a:avLst/>
          </a:prstGeom>
        </p:spPr>
        <p:txBody>
          <a:bodyPr/>
          <a:lstStyle>
            <a:lvl1pPr>
              <a:defRPr sz="12000">
                <a:latin typeface="+mn-lt"/>
                <a:ea typeface="+mn-ea"/>
                <a:cs typeface="+mn-cs"/>
                <a:sym typeface="Helvetica Neue Medium"/>
              </a:defRPr>
            </a:lvl1pPr>
          </a:lstStyle>
          <a:p>
            <a:r>
              <a:t>Neural Volumetric Rendering</a:t>
            </a:r>
          </a:p>
        </p:txBody>
      </p:sp>
    </p:spTree>
  </p:cSld>
  <p:clrMapOvr>
    <a:masterClrMapping/>
  </p:clrMapOvr>
  <p:transition spd="med"/>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9" name="bunny_5sigma.mp4" descr="bunny_5sigma.mp4"/>
          <p:cNvPicPr>
            <a:picLocks/>
          </p:cNvPicPr>
          <p:nvPr>
            <a:videoFile r:link="rId2"/>
            <p:extLst>
              <p:ext uri="{DAA4B4D4-6D71-4841-9C94-3DE7FCFB9230}">
                <p14:media xmlns:p14="http://schemas.microsoft.com/office/powerpoint/2010/main" r:embed="rId1"/>
              </p:ext>
            </p:extLst>
          </p:nvPr>
        </p:nvPicPr>
        <p:blipFill>
          <a:blip r:embed="rId5"/>
          <a:stretch>
            <a:fillRect/>
          </a:stretch>
        </p:blipFill>
        <p:spPr>
          <a:xfrm>
            <a:off x="8315450" y="7776023"/>
            <a:ext cx="5435601" cy="5435601"/>
          </a:xfrm>
          <a:prstGeom prst="rect">
            <a:avLst/>
          </a:prstGeom>
          <a:ln w="12700">
            <a:miter lim="400000"/>
          </a:ln>
        </p:spPr>
      </p:pic>
      <p:sp>
        <p:nvSpPr>
          <p:cNvPr id="720" name="Neural Volumetric Rendering"/>
          <p:cNvSpPr txBox="1">
            <a:spLocks noGrp="1"/>
          </p:cNvSpPr>
          <p:nvPr>
            <p:ph type="title"/>
          </p:nvPr>
        </p:nvSpPr>
        <p:spPr>
          <a:xfrm>
            <a:off x="1778000" y="1536700"/>
            <a:ext cx="20828000" cy="4648200"/>
          </a:xfrm>
          <a:prstGeom prst="rect">
            <a:avLst/>
          </a:prstGeom>
        </p:spPr>
        <p:txBody>
          <a:bodyPr/>
          <a:lstStyle>
            <a:lvl1pPr>
              <a:defRPr sz="12000">
                <a:latin typeface="+mn-lt"/>
                <a:ea typeface="+mn-ea"/>
                <a:cs typeface="+mn-cs"/>
                <a:sym typeface="Helvetica Neue Medium"/>
              </a:defRPr>
            </a:lvl1pPr>
          </a:lstStyle>
          <a:p>
            <a:r>
              <a:t>Neural Volumetric Rendering</a:t>
            </a:r>
          </a:p>
        </p:txBody>
      </p:sp>
      <p:sp>
        <p:nvSpPr>
          <p:cNvPr id="722" name="continuous, differentiable rendering model without concrete ray/surface intersections"/>
          <p:cNvSpPr txBox="1"/>
          <p:nvPr/>
        </p:nvSpPr>
        <p:spPr>
          <a:xfrm>
            <a:off x="6424931" y="5994400"/>
            <a:ext cx="9216639" cy="278303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lvl1pPr>
              <a:spcBef>
                <a:spcPts val="5900"/>
              </a:spcBef>
              <a:defRPr sz="4800" b="0">
                <a:latin typeface="Avenir Book"/>
                <a:ea typeface="Avenir Book"/>
                <a:cs typeface="Avenir Book"/>
                <a:sym typeface="Avenir Book"/>
              </a:defRPr>
            </a:lvl1pPr>
          </a:lstStyle>
          <a:p>
            <a:pPr>
              <a:defRPr>
                <a:latin typeface="Avenir Book Oblique"/>
                <a:ea typeface="Avenir Book Oblique"/>
                <a:cs typeface="Avenir Book Oblique"/>
                <a:sym typeface="Avenir Book Oblique"/>
              </a:defRPr>
            </a:pPr>
            <a:r>
              <a:rPr>
                <a:latin typeface="Avenir Book"/>
                <a:ea typeface="Avenir Book"/>
                <a:cs typeface="Avenir Book"/>
                <a:sym typeface="Avenir Book"/>
              </a:rPr>
              <a:t>continuous, differentiable rendering model without concrete ray/surface intersections</a:t>
            </a:r>
          </a:p>
        </p:txBody>
      </p:sp>
      <p:sp>
        <p:nvSpPr>
          <p:cNvPr id="723" name="Rectangle"/>
          <p:cNvSpPr/>
          <p:nvPr/>
        </p:nvSpPr>
        <p:spPr>
          <a:xfrm>
            <a:off x="1828800" y="3911600"/>
            <a:ext cx="5267766" cy="2059205"/>
          </a:xfrm>
          <a:prstGeom prst="rect">
            <a:avLst/>
          </a:prstGeom>
          <a:solidFill>
            <a:srgbClr val="FFFFFF">
              <a:alpha val="90000"/>
            </a:srgbClr>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724" name="Rectangle"/>
          <p:cNvSpPr/>
          <p:nvPr/>
        </p:nvSpPr>
        <p:spPr>
          <a:xfrm>
            <a:off x="14959697" y="4038600"/>
            <a:ext cx="7314082" cy="2059205"/>
          </a:xfrm>
          <a:prstGeom prst="rect">
            <a:avLst/>
          </a:prstGeom>
          <a:solidFill>
            <a:srgbClr val="FFFFFF">
              <a:alpha val="90000"/>
            </a:srgbClr>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000" fill="hold"/>
                                        <p:tgtEl>
                                          <p:spTgt spid="71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100000">
                <p:cTn id="7" fill="hold" display="0">
                  <p:stCondLst>
                    <p:cond delay="indefinite"/>
                  </p:stCondLst>
                </p:cTn>
                <p:tgtEl>
                  <p:spTgt spid="719"/>
                </p:tgtEl>
              </p:cMediaNode>
            </p:video>
            <p:seq concurrent="1" prevAc="none" nextAc="seek">
              <p:cTn id="8" restart="whenNotActive" fill="hold" evtFilter="cancelBubble" nodeType="interactiveSeq">
                <p:stCondLst>
                  <p:cond evt="onClick" delay="0">
                    <p:tgtEl>
                      <p:spTgt spid="71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19"/>
                                        </p:tgtEl>
                                      </p:cBhvr>
                                    </p:cmd>
                                  </p:childTnLst>
                                </p:cTn>
                              </p:par>
                            </p:childTnLst>
                          </p:cTn>
                        </p:par>
                      </p:childTnLst>
                    </p:cTn>
                  </p:par>
                </p:childTnLst>
              </p:cTn>
              <p:nextCondLst>
                <p:cond evt="onClick" delay="0">
                  <p:tgtEl>
                    <p:spTgt spid="719"/>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8" name="Surface vs. volume rendering"/>
          <p:cNvSpPr txBox="1">
            <a:spLocks noGrp="1"/>
          </p:cNvSpPr>
          <p:nvPr>
            <p:ph type="title"/>
          </p:nvPr>
        </p:nvSpPr>
        <p:spPr>
          <a:prstGeom prst="rect">
            <a:avLst/>
          </a:prstGeom>
        </p:spPr>
        <p:txBody>
          <a:bodyPr/>
          <a:lstStyle/>
          <a:p>
            <a:r>
              <a:t>Surface vs. volume rendering</a:t>
            </a:r>
          </a:p>
        </p:txBody>
      </p:sp>
      <p:sp>
        <p:nvSpPr>
          <p:cNvPr id="730" name="Rabbit"/>
          <p:cNvSpPr/>
          <p:nvPr/>
        </p:nvSpPr>
        <p:spPr>
          <a:xfrm>
            <a:off x="10486513" y="5131773"/>
            <a:ext cx="2977481" cy="3132467"/>
          </a:xfrm>
          <a:custGeom>
            <a:avLst/>
            <a:gdLst/>
            <a:ahLst/>
            <a:cxnLst>
              <a:cxn ang="0">
                <a:pos x="wd2" y="hd2"/>
              </a:cxn>
              <a:cxn ang="5400000">
                <a:pos x="wd2" y="hd2"/>
              </a:cxn>
              <a:cxn ang="10800000">
                <a:pos x="wd2" y="hd2"/>
              </a:cxn>
              <a:cxn ang="16200000">
                <a:pos x="wd2" y="hd2"/>
              </a:cxn>
            </a:cxnLst>
            <a:rect l="0" t="0" r="r" b="b"/>
            <a:pathLst>
              <a:path w="20915" h="21208" extrusionOk="0">
                <a:moveTo>
                  <a:pt x="10706" y="0"/>
                </a:moveTo>
                <a:cubicBezTo>
                  <a:pt x="11360" y="-13"/>
                  <a:pt x="11536" y="416"/>
                  <a:pt x="11461" y="1046"/>
                </a:cubicBezTo>
                <a:cubicBezTo>
                  <a:pt x="11345" y="2017"/>
                  <a:pt x="10838" y="4648"/>
                  <a:pt x="8417" y="6197"/>
                </a:cubicBezTo>
                <a:cubicBezTo>
                  <a:pt x="8274" y="6287"/>
                  <a:pt x="8246" y="6482"/>
                  <a:pt x="8356" y="6604"/>
                </a:cubicBezTo>
                <a:cubicBezTo>
                  <a:pt x="8769" y="7071"/>
                  <a:pt x="8774" y="7803"/>
                  <a:pt x="8719" y="8355"/>
                </a:cubicBezTo>
                <a:cubicBezTo>
                  <a:pt x="8703" y="8535"/>
                  <a:pt x="8862" y="8685"/>
                  <a:pt x="9050" y="8658"/>
                </a:cubicBezTo>
                <a:cubicBezTo>
                  <a:pt x="14707" y="8000"/>
                  <a:pt x="20260" y="10419"/>
                  <a:pt x="19424" y="18312"/>
                </a:cubicBezTo>
                <a:cubicBezTo>
                  <a:pt x="19407" y="18450"/>
                  <a:pt x="19495" y="18619"/>
                  <a:pt x="19639" y="18614"/>
                </a:cubicBezTo>
                <a:cubicBezTo>
                  <a:pt x="19947" y="18598"/>
                  <a:pt x="20452" y="18175"/>
                  <a:pt x="20782" y="18657"/>
                </a:cubicBezTo>
                <a:cubicBezTo>
                  <a:pt x="21272" y="19368"/>
                  <a:pt x="20348" y="21219"/>
                  <a:pt x="19071" y="21208"/>
                </a:cubicBezTo>
                <a:cubicBezTo>
                  <a:pt x="17618" y="21203"/>
                  <a:pt x="9479" y="21208"/>
                  <a:pt x="8516" y="21208"/>
                </a:cubicBezTo>
                <a:cubicBezTo>
                  <a:pt x="7553" y="21208"/>
                  <a:pt x="7883" y="20451"/>
                  <a:pt x="8406" y="20058"/>
                </a:cubicBezTo>
                <a:cubicBezTo>
                  <a:pt x="8770" y="19787"/>
                  <a:pt x="9275" y="19528"/>
                  <a:pt x="9903" y="19315"/>
                </a:cubicBezTo>
                <a:cubicBezTo>
                  <a:pt x="10161" y="19230"/>
                  <a:pt x="10161" y="18875"/>
                  <a:pt x="9903" y="18785"/>
                </a:cubicBezTo>
                <a:cubicBezTo>
                  <a:pt x="9209" y="18541"/>
                  <a:pt x="8598" y="18280"/>
                  <a:pt x="8229" y="18110"/>
                </a:cubicBezTo>
                <a:cubicBezTo>
                  <a:pt x="8048" y="18025"/>
                  <a:pt x="7833" y="18143"/>
                  <a:pt x="7816" y="18339"/>
                </a:cubicBezTo>
                <a:cubicBezTo>
                  <a:pt x="7723" y="19214"/>
                  <a:pt x="7398" y="21203"/>
                  <a:pt x="6363" y="21203"/>
                </a:cubicBezTo>
                <a:cubicBezTo>
                  <a:pt x="5560" y="21203"/>
                  <a:pt x="5335" y="21203"/>
                  <a:pt x="4691" y="21203"/>
                </a:cubicBezTo>
                <a:cubicBezTo>
                  <a:pt x="4048" y="21203"/>
                  <a:pt x="4448" y="20386"/>
                  <a:pt x="5373" y="19998"/>
                </a:cubicBezTo>
                <a:cubicBezTo>
                  <a:pt x="6204" y="19648"/>
                  <a:pt x="5412" y="17193"/>
                  <a:pt x="5242" y="16705"/>
                </a:cubicBezTo>
                <a:cubicBezTo>
                  <a:pt x="5225" y="16651"/>
                  <a:pt x="5186" y="16604"/>
                  <a:pt x="5142" y="16572"/>
                </a:cubicBezTo>
                <a:cubicBezTo>
                  <a:pt x="4834" y="16344"/>
                  <a:pt x="3567" y="15363"/>
                  <a:pt x="3006" y="14042"/>
                </a:cubicBezTo>
                <a:cubicBezTo>
                  <a:pt x="2505" y="12870"/>
                  <a:pt x="2566" y="11782"/>
                  <a:pt x="2616" y="11352"/>
                </a:cubicBezTo>
                <a:cubicBezTo>
                  <a:pt x="2632" y="11235"/>
                  <a:pt x="2566" y="11125"/>
                  <a:pt x="2456" y="11072"/>
                </a:cubicBezTo>
                <a:cubicBezTo>
                  <a:pt x="2043" y="10876"/>
                  <a:pt x="1384" y="10832"/>
                  <a:pt x="1064" y="10339"/>
                </a:cubicBezTo>
                <a:cubicBezTo>
                  <a:pt x="542" y="9554"/>
                  <a:pt x="-328" y="8774"/>
                  <a:pt x="129" y="8085"/>
                </a:cubicBezTo>
                <a:cubicBezTo>
                  <a:pt x="371" y="7719"/>
                  <a:pt x="530" y="7645"/>
                  <a:pt x="1537" y="6802"/>
                </a:cubicBezTo>
                <a:cubicBezTo>
                  <a:pt x="2324" y="6139"/>
                  <a:pt x="2253" y="5268"/>
                  <a:pt x="5330" y="4748"/>
                </a:cubicBezTo>
                <a:cubicBezTo>
                  <a:pt x="5456" y="4727"/>
                  <a:pt x="5571" y="4669"/>
                  <a:pt x="5610" y="4552"/>
                </a:cubicBezTo>
                <a:cubicBezTo>
                  <a:pt x="5615" y="4531"/>
                  <a:pt x="5615" y="4509"/>
                  <a:pt x="5615" y="4483"/>
                </a:cubicBezTo>
                <a:cubicBezTo>
                  <a:pt x="5571" y="3263"/>
                  <a:pt x="6072" y="1592"/>
                  <a:pt x="6991" y="680"/>
                </a:cubicBezTo>
                <a:cubicBezTo>
                  <a:pt x="8059" y="-381"/>
                  <a:pt x="8467" y="-68"/>
                  <a:pt x="8577" y="759"/>
                </a:cubicBezTo>
                <a:cubicBezTo>
                  <a:pt x="8703" y="685"/>
                  <a:pt x="8830" y="616"/>
                  <a:pt x="8962" y="552"/>
                </a:cubicBezTo>
                <a:cubicBezTo>
                  <a:pt x="9748" y="174"/>
                  <a:pt x="10313" y="8"/>
                  <a:pt x="10706" y="0"/>
                </a:cubicBezTo>
                <a:close/>
              </a:path>
            </a:pathLst>
          </a:custGeom>
          <a:solidFill>
            <a:schemeClr val="accent6"/>
          </a:solidFill>
          <a:ln w="12700">
            <a:solidFill>
              <a:srgbClr val="000000"/>
            </a:solidFill>
            <a:miter lim="400000"/>
          </a:ln>
        </p:spPr>
        <p:txBody>
          <a:bodyPr lIns="0" tIns="0" rIns="0" bIns="0" anchor="ctr"/>
          <a:lstStyle/>
          <a:p>
            <a:pPr>
              <a:defRPr sz="3200" b="0">
                <a:latin typeface="+mn-lt"/>
                <a:ea typeface="+mn-ea"/>
                <a:cs typeface="+mn-cs"/>
                <a:sym typeface="Helvetica Neue Medium"/>
              </a:defRPr>
            </a:pPr>
            <a:endParaRPr/>
          </a:p>
        </p:txBody>
      </p:sp>
      <p:sp>
        <p:nvSpPr>
          <p:cNvPr id="731" name="Ray"/>
          <p:cNvSpPr txBox="1"/>
          <p:nvPr/>
        </p:nvSpPr>
        <p:spPr>
          <a:xfrm>
            <a:off x="16149288" y="5647790"/>
            <a:ext cx="1350921" cy="89642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lstStyle>
            <a:lvl1pPr defTabSz="821531">
              <a:defRPr sz="4200" b="0">
                <a:latin typeface="Avenir Book"/>
                <a:ea typeface="Avenir Book"/>
                <a:cs typeface="Avenir Book"/>
                <a:sym typeface="Avenir Book"/>
              </a:defRPr>
            </a:lvl1pPr>
          </a:lstStyle>
          <a:p>
            <a:r>
              <a:rPr dirty="0"/>
              <a:t>Ray</a:t>
            </a:r>
          </a:p>
        </p:txBody>
      </p:sp>
      <p:sp>
        <p:nvSpPr>
          <p:cNvPr id="732" name="Line"/>
          <p:cNvSpPr/>
          <p:nvPr/>
        </p:nvSpPr>
        <p:spPr>
          <a:xfrm flipV="1">
            <a:off x="7270536" y="6330945"/>
            <a:ext cx="8664096" cy="1375495"/>
          </a:xfrm>
          <a:prstGeom prst="line">
            <a:avLst/>
          </a:prstGeom>
          <a:ln w="50800">
            <a:solidFill>
              <a:srgbClr val="000000"/>
            </a:solidFill>
            <a:miter lim="400000"/>
            <a:tailEnd type="triangle"/>
          </a:ln>
          <a:effectLst>
            <a:outerShdw blurRad="63500" dist="25400" dir="3228796" rotWithShape="0">
              <a:srgbClr val="000000">
                <a:alpha val="75000"/>
              </a:srgbClr>
            </a:outerShdw>
          </a:effectLst>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733" name="Video"/>
          <p:cNvSpPr/>
          <p:nvPr/>
        </p:nvSpPr>
        <p:spPr>
          <a:xfrm rot="20723679">
            <a:off x="6241734" y="7442716"/>
            <a:ext cx="1484576" cy="831316"/>
          </a:xfrm>
          <a:custGeom>
            <a:avLst/>
            <a:gdLst/>
            <a:ahLst/>
            <a:cxnLst>
              <a:cxn ang="0">
                <a:pos x="wd2" y="hd2"/>
              </a:cxn>
              <a:cxn ang="5400000">
                <a:pos x="wd2" y="hd2"/>
              </a:cxn>
              <a:cxn ang="10800000">
                <a:pos x="wd2" y="hd2"/>
              </a:cxn>
              <a:cxn ang="16200000">
                <a:pos x="wd2" y="hd2"/>
              </a:cxn>
            </a:cxnLst>
            <a:rect l="0" t="0" r="r" b="b"/>
            <a:pathLst>
              <a:path w="21600" h="21600" extrusionOk="0">
                <a:moveTo>
                  <a:pt x="1386" y="0"/>
                </a:moveTo>
                <a:cubicBezTo>
                  <a:pt x="623" y="0"/>
                  <a:pt x="0" y="1113"/>
                  <a:pt x="0" y="2475"/>
                </a:cubicBezTo>
                <a:lnTo>
                  <a:pt x="0" y="19125"/>
                </a:lnTo>
                <a:cubicBezTo>
                  <a:pt x="0" y="20487"/>
                  <a:pt x="623" y="21600"/>
                  <a:pt x="1386" y="21600"/>
                </a:cubicBezTo>
                <a:lnTo>
                  <a:pt x="15853" y="21600"/>
                </a:lnTo>
                <a:cubicBezTo>
                  <a:pt x="16616" y="21600"/>
                  <a:pt x="17239" y="20487"/>
                  <a:pt x="17239" y="19125"/>
                </a:cubicBezTo>
                <a:lnTo>
                  <a:pt x="17239" y="15008"/>
                </a:lnTo>
                <a:cubicBezTo>
                  <a:pt x="17501" y="15278"/>
                  <a:pt x="17778" y="15564"/>
                  <a:pt x="17979" y="15771"/>
                </a:cubicBezTo>
                <a:lnTo>
                  <a:pt x="21000" y="18884"/>
                </a:lnTo>
                <a:cubicBezTo>
                  <a:pt x="21330" y="19224"/>
                  <a:pt x="21600" y="18948"/>
                  <a:pt x="21600" y="18268"/>
                </a:cubicBezTo>
                <a:lnTo>
                  <a:pt x="21600" y="12039"/>
                </a:lnTo>
                <a:cubicBezTo>
                  <a:pt x="21600" y="11358"/>
                  <a:pt x="21600" y="10242"/>
                  <a:pt x="21600" y="9561"/>
                </a:cubicBezTo>
                <a:lnTo>
                  <a:pt x="21600" y="3332"/>
                </a:lnTo>
                <a:cubicBezTo>
                  <a:pt x="21600" y="2652"/>
                  <a:pt x="21330" y="2376"/>
                  <a:pt x="21000" y="2716"/>
                </a:cubicBezTo>
                <a:lnTo>
                  <a:pt x="17979" y="5829"/>
                </a:lnTo>
                <a:cubicBezTo>
                  <a:pt x="17778" y="6036"/>
                  <a:pt x="17500" y="6322"/>
                  <a:pt x="17239" y="6592"/>
                </a:cubicBezTo>
                <a:lnTo>
                  <a:pt x="17239" y="2475"/>
                </a:lnTo>
                <a:cubicBezTo>
                  <a:pt x="17239" y="1113"/>
                  <a:pt x="16616" y="0"/>
                  <a:pt x="15853" y="0"/>
                </a:cubicBezTo>
                <a:lnTo>
                  <a:pt x="1386" y="0"/>
                </a:lnTo>
                <a:close/>
              </a:path>
            </a:pathLst>
          </a:custGeom>
          <a:solidFill>
            <a:schemeClr val="accent1"/>
          </a:solidFill>
          <a:ln w="12700">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734" name="Camera"/>
          <p:cNvSpPr txBox="1"/>
          <p:nvPr/>
        </p:nvSpPr>
        <p:spPr>
          <a:xfrm>
            <a:off x="5795327" y="8571569"/>
            <a:ext cx="2367536" cy="89642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lstStyle>
            <a:lvl1pPr defTabSz="821531">
              <a:defRPr sz="4200" b="0">
                <a:latin typeface="Avenir Book"/>
                <a:ea typeface="Avenir Book"/>
                <a:cs typeface="Avenir Book"/>
                <a:sym typeface="Avenir Book"/>
              </a:defRPr>
            </a:lvl1pPr>
          </a:lstStyle>
          <a:p>
            <a:r>
              <a:t>Camera</a:t>
            </a:r>
          </a:p>
        </p:txBody>
      </p:sp>
      <p:sp>
        <p:nvSpPr>
          <p:cNvPr id="735" name="Scene representation"/>
          <p:cNvSpPr txBox="1"/>
          <p:nvPr/>
        </p:nvSpPr>
        <p:spPr>
          <a:xfrm>
            <a:off x="10124844" y="8354822"/>
            <a:ext cx="4134312" cy="182579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lstStyle>
            <a:lvl1pPr defTabSz="821531">
              <a:defRPr sz="4200" b="0">
                <a:latin typeface="Avenir Book"/>
                <a:ea typeface="Avenir Book"/>
                <a:cs typeface="Avenir Book"/>
                <a:sym typeface="Avenir Book"/>
              </a:defRPr>
            </a:lvl1pPr>
          </a:lstStyle>
          <a:p>
            <a:r>
              <a:t>Scene representation</a:t>
            </a:r>
          </a:p>
        </p:txBody>
      </p:sp>
      <p:sp>
        <p:nvSpPr>
          <p:cNvPr id="736" name="Want to know how ray interacts with scene"/>
          <p:cNvSpPr txBox="1"/>
          <p:nvPr/>
        </p:nvSpPr>
        <p:spPr>
          <a:xfrm>
            <a:off x="1315643" y="10541598"/>
            <a:ext cx="21752714" cy="177167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lstStyle>
            <a:lvl1pPr defTabSz="821531">
              <a:defRPr sz="6000" b="0">
                <a:latin typeface="Avenir Book"/>
                <a:ea typeface="Avenir Book"/>
                <a:cs typeface="Avenir Book"/>
                <a:sym typeface="Avenir Book"/>
              </a:defRPr>
            </a:lvl1pPr>
          </a:lstStyle>
          <a:p>
            <a:r>
              <a:t>Want to know how ray interacts with scene</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1" nodeType="afterEffect">
                                  <p:stCondLst>
                                    <p:cond delay="0"/>
                                  </p:stCondLst>
                                  <p:iterate>
                                    <p:tmAbs val="0"/>
                                  </p:iterate>
                                  <p:childTnLst>
                                    <p:set>
                                      <p:cBhvr>
                                        <p:cTn id="6" fill="hold"/>
                                        <p:tgtEl>
                                          <p:spTgt spid="7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6" grpId="1" animBg="1" advAuto="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8" name="Surface vs. volume rendering"/>
          <p:cNvSpPr txBox="1">
            <a:spLocks noGrp="1"/>
          </p:cNvSpPr>
          <p:nvPr>
            <p:ph type="title"/>
          </p:nvPr>
        </p:nvSpPr>
        <p:spPr>
          <a:prstGeom prst="rect">
            <a:avLst/>
          </a:prstGeom>
        </p:spPr>
        <p:txBody>
          <a:bodyPr/>
          <a:lstStyle/>
          <a:p>
            <a:r>
              <a:t>Surface vs. volume rendering</a:t>
            </a:r>
          </a:p>
        </p:txBody>
      </p:sp>
      <p:sp>
        <p:nvSpPr>
          <p:cNvPr id="740" name="Rabbit"/>
          <p:cNvSpPr/>
          <p:nvPr/>
        </p:nvSpPr>
        <p:spPr>
          <a:xfrm>
            <a:off x="10486513" y="5131773"/>
            <a:ext cx="2977481" cy="3132467"/>
          </a:xfrm>
          <a:custGeom>
            <a:avLst/>
            <a:gdLst/>
            <a:ahLst/>
            <a:cxnLst>
              <a:cxn ang="0">
                <a:pos x="wd2" y="hd2"/>
              </a:cxn>
              <a:cxn ang="5400000">
                <a:pos x="wd2" y="hd2"/>
              </a:cxn>
              <a:cxn ang="10800000">
                <a:pos x="wd2" y="hd2"/>
              </a:cxn>
              <a:cxn ang="16200000">
                <a:pos x="wd2" y="hd2"/>
              </a:cxn>
            </a:cxnLst>
            <a:rect l="0" t="0" r="r" b="b"/>
            <a:pathLst>
              <a:path w="20915" h="21208" extrusionOk="0">
                <a:moveTo>
                  <a:pt x="10706" y="0"/>
                </a:moveTo>
                <a:cubicBezTo>
                  <a:pt x="11360" y="-13"/>
                  <a:pt x="11536" y="416"/>
                  <a:pt x="11461" y="1046"/>
                </a:cubicBezTo>
                <a:cubicBezTo>
                  <a:pt x="11345" y="2017"/>
                  <a:pt x="10838" y="4648"/>
                  <a:pt x="8417" y="6197"/>
                </a:cubicBezTo>
                <a:cubicBezTo>
                  <a:pt x="8274" y="6287"/>
                  <a:pt x="8246" y="6482"/>
                  <a:pt x="8356" y="6604"/>
                </a:cubicBezTo>
                <a:cubicBezTo>
                  <a:pt x="8769" y="7071"/>
                  <a:pt x="8774" y="7803"/>
                  <a:pt x="8719" y="8355"/>
                </a:cubicBezTo>
                <a:cubicBezTo>
                  <a:pt x="8703" y="8535"/>
                  <a:pt x="8862" y="8685"/>
                  <a:pt x="9050" y="8658"/>
                </a:cubicBezTo>
                <a:cubicBezTo>
                  <a:pt x="14707" y="8000"/>
                  <a:pt x="20260" y="10419"/>
                  <a:pt x="19424" y="18312"/>
                </a:cubicBezTo>
                <a:cubicBezTo>
                  <a:pt x="19407" y="18450"/>
                  <a:pt x="19495" y="18619"/>
                  <a:pt x="19639" y="18614"/>
                </a:cubicBezTo>
                <a:cubicBezTo>
                  <a:pt x="19947" y="18598"/>
                  <a:pt x="20452" y="18175"/>
                  <a:pt x="20782" y="18657"/>
                </a:cubicBezTo>
                <a:cubicBezTo>
                  <a:pt x="21272" y="19368"/>
                  <a:pt x="20348" y="21219"/>
                  <a:pt x="19071" y="21208"/>
                </a:cubicBezTo>
                <a:cubicBezTo>
                  <a:pt x="17618" y="21203"/>
                  <a:pt x="9479" y="21208"/>
                  <a:pt x="8516" y="21208"/>
                </a:cubicBezTo>
                <a:cubicBezTo>
                  <a:pt x="7553" y="21208"/>
                  <a:pt x="7883" y="20451"/>
                  <a:pt x="8406" y="20058"/>
                </a:cubicBezTo>
                <a:cubicBezTo>
                  <a:pt x="8770" y="19787"/>
                  <a:pt x="9275" y="19528"/>
                  <a:pt x="9903" y="19315"/>
                </a:cubicBezTo>
                <a:cubicBezTo>
                  <a:pt x="10161" y="19230"/>
                  <a:pt x="10161" y="18875"/>
                  <a:pt x="9903" y="18785"/>
                </a:cubicBezTo>
                <a:cubicBezTo>
                  <a:pt x="9209" y="18541"/>
                  <a:pt x="8598" y="18280"/>
                  <a:pt x="8229" y="18110"/>
                </a:cubicBezTo>
                <a:cubicBezTo>
                  <a:pt x="8048" y="18025"/>
                  <a:pt x="7833" y="18143"/>
                  <a:pt x="7816" y="18339"/>
                </a:cubicBezTo>
                <a:cubicBezTo>
                  <a:pt x="7723" y="19214"/>
                  <a:pt x="7398" y="21203"/>
                  <a:pt x="6363" y="21203"/>
                </a:cubicBezTo>
                <a:cubicBezTo>
                  <a:pt x="5560" y="21203"/>
                  <a:pt x="5335" y="21203"/>
                  <a:pt x="4691" y="21203"/>
                </a:cubicBezTo>
                <a:cubicBezTo>
                  <a:pt x="4048" y="21203"/>
                  <a:pt x="4448" y="20386"/>
                  <a:pt x="5373" y="19998"/>
                </a:cubicBezTo>
                <a:cubicBezTo>
                  <a:pt x="6204" y="19648"/>
                  <a:pt x="5412" y="17193"/>
                  <a:pt x="5242" y="16705"/>
                </a:cubicBezTo>
                <a:cubicBezTo>
                  <a:pt x="5225" y="16651"/>
                  <a:pt x="5186" y="16604"/>
                  <a:pt x="5142" y="16572"/>
                </a:cubicBezTo>
                <a:cubicBezTo>
                  <a:pt x="4834" y="16344"/>
                  <a:pt x="3567" y="15363"/>
                  <a:pt x="3006" y="14042"/>
                </a:cubicBezTo>
                <a:cubicBezTo>
                  <a:pt x="2505" y="12870"/>
                  <a:pt x="2566" y="11782"/>
                  <a:pt x="2616" y="11352"/>
                </a:cubicBezTo>
                <a:cubicBezTo>
                  <a:pt x="2632" y="11235"/>
                  <a:pt x="2566" y="11125"/>
                  <a:pt x="2456" y="11072"/>
                </a:cubicBezTo>
                <a:cubicBezTo>
                  <a:pt x="2043" y="10876"/>
                  <a:pt x="1384" y="10832"/>
                  <a:pt x="1064" y="10339"/>
                </a:cubicBezTo>
                <a:cubicBezTo>
                  <a:pt x="542" y="9554"/>
                  <a:pt x="-328" y="8774"/>
                  <a:pt x="129" y="8085"/>
                </a:cubicBezTo>
                <a:cubicBezTo>
                  <a:pt x="371" y="7719"/>
                  <a:pt x="530" y="7645"/>
                  <a:pt x="1537" y="6802"/>
                </a:cubicBezTo>
                <a:cubicBezTo>
                  <a:pt x="2324" y="6139"/>
                  <a:pt x="2253" y="5268"/>
                  <a:pt x="5330" y="4748"/>
                </a:cubicBezTo>
                <a:cubicBezTo>
                  <a:pt x="5456" y="4727"/>
                  <a:pt x="5571" y="4669"/>
                  <a:pt x="5610" y="4552"/>
                </a:cubicBezTo>
                <a:cubicBezTo>
                  <a:pt x="5615" y="4531"/>
                  <a:pt x="5615" y="4509"/>
                  <a:pt x="5615" y="4483"/>
                </a:cubicBezTo>
                <a:cubicBezTo>
                  <a:pt x="5571" y="3263"/>
                  <a:pt x="6072" y="1592"/>
                  <a:pt x="6991" y="680"/>
                </a:cubicBezTo>
                <a:cubicBezTo>
                  <a:pt x="8059" y="-381"/>
                  <a:pt x="8467" y="-68"/>
                  <a:pt x="8577" y="759"/>
                </a:cubicBezTo>
                <a:cubicBezTo>
                  <a:pt x="8703" y="685"/>
                  <a:pt x="8830" y="616"/>
                  <a:pt x="8962" y="552"/>
                </a:cubicBezTo>
                <a:cubicBezTo>
                  <a:pt x="9748" y="174"/>
                  <a:pt x="10313" y="8"/>
                  <a:pt x="10706" y="0"/>
                </a:cubicBezTo>
                <a:close/>
              </a:path>
            </a:pathLst>
          </a:custGeom>
          <a:solidFill>
            <a:schemeClr val="accent6"/>
          </a:solidFill>
          <a:ln w="12700">
            <a:solidFill>
              <a:srgbClr val="000000"/>
            </a:solidFill>
            <a:miter lim="400000"/>
          </a:ln>
        </p:spPr>
        <p:txBody>
          <a:bodyPr lIns="0" tIns="0" rIns="0" bIns="0" anchor="ctr"/>
          <a:lstStyle/>
          <a:p>
            <a:pPr>
              <a:defRPr sz="3200" b="0">
                <a:latin typeface="+mn-lt"/>
                <a:ea typeface="+mn-ea"/>
                <a:cs typeface="+mn-cs"/>
                <a:sym typeface="Helvetica Neue Medium"/>
              </a:defRPr>
            </a:pPr>
            <a:endParaRPr/>
          </a:p>
        </p:txBody>
      </p:sp>
      <p:sp>
        <p:nvSpPr>
          <p:cNvPr id="741" name="Ray"/>
          <p:cNvSpPr txBox="1"/>
          <p:nvPr/>
        </p:nvSpPr>
        <p:spPr>
          <a:xfrm>
            <a:off x="16149288" y="5647790"/>
            <a:ext cx="1346491" cy="89642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lstStyle>
            <a:lvl1pPr defTabSz="821531">
              <a:defRPr sz="4200" b="0">
                <a:latin typeface="Avenir Book"/>
                <a:ea typeface="Avenir Book"/>
                <a:cs typeface="Avenir Book"/>
                <a:sym typeface="Avenir Book"/>
              </a:defRPr>
            </a:lvl1pPr>
          </a:lstStyle>
          <a:p>
            <a:r>
              <a:rPr dirty="0"/>
              <a:t>Ray</a:t>
            </a:r>
          </a:p>
        </p:txBody>
      </p:sp>
      <p:sp>
        <p:nvSpPr>
          <p:cNvPr id="742" name="Line"/>
          <p:cNvSpPr/>
          <p:nvPr/>
        </p:nvSpPr>
        <p:spPr>
          <a:xfrm flipV="1">
            <a:off x="7270536" y="6330945"/>
            <a:ext cx="8664096" cy="1375495"/>
          </a:xfrm>
          <a:prstGeom prst="line">
            <a:avLst/>
          </a:prstGeom>
          <a:ln w="50800">
            <a:solidFill>
              <a:srgbClr val="000000"/>
            </a:solidFill>
            <a:miter lim="400000"/>
            <a:tailEnd type="triangle"/>
          </a:ln>
          <a:effectLst>
            <a:outerShdw blurRad="63500" dist="25400" dir="3228796" rotWithShape="0">
              <a:srgbClr val="000000">
                <a:alpha val="75000"/>
              </a:srgbClr>
            </a:outerShdw>
          </a:effectLst>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743" name="Video"/>
          <p:cNvSpPr/>
          <p:nvPr/>
        </p:nvSpPr>
        <p:spPr>
          <a:xfrm rot="20723679">
            <a:off x="6241734" y="7442716"/>
            <a:ext cx="1484576" cy="831316"/>
          </a:xfrm>
          <a:custGeom>
            <a:avLst/>
            <a:gdLst/>
            <a:ahLst/>
            <a:cxnLst>
              <a:cxn ang="0">
                <a:pos x="wd2" y="hd2"/>
              </a:cxn>
              <a:cxn ang="5400000">
                <a:pos x="wd2" y="hd2"/>
              </a:cxn>
              <a:cxn ang="10800000">
                <a:pos x="wd2" y="hd2"/>
              </a:cxn>
              <a:cxn ang="16200000">
                <a:pos x="wd2" y="hd2"/>
              </a:cxn>
            </a:cxnLst>
            <a:rect l="0" t="0" r="r" b="b"/>
            <a:pathLst>
              <a:path w="21600" h="21600" extrusionOk="0">
                <a:moveTo>
                  <a:pt x="1386" y="0"/>
                </a:moveTo>
                <a:cubicBezTo>
                  <a:pt x="623" y="0"/>
                  <a:pt x="0" y="1113"/>
                  <a:pt x="0" y="2475"/>
                </a:cubicBezTo>
                <a:lnTo>
                  <a:pt x="0" y="19125"/>
                </a:lnTo>
                <a:cubicBezTo>
                  <a:pt x="0" y="20487"/>
                  <a:pt x="623" y="21600"/>
                  <a:pt x="1386" y="21600"/>
                </a:cubicBezTo>
                <a:lnTo>
                  <a:pt x="15853" y="21600"/>
                </a:lnTo>
                <a:cubicBezTo>
                  <a:pt x="16616" y="21600"/>
                  <a:pt x="17239" y="20487"/>
                  <a:pt x="17239" y="19125"/>
                </a:cubicBezTo>
                <a:lnTo>
                  <a:pt x="17239" y="15008"/>
                </a:lnTo>
                <a:cubicBezTo>
                  <a:pt x="17501" y="15278"/>
                  <a:pt x="17778" y="15564"/>
                  <a:pt x="17979" y="15771"/>
                </a:cubicBezTo>
                <a:lnTo>
                  <a:pt x="21000" y="18884"/>
                </a:lnTo>
                <a:cubicBezTo>
                  <a:pt x="21330" y="19224"/>
                  <a:pt x="21600" y="18948"/>
                  <a:pt x="21600" y="18268"/>
                </a:cubicBezTo>
                <a:lnTo>
                  <a:pt x="21600" y="12039"/>
                </a:lnTo>
                <a:cubicBezTo>
                  <a:pt x="21600" y="11358"/>
                  <a:pt x="21600" y="10242"/>
                  <a:pt x="21600" y="9561"/>
                </a:cubicBezTo>
                <a:lnTo>
                  <a:pt x="21600" y="3332"/>
                </a:lnTo>
                <a:cubicBezTo>
                  <a:pt x="21600" y="2652"/>
                  <a:pt x="21330" y="2376"/>
                  <a:pt x="21000" y="2716"/>
                </a:cubicBezTo>
                <a:lnTo>
                  <a:pt x="17979" y="5829"/>
                </a:lnTo>
                <a:cubicBezTo>
                  <a:pt x="17778" y="6036"/>
                  <a:pt x="17500" y="6322"/>
                  <a:pt x="17239" y="6592"/>
                </a:cubicBezTo>
                <a:lnTo>
                  <a:pt x="17239" y="2475"/>
                </a:lnTo>
                <a:cubicBezTo>
                  <a:pt x="17239" y="1113"/>
                  <a:pt x="16616" y="0"/>
                  <a:pt x="15853" y="0"/>
                </a:cubicBezTo>
                <a:lnTo>
                  <a:pt x="1386" y="0"/>
                </a:lnTo>
                <a:close/>
              </a:path>
            </a:pathLst>
          </a:custGeom>
          <a:solidFill>
            <a:schemeClr val="accent1"/>
          </a:solidFill>
          <a:ln w="12700">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744" name="Camera"/>
          <p:cNvSpPr txBox="1"/>
          <p:nvPr/>
        </p:nvSpPr>
        <p:spPr>
          <a:xfrm>
            <a:off x="5795327" y="8571569"/>
            <a:ext cx="2367536" cy="89642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lstStyle>
            <a:lvl1pPr defTabSz="821531">
              <a:defRPr sz="4200" b="0">
                <a:latin typeface="Avenir Book"/>
                <a:ea typeface="Avenir Book"/>
                <a:cs typeface="Avenir Book"/>
                <a:sym typeface="Avenir Book"/>
              </a:defRPr>
            </a:lvl1pPr>
          </a:lstStyle>
          <a:p>
            <a:r>
              <a:t>Camera</a:t>
            </a:r>
          </a:p>
        </p:txBody>
      </p:sp>
      <p:sp>
        <p:nvSpPr>
          <p:cNvPr id="745" name="Scene representation"/>
          <p:cNvSpPr txBox="1"/>
          <p:nvPr/>
        </p:nvSpPr>
        <p:spPr>
          <a:xfrm>
            <a:off x="10124844" y="8354822"/>
            <a:ext cx="4134312" cy="182579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lstStyle>
            <a:lvl1pPr defTabSz="821531">
              <a:defRPr sz="4200" b="0">
                <a:latin typeface="Avenir Book"/>
                <a:ea typeface="Avenir Book"/>
                <a:cs typeface="Avenir Book"/>
                <a:sym typeface="Avenir Book"/>
              </a:defRPr>
            </a:lvl1pPr>
          </a:lstStyle>
          <a:p>
            <a:r>
              <a:t>Scene representation</a:t>
            </a:r>
          </a:p>
        </p:txBody>
      </p:sp>
      <p:sp>
        <p:nvSpPr>
          <p:cNvPr id="746" name="?"/>
          <p:cNvSpPr txBox="1"/>
          <p:nvPr/>
        </p:nvSpPr>
        <p:spPr>
          <a:xfrm>
            <a:off x="10391200" y="6417782"/>
            <a:ext cx="326137" cy="56044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a:solidFill>
                  <a:schemeClr val="accent3"/>
                </a:solidFill>
              </a:defRPr>
            </a:lvl1pPr>
          </a:lstStyle>
          <a:p>
            <a:r>
              <a:t>?</a:t>
            </a:r>
          </a:p>
        </p:txBody>
      </p:sp>
      <p:sp>
        <p:nvSpPr>
          <p:cNvPr id="747" name="?"/>
          <p:cNvSpPr txBox="1"/>
          <p:nvPr/>
        </p:nvSpPr>
        <p:spPr>
          <a:xfrm>
            <a:off x="10366559" y="5847230"/>
            <a:ext cx="326137" cy="56044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a:solidFill>
                  <a:schemeClr val="accent3"/>
                </a:solidFill>
              </a:defRPr>
            </a:lvl1pPr>
          </a:lstStyle>
          <a:p>
            <a:r>
              <a:t>?</a:t>
            </a:r>
          </a:p>
        </p:txBody>
      </p:sp>
      <p:sp>
        <p:nvSpPr>
          <p:cNvPr id="748" name="?"/>
          <p:cNvSpPr txBox="1"/>
          <p:nvPr/>
        </p:nvSpPr>
        <p:spPr>
          <a:xfrm>
            <a:off x="10827171" y="5428319"/>
            <a:ext cx="326137" cy="56044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a:solidFill>
                  <a:schemeClr val="accent3"/>
                </a:solidFill>
              </a:defRPr>
            </a:lvl1pPr>
          </a:lstStyle>
          <a:p>
            <a:r>
              <a:t>?</a:t>
            </a:r>
          </a:p>
        </p:txBody>
      </p:sp>
      <p:sp>
        <p:nvSpPr>
          <p:cNvPr id="749" name="?"/>
          <p:cNvSpPr txBox="1"/>
          <p:nvPr/>
        </p:nvSpPr>
        <p:spPr>
          <a:xfrm>
            <a:off x="11621394" y="4706125"/>
            <a:ext cx="326137" cy="5604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a:solidFill>
                  <a:schemeClr val="accent3"/>
                </a:solidFill>
              </a:defRPr>
            </a:lvl1pPr>
          </a:lstStyle>
          <a:p>
            <a:r>
              <a:t>?</a:t>
            </a:r>
          </a:p>
        </p:txBody>
      </p:sp>
      <p:sp>
        <p:nvSpPr>
          <p:cNvPr id="750" name="?"/>
          <p:cNvSpPr txBox="1"/>
          <p:nvPr/>
        </p:nvSpPr>
        <p:spPr>
          <a:xfrm>
            <a:off x="11812185" y="5482582"/>
            <a:ext cx="326137" cy="56044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a:solidFill>
                  <a:schemeClr val="accent3"/>
                </a:solidFill>
              </a:defRPr>
            </a:lvl1pPr>
          </a:lstStyle>
          <a:p>
            <a:r>
              <a:t>?</a:t>
            </a:r>
          </a:p>
        </p:txBody>
      </p:sp>
      <p:sp>
        <p:nvSpPr>
          <p:cNvPr id="751" name="?"/>
          <p:cNvSpPr txBox="1"/>
          <p:nvPr/>
        </p:nvSpPr>
        <p:spPr>
          <a:xfrm>
            <a:off x="11757215" y="5973522"/>
            <a:ext cx="326137" cy="56044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a:solidFill>
                  <a:schemeClr val="accent3"/>
                </a:solidFill>
              </a:defRPr>
            </a:lvl1pPr>
          </a:lstStyle>
          <a:p>
            <a:r>
              <a:t>?</a:t>
            </a:r>
          </a:p>
        </p:txBody>
      </p:sp>
      <p:sp>
        <p:nvSpPr>
          <p:cNvPr id="752" name="?"/>
          <p:cNvSpPr txBox="1"/>
          <p:nvPr/>
        </p:nvSpPr>
        <p:spPr>
          <a:xfrm>
            <a:off x="12278484" y="6100522"/>
            <a:ext cx="326137" cy="56044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a:solidFill>
                  <a:schemeClr val="accent3"/>
                </a:solidFill>
              </a:defRPr>
            </a:lvl1pPr>
          </a:lstStyle>
          <a:p>
            <a:r>
              <a:t>?</a:t>
            </a:r>
          </a:p>
        </p:txBody>
      </p:sp>
      <p:sp>
        <p:nvSpPr>
          <p:cNvPr id="753" name="?"/>
          <p:cNvSpPr txBox="1"/>
          <p:nvPr/>
        </p:nvSpPr>
        <p:spPr>
          <a:xfrm>
            <a:off x="12799752" y="6417782"/>
            <a:ext cx="326137" cy="56044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a:solidFill>
                  <a:schemeClr val="accent3"/>
                </a:solidFill>
              </a:defRPr>
            </a:lvl1pPr>
          </a:lstStyle>
          <a:p>
            <a:r>
              <a:t>?</a:t>
            </a:r>
          </a:p>
        </p:txBody>
      </p:sp>
      <p:sp>
        <p:nvSpPr>
          <p:cNvPr id="754" name="?"/>
          <p:cNvSpPr txBox="1"/>
          <p:nvPr/>
        </p:nvSpPr>
        <p:spPr>
          <a:xfrm>
            <a:off x="13048065" y="6878394"/>
            <a:ext cx="326137" cy="5604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a:solidFill>
                  <a:schemeClr val="accent3"/>
                </a:solidFill>
              </a:defRPr>
            </a:lvl1pPr>
          </a:lstStyle>
          <a:p>
            <a:r>
              <a:t>?</a:t>
            </a:r>
          </a:p>
        </p:txBody>
      </p:sp>
      <p:sp>
        <p:nvSpPr>
          <p:cNvPr id="755" name="?"/>
          <p:cNvSpPr txBox="1"/>
          <p:nvPr/>
        </p:nvSpPr>
        <p:spPr>
          <a:xfrm>
            <a:off x="13266050" y="7460320"/>
            <a:ext cx="326137" cy="56044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a:solidFill>
                  <a:schemeClr val="accent3"/>
                </a:solidFill>
              </a:defRPr>
            </a:lvl1pPr>
          </a:lstStyle>
          <a:p>
            <a:r>
              <a:t>?</a:t>
            </a:r>
          </a:p>
        </p:txBody>
      </p:sp>
      <p:sp>
        <p:nvSpPr>
          <p:cNvPr id="756" name="?"/>
          <p:cNvSpPr txBox="1"/>
          <p:nvPr/>
        </p:nvSpPr>
        <p:spPr>
          <a:xfrm>
            <a:off x="13150423" y="8011917"/>
            <a:ext cx="326137" cy="5604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a:solidFill>
                  <a:schemeClr val="accent3"/>
                </a:solidFill>
              </a:defRPr>
            </a:lvl1pPr>
          </a:lstStyle>
          <a:p>
            <a:r>
              <a:t>?</a:t>
            </a:r>
          </a:p>
        </p:txBody>
      </p:sp>
      <p:sp>
        <p:nvSpPr>
          <p:cNvPr id="757" name="?"/>
          <p:cNvSpPr txBox="1"/>
          <p:nvPr/>
        </p:nvSpPr>
        <p:spPr>
          <a:xfrm>
            <a:off x="12488886" y="8078260"/>
            <a:ext cx="326137" cy="5604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a:solidFill>
                  <a:schemeClr val="accent3"/>
                </a:solidFill>
              </a:defRPr>
            </a:lvl1pPr>
          </a:lstStyle>
          <a:p>
            <a:r>
              <a:t>?</a:t>
            </a:r>
          </a:p>
        </p:txBody>
      </p:sp>
      <p:sp>
        <p:nvSpPr>
          <p:cNvPr id="758" name="?"/>
          <p:cNvSpPr txBox="1"/>
          <p:nvPr/>
        </p:nvSpPr>
        <p:spPr>
          <a:xfrm>
            <a:off x="11706035" y="7992962"/>
            <a:ext cx="326137" cy="56044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a:solidFill>
                  <a:schemeClr val="accent3"/>
                </a:solidFill>
              </a:defRPr>
            </a:lvl1pPr>
          </a:lstStyle>
          <a:p>
            <a:r>
              <a:t>?</a:t>
            </a:r>
          </a:p>
        </p:txBody>
      </p:sp>
      <p:sp>
        <p:nvSpPr>
          <p:cNvPr id="759" name="?"/>
          <p:cNvSpPr txBox="1"/>
          <p:nvPr/>
        </p:nvSpPr>
        <p:spPr>
          <a:xfrm>
            <a:off x="10926303" y="7762949"/>
            <a:ext cx="326137" cy="56044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a:solidFill>
                  <a:schemeClr val="accent3"/>
                </a:solidFill>
              </a:defRPr>
            </a:lvl1pPr>
          </a:lstStyle>
          <a:p>
            <a:r>
              <a:t>?</a:t>
            </a:r>
          </a:p>
        </p:txBody>
      </p:sp>
      <p:sp>
        <p:nvSpPr>
          <p:cNvPr id="760" name="?"/>
          <p:cNvSpPr txBox="1"/>
          <p:nvPr/>
        </p:nvSpPr>
        <p:spPr>
          <a:xfrm>
            <a:off x="10871333" y="7162068"/>
            <a:ext cx="326137" cy="5604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a:solidFill>
                  <a:schemeClr val="accent3"/>
                </a:solidFill>
              </a:defRPr>
            </a:lvl1pPr>
          </a:lstStyle>
          <a:p>
            <a:r>
              <a:t>?</a:t>
            </a:r>
          </a:p>
        </p:txBody>
      </p:sp>
      <p:sp>
        <p:nvSpPr>
          <p:cNvPr id="761" name="Surface rendering — loop over geometry, check for ray hits"/>
          <p:cNvSpPr txBox="1"/>
          <p:nvPr/>
        </p:nvSpPr>
        <p:spPr>
          <a:xfrm>
            <a:off x="470868" y="10541000"/>
            <a:ext cx="23442264" cy="177167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lstStyle>
            <a:lvl1pPr defTabSz="821531">
              <a:defRPr sz="6000" b="0">
                <a:latin typeface="Avenir Book"/>
                <a:ea typeface="Avenir Book"/>
                <a:cs typeface="Avenir Book"/>
                <a:sym typeface="Avenir Book"/>
              </a:defRPr>
            </a:lvl1pPr>
          </a:lstStyle>
          <a:p>
            <a:r>
              <a:t>Surface rendering — loop over geometry, check for ray hits</a:t>
            </a:r>
          </a:p>
        </p:txBody>
      </p:sp>
      <p:sp>
        <p:nvSpPr>
          <p:cNvPr id="762" name="Circle"/>
          <p:cNvSpPr/>
          <p:nvPr/>
        </p:nvSpPr>
        <p:spPr>
          <a:xfrm>
            <a:off x="10783613" y="6976111"/>
            <a:ext cx="259598" cy="259597"/>
          </a:xfrm>
          <a:prstGeom prst="ellipse">
            <a:avLst/>
          </a:prstGeom>
          <a:solidFill>
            <a:srgbClr val="FFFFFF"/>
          </a:solidFill>
          <a:ln w="12700">
            <a:miter lim="400000"/>
          </a:ln>
          <a:effectLst>
            <a:outerShdw blurRad="63500" dist="25400" dir="3228796" rotWithShape="0">
              <a:srgbClr val="000000"/>
            </a:outerShdw>
          </a:effectLst>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749"/>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2" nodeType="afterEffect">
                                  <p:stCondLst>
                                    <p:cond delay="50"/>
                                  </p:stCondLst>
                                  <p:iterate>
                                    <p:tmAbs val="0"/>
                                  </p:iterate>
                                  <p:childTnLst>
                                    <p:set>
                                      <p:cBhvr>
                                        <p:cTn id="9" fill="hold"/>
                                        <p:tgtEl>
                                          <p:spTgt spid="748"/>
                                        </p:tgtEl>
                                        <p:attrNameLst>
                                          <p:attrName>style.visibility</p:attrName>
                                        </p:attrNameLst>
                                      </p:cBhvr>
                                      <p:to>
                                        <p:strVal val="visible"/>
                                      </p:to>
                                    </p:set>
                                  </p:childTnLst>
                                </p:cTn>
                              </p:par>
                            </p:childTnLst>
                          </p:cTn>
                        </p:par>
                        <p:par>
                          <p:cTn id="10" fill="hold">
                            <p:stCondLst>
                              <p:cond delay="50"/>
                            </p:stCondLst>
                            <p:childTnLst>
                              <p:par>
                                <p:cTn id="11" presetID="1" presetClass="entr" presetSubtype="0" fill="hold" grpId="3" nodeType="afterEffect">
                                  <p:stCondLst>
                                    <p:cond delay="50"/>
                                  </p:stCondLst>
                                  <p:iterate>
                                    <p:tmAbs val="0"/>
                                  </p:iterate>
                                  <p:childTnLst>
                                    <p:set>
                                      <p:cBhvr>
                                        <p:cTn id="12" fill="hold"/>
                                        <p:tgtEl>
                                          <p:spTgt spid="750"/>
                                        </p:tgtEl>
                                        <p:attrNameLst>
                                          <p:attrName>style.visibility</p:attrName>
                                        </p:attrNameLst>
                                      </p:cBhvr>
                                      <p:to>
                                        <p:strVal val="visible"/>
                                      </p:to>
                                    </p:set>
                                  </p:childTnLst>
                                </p:cTn>
                              </p:par>
                            </p:childTnLst>
                          </p:cTn>
                        </p:par>
                        <p:par>
                          <p:cTn id="13" fill="hold">
                            <p:stCondLst>
                              <p:cond delay="100"/>
                            </p:stCondLst>
                            <p:childTnLst>
                              <p:par>
                                <p:cTn id="14" presetID="1" presetClass="entr" presetSubtype="0" fill="hold" grpId="4" nodeType="afterEffect">
                                  <p:stCondLst>
                                    <p:cond delay="50"/>
                                  </p:stCondLst>
                                  <p:iterate>
                                    <p:tmAbs val="0"/>
                                  </p:iterate>
                                  <p:childTnLst>
                                    <p:set>
                                      <p:cBhvr>
                                        <p:cTn id="15" fill="hold"/>
                                        <p:tgtEl>
                                          <p:spTgt spid="747"/>
                                        </p:tgtEl>
                                        <p:attrNameLst>
                                          <p:attrName>style.visibility</p:attrName>
                                        </p:attrNameLst>
                                      </p:cBhvr>
                                      <p:to>
                                        <p:strVal val="visible"/>
                                      </p:to>
                                    </p:set>
                                  </p:childTnLst>
                                </p:cTn>
                              </p:par>
                            </p:childTnLst>
                          </p:cTn>
                        </p:par>
                        <p:par>
                          <p:cTn id="16" fill="hold">
                            <p:stCondLst>
                              <p:cond delay="150"/>
                            </p:stCondLst>
                            <p:childTnLst>
                              <p:par>
                                <p:cTn id="17" presetID="1" presetClass="entr" presetSubtype="0" fill="hold" grpId="5" nodeType="afterEffect">
                                  <p:stCondLst>
                                    <p:cond delay="50"/>
                                  </p:stCondLst>
                                  <p:iterate>
                                    <p:tmAbs val="0"/>
                                  </p:iterate>
                                  <p:childTnLst>
                                    <p:set>
                                      <p:cBhvr>
                                        <p:cTn id="18" fill="hold"/>
                                        <p:tgtEl>
                                          <p:spTgt spid="751"/>
                                        </p:tgtEl>
                                        <p:attrNameLst>
                                          <p:attrName>style.visibility</p:attrName>
                                        </p:attrNameLst>
                                      </p:cBhvr>
                                      <p:to>
                                        <p:strVal val="visible"/>
                                      </p:to>
                                    </p:set>
                                  </p:childTnLst>
                                </p:cTn>
                              </p:par>
                            </p:childTnLst>
                          </p:cTn>
                        </p:par>
                        <p:par>
                          <p:cTn id="19" fill="hold">
                            <p:stCondLst>
                              <p:cond delay="200"/>
                            </p:stCondLst>
                            <p:childTnLst>
                              <p:par>
                                <p:cTn id="20" presetID="1" presetClass="entr" presetSubtype="0" fill="hold" grpId="6" nodeType="afterEffect">
                                  <p:stCondLst>
                                    <p:cond delay="50"/>
                                  </p:stCondLst>
                                  <p:iterate>
                                    <p:tmAbs val="0"/>
                                  </p:iterate>
                                  <p:childTnLst>
                                    <p:set>
                                      <p:cBhvr>
                                        <p:cTn id="21" fill="hold"/>
                                        <p:tgtEl>
                                          <p:spTgt spid="752"/>
                                        </p:tgtEl>
                                        <p:attrNameLst>
                                          <p:attrName>style.visibility</p:attrName>
                                        </p:attrNameLst>
                                      </p:cBhvr>
                                      <p:to>
                                        <p:strVal val="visible"/>
                                      </p:to>
                                    </p:set>
                                  </p:childTnLst>
                                </p:cTn>
                              </p:par>
                            </p:childTnLst>
                          </p:cTn>
                        </p:par>
                        <p:par>
                          <p:cTn id="22" fill="hold">
                            <p:stCondLst>
                              <p:cond delay="250"/>
                            </p:stCondLst>
                            <p:childTnLst>
                              <p:par>
                                <p:cTn id="23" presetID="1" presetClass="entr" presetSubtype="0" fill="hold" grpId="7" nodeType="afterEffect">
                                  <p:stCondLst>
                                    <p:cond delay="50"/>
                                  </p:stCondLst>
                                  <p:iterate>
                                    <p:tmAbs val="0"/>
                                  </p:iterate>
                                  <p:childTnLst>
                                    <p:set>
                                      <p:cBhvr>
                                        <p:cTn id="24" fill="hold"/>
                                        <p:tgtEl>
                                          <p:spTgt spid="746"/>
                                        </p:tgtEl>
                                        <p:attrNameLst>
                                          <p:attrName>style.visibility</p:attrName>
                                        </p:attrNameLst>
                                      </p:cBhvr>
                                      <p:to>
                                        <p:strVal val="visible"/>
                                      </p:to>
                                    </p:set>
                                  </p:childTnLst>
                                </p:cTn>
                              </p:par>
                            </p:childTnLst>
                          </p:cTn>
                        </p:par>
                        <p:par>
                          <p:cTn id="25" fill="hold">
                            <p:stCondLst>
                              <p:cond delay="300"/>
                            </p:stCondLst>
                            <p:childTnLst>
                              <p:par>
                                <p:cTn id="26" presetID="1" presetClass="entr" presetSubtype="0" fill="hold" grpId="8" nodeType="afterEffect">
                                  <p:stCondLst>
                                    <p:cond delay="50"/>
                                  </p:stCondLst>
                                  <p:iterate>
                                    <p:tmAbs val="0"/>
                                  </p:iterate>
                                  <p:childTnLst>
                                    <p:set>
                                      <p:cBhvr>
                                        <p:cTn id="27" fill="hold"/>
                                        <p:tgtEl>
                                          <p:spTgt spid="753"/>
                                        </p:tgtEl>
                                        <p:attrNameLst>
                                          <p:attrName>style.visibility</p:attrName>
                                        </p:attrNameLst>
                                      </p:cBhvr>
                                      <p:to>
                                        <p:strVal val="visible"/>
                                      </p:to>
                                    </p:set>
                                  </p:childTnLst>
                                </p:cTn>
                              </p:par>
                            </p:childTnLst>
                          </p:cTn>
                        </p:par>
                        <p:par>
                          <p:cTn id="28" fill="hold">
                            <p:stCondLst>
                              <p:cond delay="350"/>
                            </p:stCondLst>
                            <p:childTnLst>
                              <p:par>
                                <p:cTn id="29" presetID="1" presetClass="entr" presetSubtype="0" fill="hold" grpId="9" nodeType="afterEffect">
                                  <p:stCondLst>
                                    <p:cond delay="50"/>
                                  </p:stCondLst>
                                  <p:iterate>
                                    <p:tmAbs val="0"/>
                                  </p:iterate>
                                  <p:childTnLst>
                                    <p:set>
                                      <p:cBhvr>
                                        <p:cTn id="30" fill="hold"/>
                                        <p:tgtEl>
                                          <p:spTgt spid="754"/>
                                        </p:tgtEl>
                                        <p:attrNameLst>
                                          <p:attrName>style.visibility</p:attrName>
                                        </p:attrNameLst>
                                      </p:cBhvr>
                                      <p:to>
                                        <p:strVal val="visible"/>
                                      </p:to>
                                    </p:set>
                                  </p:childTnLst>
                                </p:cTn>
                              </p:par>
                            </p:childTnLst>
                          </p:cTn>
                        </p:par>
                        <p:par>
                          <p:cTn id="31" fill="hold">
                            <p:stCondLst>
                              <p:cond delay="400"/>
                            </p:stCondLst>
                            <p:childTnLst>
                              <p:par>
                                <p:cTn id="32" presetID="1" presetClass="entr" presetSubtype="0" fill="hold" grpId="10" nodeType="afterEffect">
                                  <p:stCondLst>
                                    <p:cond delay="50"/>
                                  </p:stCondLst>
                                  <p:iterate>
                                    <p:tmAbs val="0"/>
                                  </p:iterate>
                                  <p:childTnLst>
                                    <p:set>
                                      <p:cBhvr>
                                        <p:cTn id="33" fill="hold"/>
                                        <p:tgtEl>
                                          <p:spTgt spid="760"/>
                                        </p:tgtEl>
                                        <p:attrNameLst>
                                          <p:attrName>style.visibility</p:attrName>
                                        </p:attrNameLst>
                                      </p:cBhvr>
                                      <p:to>
                                        <p:strVal val="visible"/>
                                      </p:to>
                                    </p:set>
                                  </p:childTnLst>
                                </p:cTn>
                              </p:par>
                            </p:childTnLst>
                          </p:cTn>
                        </p:par>
                        <p:par>
                          <p:cTn id="34" fill="hold">
                            <p:stCondLst>
                              <p:cond delay="450"/>
                            </p:stCondLst>
                            <p:childTnLst>
                              <p:par>
                                <p:cTn id="35" presetID="1" presetClass="entr" presetSubtype="0" fill="hold" grpId="11" nodeType="afterEffect">
                                  <p:stCondLst>
                                    <p:cond delay="50"/>
                                  </p:stCondLst>
                                  <p:iterate>
                                    <p:tmAbs val="0"/>
                                  </p:iterate>
                                  <p:childTnLst>
                                    <p:set>
                                      <p:cBhvr>
                                        <p:cTn id="36" fill="hold"/>
                                        <p:tgtEl>
                                          <p:spTgt spid="755"/>
                                        </p:tgtEl>
                                        <p:attrNameLst>
                                          <p:attrName>style.visibility</p:attrName>
                                        </p:attrNameLst>
                                      </p:cBhvr>
                                      <p:to>
                                        <p:strVal val="visible"/>
                                      </p:to>
                                    </p:set>
                                  </p:childTnLst>
                                </p:cTn>
                              </p:par>
                            </p:childTnLst>
                          </p:cTn>
                        </p:par>
                        <p:par>
                          <p:cTn id="37" fill="hold">
                            <p:stCondLst>
                              <p:cond delay="500"/>
                            </p:stCondLst>
                            <p:childTnLst>
                              <p:par>
                                <p:cTn id="38" presetID="1" presetClass="entr" presetSubtype="0" fill="hold" grpId="12" nodeType="afterEffect">
                                  <p:stCondLst>
                                    <p:cond delay="50"/>
                                  </p:stCondLst>
                                  <p:iterate>
                                    <p:tmAbs val="0"/>
                                  </p:iterate>
                                  <p:childTnLst>
                                    <p:set>
                                      <p:cBhvr>
                                        <p:cTn id="39" fill="hold"/>
                                        <p:tgtEl>
                                          <p:spTgt spid="759"/>
                                        </p:tgtEl>
                                        <p:attrNameLst>
                                          <p:attrName>style.visibility</p:attrName>
                                        </p:attrNameLst>
                                      </p:cBhvr>
                                      <p:to>
                                        <p:strVal val="visible"/>
                                      </p:to>
                                    </p:set>
                                  </p:childTnLst>
                                </p:cTn>
                              </p:par>
                            </p:childTnLst>
                          </p:cTn>
                        </p:par>
                        <p:par>
                          <p:cTn id="40" fill="hold">
                            <p:stCondLst>
                              <p:cond delay="550"/>
                            </p:stCondLst>
                            <p:childTnLst>
                              <p:par>
                                <p:cTn id="41" presetID="1" presetClass="entr" presetSubtype="0" fill="hold" grpId="13" nodeType="afterEffect">
                                  <p:stCondLst>
                                    <p:cond delay="50"/>
                                  </p:stCondLst>
                                  <p:iterate>
                                    <p:tmAbs val="0"/>
                                  </p:iterate>
                                  <p:childTnLst>
                                    <p:set>
                                      <p:cBhvr>
                                        <p:cTn id="42" fill="hold"/>
                                        <p:tgtEl>
                                          <p:spTgt spid="758"/>
                                        </p:tgtEl>
                                        <p:attrNameLst>
                                          <p:attrName>style.visibility</p:attrName>
                                        </p:attrNameLst>
                                      </p:cBhvr>
                                      <p:to>
                                        <p:strVal val="visible"/>
                                      </p:to>
                                    </p:set>
                                  </p:childTnLst>
                                </p:cTn>
                              </p:par>
                            </p:childTnLst>
                          </p:cTn>
                        </p:par>
                        <p:par>
                          <p:cTn id="43" fill="hold">
                            <p:stCondLst>
                              <p:cond delay="600"/>
                            </p:stCondLst>
                            <p:childTnLst>
                              <p:par>
                                <p:cTn id="44" presetID="1" presetClass="entr" presetSubtype="0" fill="hold" grpId="14" nodeType="afterEffect">
                                  <p:stCondLst>
                                    <p:cond delay="50"/>
                                  </p:stCondLst>
                                  <p:iterate>
                                    <p:tmAbs val="0"/>
                                  </p:iterate>
                                  <p:childTnLst>
                                    <p:set>
                                      <p:cBhvr>
                                        <p:cTn id="45" fill="hold"/>
                                        <p:tgtEl>
                                          <p:spTgt spid="756"/>
                                        </p:tgtEl>
                                        <p:attrNameLst>
                                          <p:attrName>style.visibility</p:attrName>
                                        </p:attrNameLst>
                                      </p:cBhvr>
                                      <p:to>
                                        <p:strVal val="visible"/>
                                      </p:to>
                                    </p:set>
                                  </p:childTnLst>
                                </p:cTn>
                              </p:par>
                            </p:childTnLst>
                          </p:cTn>
                        </p:par>
                        <p:par>
                          <p:cTn id="46" fill="hold">
                            <p:stCondLst>
                              <p:cond delay="650"/>
                            </p:stCondLst>
                            <p:childTnLst>
                              <p:par>
                                <p:cTn id="47" presetID="1" presetClass="entr" presetSubtype="0" fill="hold" grpId="15" nodeType="afterEffect">
                                  <p:stCondLst>
                                    <p:cond delay="50"/>
                                  </p:stCondLst>
                                  <p:iterate>
                                    <p:tmAbs val="0"/>
                                  </p:iterate>
                                  <p:childTnLst>
                                    <p:set>
                                      <p:cBhvr>
                                        <p:cTn id="48" fill="hold"/>
                                        <p:tgtEl>
                                          <p:spTgt spid="757"/>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16" nodeType="clickEffect">
                                  <p:stCondLst>
                                    <p:cond delay="0"/>
                                  </p:stCondLst>
                                  <p:iterate>
                                    <p:tmAbs val="0"/>
                                  </p:iterate>
                                  <p:childTnLst>
                                    <p:set>
                                      <p:cBhvr>
                                        <p:cTn id="52" fill="hold"/>
                                        <p:tgtEl>
                                          <p:spTgt spid="762"/>
                                        </p:tgtEl>
                                        <p:attrNameLst>
                                          <p:attrName>style.visibility</p:attrName>
                                        </p:attrNameLst>
                                      </p:cBhvr>
                                      <p:to>
                                        <p:strVal val="visible"/>
                                      </p:to>
                                    </p:set>
                                  </p:childTnLst>
                                </p:cTn>
                              </p:par>
                            </p:childTnLst>
                          </p:cTn>
                        </p:par>
                        <p:par>
                          <p:cTn id="53" fill="hold">
                            <p:stCondLst>
                              <p:cond delay="0"/>
                            </p:stCondLst>
                            <p:childTnLst>
                              <p:par>
                                <p:cTn id="54" presetID="26" presetClass="emph" presetSubtype="0" fill="hold" grpId="17" nodeType="afterEffect">
                                  <p:stCondLst>
                                    <p:cond delay="0"/>
                                  </p:stCondLst>
                                  <p:childTnLst>
                                    <p:animEffect transition="out" filter="fade">
                                      <p:cBhvr>
                                        <p:cTn id="55" dur="2000" fill="hold" tmFilter="0, 0; .2, .5; .8, .5; 1, 0"/>
                                        <p:tgtEl>
                                          <p:spTgt spid="762"/>
                                        </p:tgtEl>
                                      </p:cBhvr>
                                    </p:animEffect>
                                    <p:animScale>
                                      <p:cBhvr>
                                        <p:cTn id="56" dur="1000" fill="hold"/>
                                        <p:tgtEl>
                                          <p:spTgt spid="76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6" grpId="7" animBg="1" advAuto="0"/>
      <p:bldP spid="747" grpId="4" animBg="1" advAuto="0"/>
      <p:bldP spid="748" grpId="2" animBg="1" advAuto="0"/>
      <p:bldP spid="749" grpId="1" animBg="1" advAuto="0"/>
      <p:bldP spid="750" grpId="3" animBg="1" advAuto="0"/>
      <p:bldP spid="751" grpId="5" animBg="1" advAuto="0"/>
      <p:bldP spid="752" grpId="6" animBg="1" advAuto="0"/>
      <p:bldP spid="753" grpId="8" animBg="1" advAuto="0"/>
      <p:bldP spid="754" grpId="9" animBg="1" advAuto="0"/>
      <p:bldP spid="755" grpId="11" animBg="1" advAuto="0"/>
      <p:bldP spid="756" grpId="14" animBg="1" advAuto="0"/>
      <p:bldP spid="757" grpId="15" animBg="1" advAuto="0"/>
      <p:bldP spid="758" grpId="13" animBg="1" advAuto="0"/>
      <p:bldP spid="759" grpId="12" animBg="1" advAuto="0"/>
      <p:bldP spid="760" grpId="10" animBg="1" advAuto="0"/>
      <p:bldP spid="762" grpId="16" animBg="1" advAuto="0"/>
      <p:bldP spid="762" grpId="17" animBg="1" advAuto="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4" name="Surface vs. volume rendering"/>
          <p:cNvSpPr txBox="1">
            <a:spLocks noGrp="1"/>
          </p:cNvSpPr>
          <p:nvPr>
            <p:ph type="title"/>
          </p:nvPr>
        </p:nvSpPr>
        <p:spPr>
          <a:prstGeom prst="rect">
            <a:avLst/>
          </a:prstGeom>
        </p:spPr>
        <p:txBody>
          <a:bodyPr/>
          <a:lstStyle/>
          <a:p>
            <a:r>
              <a:t>Surface vs. volume rendering</a:t>
            </a:r>
          </a:p>
        </p:txBody>
      </p:sp>
      <p:sp>
        <p:nvSpPr>
          <p:cNvPr id="766" name="Rabbit"/>
          <p:cNvSpPr/>
          <p:nvPr/>
        </p:nvSpPr>
        <p:spPr>
          <a:xfrm>
            <a:off x="10486513" y="5131773"/>
            <a:ext cx="2977481" cy="3132467"/>
          </a:xfrm>
          <a:custGeom>
            <a:avLst/>
            <a:gdLst/>
            <a:ahLst/>
            <a:cxnLst>
              <a:cxn ang="0">
                <a:pos x="wd2" y="hd2"/>
              </a:cxn>
              <a:cxn ang="5400000">
                <a:pos x="wd2" y="hd2"/>
              </a:cxn>
              <a:cxn ang="10800000">
                <a:pos x="wd2" y="hd2"/>
              </a:cxn>
              <a:cxn ang="16200000">
                <a:pos x="wd2" y="hd2"/>
              </a:cxn>
            </a:cxnLst>
            <a:rect l="0" t="0" r="r" b="b"/>
            <a:pathLst>
              <a:path w="20915" h="21208" extrusionOk="0">
                <a:moveTo>
                  <a:pt x="10706" y="0"/>
                </a:moveTo>
                <a:cubicBezTo>
                  <a:pt x="11360" y="-13"/>
                  <a:pt x="11536" y="416"/>
                  <a:pt x="11461" y="1046"/>
                </a:cubicBezTo>
                <a:cubicBezTo>
                  <a:pt x="11345" y="2017"/>
                  <a:pt x="10838" y="4648"/>
                  <a:pt x="8417" y="6197"/>
                </a:cubicBezTo>
                <a:cubicBezTo>
                  <a:pt x="8274" y="6287"/>
                  <a:pt x="8246" y="6482"/>
                  <a:pt x="8356" y="6604"/>
                </a:cubicBezTo>
                <a:cubicBezTo>
                  <a:pt x="8769" y="7071"/>
                  <a:pt x="8774" y="7803"/>
                  <a:pt x="8719" y="8355"/>
                </a:cubicBezTo>
                <a:cubicBezTo>
                  <a:pt x="8703" y="8535"/>
                  <a:pt x="8862" y="8685"/>
                  <a:pt x="9050" y="8658"/>
                </a:cubicBezTo>
                <a:cubicBezTo>
                  <a:pt x="14707" y="8000"/>
                  <a:pt x="20260" y="10419"/>
                  <a:pt x="19424" y="18312"/>
                </a:cubicBezTo>
                <a:cubicBezTo>
                  <a:pt x="19407" y="18450"/>
                  <a:pt x="19495" y="18619"/>
                  <a:pt x="19639" y="18614"/>
                </a:cubicBezTo>
                <a:cubicBezTo>
                  <a:pt x="19947" y="18598"/>
                  <a:pt x="20452" y="18175"/>
                  <a:pt x="20782" y="18657"/>
                </a:cubicBezTo>
                <a:cubicBezTo>
                  <a:pt x="21272" y="19368"/>
                  <a:pt x="20348" y="21219"/>
                  <a:pt x="19071" y="21208"/>
                </a:cubicBezTo>
                <a:cubicBezTo>
                  <a:pt x="17618" y="21203"/>
                  <a:pt x="9479" y="21208"/>
                  <a:pt x="8516" y="21208"/>
                </a:cubicBezTo>
                <a:cubicBezTo>
                  <a:pt x="7553" y="21208"/>
                  <a:pt x="7883" y="20451"/>
                  <a:pt x="8406" y="20058"/>
                </a:cubicBezTo>
                <a:cubicBezTo>
                  <a:pt x="8770" y="19787"/>
                  <a:pt x="9275" y="19528"/>
                  <a:pt x="9903" y="19315"/>
                </a:cubicBezTo>
                <a:cubicBezTo>
                  <a:pt x="10161" y="19230"/>
                  <a:pt x="10161" y="18875"/>
                  <a:pt x="9903" y="18785"/>
                </a:cubicBezTo>
                <a:cubicBezTo>
                  <a:pt x="9209" y="18541"/>
                  <a:pt x="8598" y="18280"/>
                  <a:pt x="8229" y="18110"/>
                </a:cubicBezTo>
                <a:cubicBezTo>
                  <a:pt x="8048" y="18025"/>
                  <a:pt x="7833" y="18143"/>
                  <a:pt x="7816" y="18339"/>
                </a:cubicBezTo>
                <a:cubicBezTo>
                  <a:pt x="7723" y="19214"/>
                  <a:pt x="7398" y="21203"/>
                  <a:pt x="6363" y="21203"/>
                </a:cubicBezTo>
                <a:cubicBezTo>
                  <a:pt x="5560" y="21203"/>
                  <a:pt x="5335" y="21203"/>
                  <a:pt x="4691" y="21203"/>
                </a:cubicBezTo>
                <a:cubicBezTo>
                  <a:pt x="4048" y="21203"/>
                  <a:pt x="4448" y="20386"/>
                  <a:pt x="5373" y="19998"/>
                </a:cubicBezTo>
                <a:cubicBezTo>
                  <a:pt x="6204" y="19648"/>
                  <a:pt x="5412" y="17193"/>
                  <a:pt x="5242" y="16705"/>
                </a:cubicBezTo>
                <a:cubicBezTo>
                  <a:pt x="5225" y="16651"/>
                  <a:pt x="5186" y="16604"/>
                  <a:pt x="5142" y="16572"/>
                </a:cubicBezTo>
                <a:cubicBezTo>
                  <a:pt x="4834" y="16344"/>
                  <a:pt x="3567" y="15363"/>
                  <a:pt x="3006" y="14042"/>
                </a:cubicBezTo>
                <a:cubicBezTo>
                  <a:pt x="2505" y="12870"/>
                  <a:pt x="2566" y="11782"/>
                  <a:pt x="2616" y="11352"/>
                </a:cubicBezTo>
                <a:cubicBezTo>
                  <a:pt x="2632" y="11235"/>
                  <a:pt x="2566" y="11125"/>
                  <a:pt x="2456" y="11072"/>
                </a:cubicBezTo>
                <a:cubicBezTo>
                  <a:pt x="2043" y="10876"/>
                  <a:pt x="1384" y="10832"/>
                  <a:pt x="1064" y="10339"/>
                </a:cubicBezTo>
                <a:cubicBezTo>
                  <a:pt x="542" y="9554"/>
                  <a:pt x="-328" y="8774"/>
                  <a:pt x="129" y="8085"/>
                </a:cubicBezTo>
                <a:cubicBezTo>
                  <a:pt x="371" y="7719"/>
                  <a:pt x="530" y="7645"/>
                  <a:pt x="1537" y="6802"/>
                </a:cubicBezTo>
                <a:cubicBezTo>
                  <a:pt x="2324" y="6139"/>
                  <a:pt x="2253" y="5268"/>
                  <a:pt x="5330" y="4748"/>
                </a:cubicBezTo>
                <a:cubicBezTo>
                  <a:pt x="5456" y="4727"/>
                  <a:pt x="5571" y="4669"/>
                  <a:pt x="5610" y="4552"/>
                </a:cubicBezTo>
                <a:cubicBezTo>
                  <a:pt x="5615" y="4531"/>
                  <a:pt x="5615" y="4509"/>
                  <a:pt x="5615" y="4483"/>
                </a:cubicBezTo>
                <a:cubicBezTo>
                  <a:pt x="5571" y="3263"/>
                  <a:pt x="6072" y="1592"/>
                  <a:pt x="6991" y="680"/>
                </a:cubicBezTo>
                <a:cubicBezTo>
                  <a:pt x="8059" y="-381"/>
                  <a:pt x="8467" y="-68"/>
                  <a:pt x="8577" y="759"/>
                </a:cubicBezTo>
                <a:cubicBezTo>
                  <a:pt x="8703" y="685"/>
                  <a:pt x="8830" y="616"/>
                  <a:pt x="8962" y="552"/>
                </a:cubicBezTo>
                <a:cubicBezTo>
                  <a:pt x="9748" y="174"/>
                  <a:pt x="10313" y="8"/>
                  <a:pt x="10706" y="0"/>
                </a:cubicBezTo>
                <a:close/>
              </a:path>
            </a:pathLst>
          </a:custGeom>
          <a:solidFill>
            <a:schemeClr val="accent6"/>
          </a:solidFill>
          <a:ln w="12700">
            <a:solidFill>
              <a:srgbClr val="000000"/>
            </a:solidFill>
            <a:miter lim="400000"/>
          </a:ln>
        </p:spPr>
        <p:txBody>
          <a:bodyPr lIns="0" tIns="0" rIns="0" bIns="0" anchor="ctr"/>
          <a:lstStyle/>
          <a:p>
            <a:pPr>
              <a:defRPr sz="3200" b="0">
                <a:latin typeface="+mn-lt"/>
                <a:ea typeface="+mn-ea"/>
                <a:cs typeface="+mn-cs"/>
                <a:sym typeface="Helvetica Neue Medium"/>
              </a:defRPr>
            </a:pPr>
            <a:endParaRPr/>
          </a:p>
        </p:txBody>
      </p:sp>
      <p:sp>
        <p:nvSpPr>
          <p:cNvPr id="767" name="Ray"/>
          <p:cNvSpPr txBox="1"/>
          <p:nvPr/>
        </p:nvSpPr>
        <p:spPr>
          <a:xfrm>
            <a:off x="16149288" y="5647790"/>
            <a:ext cx="1491598" cy="89642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lstStyle>
            <a:lvl1pPr defTabSz="821531">
              <a:defRPr sz="4200" b="0">
                <a:latin typeface="Avenir Book"/>
                <a:ea typeface="Avenir Book"/>
                <a:cs typeface="Avenir Book"/>
                <a:sym typeface="Avenir Book"/>
              </a:defRPr>
            </a:lvl1pPr>
          </a:lstStyle>
          <a:p>
            <a:r>
              <a:rPr dirty="0"/>
              <a:t>Ray</a:t>
            </a:r>
          </a:p>
        </p:txBody>
      </p:sp>
      <p:sp>
        <p:nvSpPr>
          <p:cNvPr id="768" name="Line"/>
          <p:cNvSpPr/>
          <p:nvPr/>
        </p:nvSpPr>
        <p:spPr>
          <a:xfrm flipV="1">
            <a:off x="7270536" y="6330945"/>
            <a:ext cx="8664096" cy="1375495"/>
          </a:xfrm>
          <a:prstGeom prst="line">
            <a:avLst/>
          </a:prstGeom>
          <a:ln w="50800">
            <a:solidFill>
              <a:srgbClr val="000000"/>
            </a:solidFill>
            <a:miter lim="400000"/>
            <a:tailEnd type="triangle"/>
          </a:ln>
          <a:effectLst>
            <a:outerShdw blurRad="63500" dist="25400" dir="3228796" rotWithShape="0">
              <a:srgbClr val="000000">
                <a:alpha val="75000"/>
              </a:srgbClr>
            </a:outerShdw>
          </a:effectLst>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769" name="Video"/>
          <p:cNvSpPr/>
          <p:nvPr/>
        </p:nvSpPr>
        <p:spPr>
          <a:xfrm rot="20723679">
            <a:off x="6241734" y="7442716"/>
            <a:ext cx="1484576" cy="831316"/>
          </a:xfrm>
          <a:custGeom>
            <a:avLst/>
            <a:gdLst/>
            <a:ahLst/>
            <a:cxnLst>
              <a:cxn ang="0">
                <a:pos x="wd2" y="hd2"/>
              </a:cxn>
              <a:cxn ang="5400000">
                <a:pos x="wd2" y="hd2"/>
              </a:cxn>
              <a:cxn ang="10800000">
                <a:pos x="wd2" y="hd2"/>
              </a:cxn>
              <a:cxn ang="16200000">
                <a:pos x="wd2" y="hd2"/>
              </a:cxn>
            </a:cxnLst>
            <a:rect l="0" t="0" r="r" b="b"/>
            <a:pathLst>
              <a:path w="21600" h="21600" extrusionOk="0">
                <a:moveTo>
                  <a:pt x="1386" y="0"/>
                </a:moveTo>
                <a:cubicBezTo>
                  <a:pt x="623" y="0"/>
                  <a:pt x="0" y="1113"/>
                  <a:pt x="0" y="2475"/>
                </a:cubicBezTo>
                <a:lnTo>
                  <a:pt x="0" y="19125"/>
                </a:lnTo>
                <a:cubicBezTo>
                  <a:pt x="0" y="20487"/>
                  <a:pt x="623" y="21600"/>
                  <a:pt x="1386" y="21600"/>
                </a:cubicBezTo>
                <a:lnTo>
                  <a:pt x="15853" y="21600"/>
                </a:lnTo>
                <a:cubicBezTo>
                  <a:pt x="16616" y="21600"/>
                  <a:pt x="17239" y="20487"/>
                  <a:pt x="17239" y="19125"/>
                </a:cubicBezTo>
                <a:lnTo>
                  <a:pt x="17239" y="15008"/>
                </a:lnTo>
                <a:cubicBezTo>
                  <a:pt x="17501" y="15278"/>
                  <a:pt x="17778" y="15564"/>
                  <a:pt x="17979" y="15771"/>
                </a:cubicBezTo>
                <a:lnTo>
                  <a:pt x="21000" y="18884"/>
                </a:lnTo>
                <a:cubicBezTo>
                  <a:pt x="21330" y="19224"/>
                  <a:pt x="21600" y="18948"/>
                  <a:pt x="21600" y="18268"/>
                </a:cubicBezTo>
                <a:lnTo>
                  <a:pt x="21600" y="12039"/>
                </a:lnTo>
                <a:cubicBezTo>
                  <a:pt x="21600" y="11358"/>
                  <a:pt x="21600" y="10242"/>
                  <a:pt x="21600" y="9561"/>
                </a:cubicBezTo>
                <a:lnTo>
                  <a:pt x="21600" y="3332"/>
                </a:lnTo>
                <a:cubicBezTo>
                  <a:pt x="21600" y="2652"/>
                  <a:pt x="21330" y="2376"/>
                  <a:pt x="21000" y="2716"/>
                </a:cubicBezTo>
                <a:lnTo>
                  <a:pt x="17979" y="5829"/>
                </a:lnTo>
                <a:cubicBezTo>
                  <a:pt x="17778" y="6036"/>
                  <a:pt x="17500" y="6322"/>
                  <a:pt x="17239" y="6592"/>
                </a:cubicBezTo>
                <a:lnTo>
                  <a:pt x="17239" y="2475"/>
                </a:lnTo>
                <a:cubicBezTo>
                  <a:pt x="17239" y="1113"/>
                  <a:pt x="16616" y="0"/>
                  <a:pt x="15853" y="0"/>
                </a:cubicBezTo>
                <a:lnTo>
                  <a:pt x="1386" y="0"/>
                </a:lnTo>
                <a:close/>
              </a:path>
            </a:pathLst>
          </a:custGeom>
          <a:solidFill>
            <a:schemeClr val="accent1"/>
          </a:solidFill>
          <a:ln w="12700">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770" name="Camera"/>
          <p:cNvSpPr txBox="1"/>
          <p:nvPr/>
        </p:nvSpPr>
        <p:spPr>
          <a:xfrm>
            <a:off x="5795327" y="8571569"/>
            <a:ext cx="2367536" cy="89642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lstStyle>
            <a:lvl1pPr defTabSz="821531">
              <a:defRPr sz="4200" b="0">
                <a:latin typeface="Avenir Book"/>
                <a:ea typeface="Avenir Book"/>
                <a:cs typeface="Avenir Book"/>
                <a:sym typeface="Avenir Book"/>
              </a:defRPr>
            </a:lvl1pPr>
          </a:lstStyle>
          <a:p>
            <a:r>
              <a:t>Camera</a:t>
            </a:r>
          </a:p>
        </p:txBody>
      </p:sp>
      <p:sp>
        <p:nvSpPr>
          <p:cNvPr id="771" name="Scene representation"/>
          <p:cNvSpPr txBox="1"/>
          <p:nvPr/>
        </p:nvSpPr>
        <p:spPr>
          <a:xfrm>
            <a:off x="10124844" y="8354822"/>
            <a:ext cx="4134312" cy="182579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lstStyle>
            <a:lvl1pPr defTabSz="821531">
              <a:defRPr sz="4200" b="0">
                <a:latin typeface="Avenir Book"/>
                <a:ea typeface="Avenir Book"/>
                <a:cs typeface="Avenir Book"/>
                <a:sym typeface="Avenir Book"/>
              </a:defRPr>
            </a:lvl1pPr>
          </a:lstStyle>
          <a:p>
            <a:r>
              <a:t>Scene representation</a:t>
            </a:r>
          </a:p>
        </p:txBody>
      </p:sp>
      <p:sp>
        <p:nvSpPr>
          <p:cNvPr id="772" name="Circle"/>
          <p:cNvSpPr/>
          <p:nvPr/>
        </p:nvSpPr>
        <p:spPr>
          <a:xfrm>
            <a:off x="10783613" y="6976111"/>
            <a:ext cx="259598" cy="259597"/>
          </a:xfrm>
          <a:prstGeom prst="ellipse">
            <a:avLst/>
          </a:prstGeom>
          <a:solidFill>
            <a:srgbClr val="FFFFFF"/>
          </a:solidFill>
          <a:ln w="12700">
            <a:miter lim="400000"/>
          </a:ln>
          <a:effectLst>
            <a:outerShdw blurRad="63500" dist="25400" dir="3228796" rotWithShape="0">
              <a:srgbClr val="000000"/>
            </a:outerShdw>
          </a:effectLst>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773" name="Volume rendering — loop over ray points, query geometry"/>
          <p:cNvSpPr txBox="1"/>
          <p:nvPr/>
        </p:nvSpPr>
        <p:spPr>
          <a:xfrm>
            <a:off x="1023809" y="10541000"/>
            <a:ext cx="22835486" cy="177167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lstStyle>
            <a:lvl1pPr defTabSz="821531">
              <a:defRPr sz="6000" b="0">
                <a:latin typeface="Avenir Book"/>
                <a:ea typeface="Avenir Book"/>
                <a:cs typeface="Avenir Book"/>
                <a:sym typeface="Avenir Book"/>
              </a:defRPr>
            </a:lvl1pPr>
          </a:lstStyle>
          <a:p>
            <a:r>
              <a:t>Volume rendering — loop over ray points, query geometry</a:t>
            </a:r>
          </a:p>
        </p:txBody>
      </p:sp>
      <p:sp>
        <p:nvSpPr>
          <p:cNvPr id="774" name="?"/>
          <p:cNvSpPr txBox="1"/>
          <p:nvPr/>
        </p:nvSpPr>
        <p:spPr>
          <a:xfrm>
            <a:off x="8876598" y="7099843"/>
            <a:ext cx="326137" cy="56044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a:solidFill>
                  <a:schemeClr val="accent3"/>
                </a:solidFill>
              </a:defRPr>
            </a:lvl1pPr>
          </a:lstStyle>
          <a:p>
            <a:r>
              <a:t>?</a:t>
            </a:r>
          </a:p>
        </p:txBody>
      </p:sp>
      <p:sp>
        <p:nvSpPr>
          <p:cNvPr id="775" name="?"/>
          <p:cNvSpPr txBox="1"/>
          <p:nvPr/>
        </p:nvSpPr>
        <p:spPr>
          <a:xfrm>
            <a:off x="9830106" y="6985266"/>
            <a:ext cx="326137" cy="56044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a:solidFill>
                  <a:schemeClr val="accent3"/>
                </a:solidFill>
              </a:defRPr>
            </a:lvl1pPr>
          </a:lstStyle>
          <a:p>
            <a:r>
              <a:t>?</a:t>
            </a:r>
          </a:p>
        </p:txBody>
      </p:sp>
      <p:sp>
        <p:nvSpPr>
          <p:cNvPr id="776" name="?"/>
          <p:cNvSpPr txBox="1"/>
          <p:nvPr/>
        </p:nvSpPr>
        <p:spPr>
          <a:xfrm>
            <a:off x="11903996" y="6665439"/>
            <a:ext cx="326137" cy="56044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a:solidFill>
                  <a:schemeClr val="accent3"/>
                </a:solidFill>
              </a:defRPr>
            </a:lvl1pPr>
          </a:lstStyle>
          <a:p>
            <a:r>
              <a:t>?</a:t>
            </a:r>
          </a:p>
        </p:txBody>
      </p:sp>
      <p:sp>
        <p:nvSpPr>
          <p:cNvPr id="777" name="?"/>
          <p:cNvSpPr txBox="1"/>
          <p:nvPr/>
        </p:nvSpPr>
        <p:spPr>
          <a:xfrm>
            <a:off x="12733818" y="6505857"/>
            <a:ext cx="326137" cy="5604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a:solidFill>
                  <a:schemeClr val="accent3"/>
                </a:solidFill>
              </a:defRPr>
            </a:lvl1pPr>
          </a:lstStyle>
          <a:p>
            <a:r>
              <a:t>?</a:t>
            </a:r>
          </a:p>
        </p:txBody>
      </p:sp>
      <p:sp>
        <p:nvSpPr>
          <p:cNvPr id="778" name="?"/>
          <p:cNvSpPr txBox="1"/>
          <p:nvPr/>
        </p:nvSpPr>
        <p:spPr>
          <a:xfrm>
            <a:off x="14201300" y="6281779"/>
            <a:ext cx="326137" cy="56044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a:solidFill>
                  <a:schemeClr val="accent3"/>
                </a:solidFill>
              </a:defRPr>
            </a:lvl1pPr>
          </a:lstStyle>
          <a:p>
            <a:r>
              <a:t>?</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774"/>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2" nodeType="afterEffect">
                                  <p:stCondLst>
                                    <p:cond delay="100"/>
                                  </p:stCondLst>
                                  <p:iterate>
                                    <p:tmAbs val="0"/>
                                  </p:iterate>
                                  <p:childTnLst>
                                    <p:set>
                                      <p:cBhvr>
                                        <p:cTn id="9" fill="hold"/>
                                        <p:tgtEl>
                                          <p:spTgt spid="775"/>
                                        </p:tgtEl>
                                        <p:attrNameLst>
                                          <p:attrName>style.visibility</p:attrName>
                                        </p:attrNameLst>
                                      </p:cBhvr>
                                      <p:to>
                                        <p:strVal val="visible"/>
                                      </p:to>
                                    </p:set>
                                  </p:childTnLst>
                                </p:cTn>
                              </p:par>
                            </p:childTnLst>
                          </p:cTn>
                        </p:par>
                        <p:par>
                          <p:cTn id="10" fill="hold">
                            <p:stCondLst>
                              <p:cond delay="100"/>
                            </p:stCondLst>
                            <p:childTnLst>
                              <p:par>
                                <p:cTn id="11" presetID="1" presetClass="entr" presetSubtype="0" fill="hold" grpId="3" nodeType="afterEffect">
                                  <p:stCondLst>
                                    <p:cond delay="100"/>
                                  </p:stCondLst>
                                  <p:iterate>
                                    <p:tmAbs val="0"/>
                                  </p:iterate>
                                  <p:childTnLst>
                                    <p:set>
                                      <p:cBhvr>
                                        <p:cTn id="12" fill="hold"/>
                                        <p:tgtEl>
                                          <p:spTgt spid="776"/>
                                        </p:tgtEl>
                                        <p:attrNameLst>
                                          <p:attrName>style.visibility</p:attrName>
                                        </p:attrNameLst>
                                      </p:cBhvr>
                                      <p:to>
                                        <p:strVal val="visible"/>
                                      </p:to>
                                    </p:set>
                                  </p:childTnLst>
                                </p:cTn>
                              </p:par>
                            </p:childTnLst>
                          </p:cTn>
                        </p:par>
                        <p:par>
                          <p:cTn id="13" fill="hold">
                            <p:stCondLst>
                              <p:cond delay="200"/>
                            </p:stCondLst>
                            <p:childTnLst>
                              <p:par>
                                <p:cTn id="14" presetID="1" presetClass="entr" presetSubtype="0" fill="hold" grpId="4" nodeType="afterEffect">
                                  <p:stCondLst>
                                    <p:cond delay="100"/>
                                  </p:stCondLst>
                                  <p:iterate>
                                    <p:tmAbs val="0"/>
                                  </p:iterate>
                                  <p:childTnLst>
                                    <p:set>
                                      <p:cBhvr>
                                        <p:cTn id="15" fill="hold"/>
                                        <p:tgtEl>
                                          <p:spTgt spid="777"/>
                                        </p:tgtEl>
                                        <p:attrNameLst>
                                          <p:attrName>style.visibility</p:attrName>
                                        </p:attrNameLst>
                                      </p:cBhvr>
                                      <p:to>
                                        <p:strVal val="visible"/>
                                      </p:to>
                                    </p:set>
                                  </p:childTnLst>
                                </p:cTn>
                              </p:par>
                            </p:childTnLst>
                          </p:cTn>
                        </p:par>
                        <p:par>
                          <p:cTn id="16" fill="hold">
                            <p:stCondLst>
                              <p:cond delay="300"/>
                            </p:stCondLst>
                            <p:childTnLst>
                              <p:par>
                                <p:cTn id="17" presetID="1" presetClass="entr" presetSubtype="0" fill="hold" grpId="5" nodeType="afterEffect">
                                  <p:stCondLst>
                                    <p:cond delay="100"/>
                                  </p:stCondLst>
                                  <p:iterate>
                                    <p:tmAbs val="0"/>
                                  </p:iterate>
                                  <p:childTnLst>
                                    <p:set>
                                      <p:cBhvr>
                                        <p:cTn id="18" fill="hold"/>
                                        <p:tgtEl>
                                          <p:spTgt spid="77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6" nodeType="clickEffect">
                                  <p:stCondLst>
                                    <p:cond delay="0"/>
                                  </p:stCondLst>
                                  <p:iterate>
                                    <p:tmAbs val="0"/>
                                  </p:iterate>
                                  <p:childTnLst>
                                    <p:set>
                                      <p:cBhvr>
                                        <p:cTn id="22" fill="hold"/>
                                        <p:tgtEl>
                                          <p:spTgt spid="772"/>
                                        </p:tgtEl>
                                        <p:attrNameLst>
                                          <p:attrName>style.visibility</p:attrName>
                                        </p:attrNameLst>
                                      </p:cBhvr>
                                      <p:to>
                                        <p:strVal val="visible"/>
                                      </p:to>
                                    </p:set>
                                  </p:childTnLst>
                                </p:cTn>
                              </p:par>
                            </p:childTnLst>
                          </p:cTn>
                        </p:par>
                        <p:par>
                          <p:cTn id="23" fill="hold">
                            <p:stCondLst>
                              <p:cond delay="0"/>
                            </p:stCondLst>
                            <p:childTnLst>
                              <p:par>
                                <p:cTn id="24" presetID="26" presetClass="emph" presetSubtype="0" fill="hold" grpId="7" nodeType="afterEffect">
                                  <p:stCondLst>
                                    <p:cond delay="0"/>
                                  </p:stCondLst>
                                  <p:childTnLst>
                                    <p:animEffect transition="out" filter="fade">
                                      <p:cBhvr>
                                        <p:cTn id="25" dur="2000" fill="hold" tmFilter="0, 0; .2, .5; .8, .5; 1, 0"/>
                                        <p:tgtEl>
                                          <p:spTgt spid="772"/>
                                        </p:tgtEl>
                                      </p:cBhvr>
                                    </p:animEffect>
                                    <p:animScale>
                                      <p:cBhvr>
                                        <p:cTn id="26" dur="1000" fill="hold"/>
                                        <p:tgtEl>
                                          <p:spTgt spid="77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2" grpId="6" animBg="1" advAuto="0"/>
      <p:bldP spid="772" grpId="7" animBg="1" advAuto="0"/>
      <p:bldP spid="774" grpId="1" animBg="1" advAuto="0"/>
      <p:bldP spid="775" grpId="2" animBg="1" advAuto="0"/>
      <p:bldP spid="776" grpId="3" animBg="1" advAuto="0"/>
      <p:bldP spid="777" grpId="4" animBg="1" advAuto="0"/>
      <p:bldP spid="778" grpId="5" animBg="1" advAuto="0"/>
    </p:bldLst>
  </p:timing>
</p:sld>
</file>

<file path=ppt/slides/slide7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82" name="History of volume rendering"/>
          <p:cNvSpPr txBox="1">
            <a:spLocks noGrp="1"/>
          </p:cNvSpPr>
          <p:nvPr>
            <p:ph type="title"/>
          </p:nvPr>
        </p:nvSpPr>
        <p:spPr>
          <a:prstGeom prst="rect">
            <a:avLst/>
          </a:prstGeom>
        </p:spPr>
        <p:txBody>
          <a:bodyPr/>
          <a:lstStyle/>
          <a:p>
            <a:r>
              <a:t>History of volume rendering</a:t>
            </a:r>
          </a:p>
        </p:txBody>
      </p:sp>
    </p:spTree>
  </p:cSld>
  <p:clrMapOvr>
    <a:masterClrMapping/>
  </p:clrMapOvr>
  <p:transition spd="med"/>
</p:sld>
</file>

<file path=ppt/slides/slide7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87" name="Early computer graphics"/>
          <p:cNvSpPr txBox="1">
            <a:spLocks noGrp="1"/>
          </p:cNvSpPr>
          <p:nvPr>
            <p:ph type="title"/>
          </p:nvPr>
        </p:nvSpPr>
        <p:spPr>
          <a:prstGeom prst="rect">
            <a:avLst/>
          </a:prstGeom>
        </p:spPr>
        <p:txBody>
          <a:bodyPr/>
          <a:lstStyle/>
          <a:p>
            <a:r>
              <a:t>Early computer graphics</a:t>
            </a:r>
          </a:p>
        </p:txBody>
      </p:sp>
      <p:sp>
        <p:nvSpPr>
          <p:cNvPr id="788" name="Double-click to edit"/>
          <p:cNvSpPr txBox="1">
            <a:spLocks noGrp="1"/>
          </p:cNvSpPr>
          <p:nvPr>
            <p:ph type="body" idx="1"/>
          </p:nvPr>
        </p:nvSpPr>
        <p:spPr>
          <a:prstGeom prst="rect">
            <a:avLst/>
          </a:prstGeom>
        </p:spPr>
        <p:txBody>
          <a:bodyPr/>
          <a:lstStyle/>
          <a:p>
            <a:endParaRPr/>
          </a:p>
        </p:txBody>
      </p:sp>
      <p:sp>
        <p:nvSpPr>
          <p:cNvPr id="789" name="Kajiya 1984, Ray Tracing Volume Densities"/>
          <p:cNvSpPr txBox="1"/>
          <p:nvPr/>
        </p:nvSpPr>
        <p:spPr>
          <a:xfrm>
            <a:off x="26013" y="11639770"/>
            <a:ext cx="4880357" cy="4445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lgn="l">
              <a:defRPr sz="2000" b="0">
                <a:latin typeface="Avenir Book"/>
                <a:ea typeface="Avenir Book"/>
                <a:cs typeface="Avenir Book"/>
                <a:sym typeface="Avenir Book"/>
              </a:defRPr>
            </a:pPr>
            <a:r>
              <a:t>Kajiya 1984, </a:t>
            </a:r>
            <a:r>
              <a:rPr>
                <a:latin typeface="Avenir Book Oblique"/>
                <a:ea typeface="Avenir Book Oblique"/>
                <a:cs typeface="Avenir Book Oblique"/>
                <a:sym typeface="Avenir Book Oblique"/>
              </a:rPr>
              <a:t>Ray Tracing Volume Densities</a:t>
            </a:r>
          </a:p>
        </p:txBody>
      </p:sp>
      <p:sp>
        <p:nvSpPr>
          <p:cNvPr id="790" name="Chandrasekhar 1950, Radiative Transfer"/>
          <p:cNvSpPr txBox="1"/>
          <p:nvPr/>
        </p:nvSpPr>
        <p:spPr>
          <a:xfrm>
            <a:off x="26013" y="11258770"/>
            <a:ext cx="4583431" cy="4445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lgn="l">
              <a:defRPr sz="2000" b="0">
                <a:latin typeface="Avenir Book"/>
                <a:ea typeface="Avenir Book"/>
                <a:cs typeface="Avenir Book"/>
                <a:sym typeface="Avenir Book"/>
              </a:defRPr>
            </a:pPr>
            <a:r>
              <a:t>Chandrasekhar 1950, </a:t>
            </a:r>
            <a:r>
              <a:rPr>
                <a:latin typeface="Avenir Book Oblique"/>
                <a:ea typeface="Avenir Book Oblique"/>
                <a:cs typeface="Avenir Book Oblique"/>
                <a:sym typeface="Avenir Book Oblique"/>
              </a:rPr>
              <a:t>Radiative Transfer</a:t>
            </a:r>
          </a:p>
        </p:txBody>
      </p:sp>
      <p:sp>
        <p:nvSpPr>
          <p:cNvPr id="791" name="Theory of volume rendering co-opted from physics in the 1980s: absorption, emission, out-scattering/in-scattering…"/>
          <p:cNvSpPr txBox="1"/>
          <p:nvPr/>
        </p:nvSpPr>
        <p:spPr>
          <a:xfrm>
            <a:off x="6369997" y="2641600"/>
            <a:ext cx="16324903" cy="92964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p>
            <a:pPr marL="635000" indent="-635000" algn="l">
              <a:spcBef>
                <a:spcPts val="5900"/>
              </a:spcBef>
              <a:buSzPct val="125000"/>
              <a:buChar char="‣"/>
              <a:defRPr sz="4800" b="0">
                <a:latin typeface="Avenir Book"/>
                <a:ea typeface="Avenir Book"/>
                <a:cs typeface="Avenir Book"/>
                <a:sym typeface="Avenir Book"/>
              </a:defRPr>
            </a:pPr>
            <a:r>
              <a:t>Theory of volume rendering co-opted from physics in the 1980s: absorption, emission, out-scattering/in-scattering</a:t>
            </a:r>
          </a:p>
          <a:p>
            <a:pPr marL="635000" indent="-635000" algn="l">
              <a:spcBef>
                <a:spcPts val="5900"/>
              </a:spcBef>
              <a:buSzPct val="125000"/>
              <a:buChar char="‣"/>
              <a:defRPr sz="4800" b="0">
                <a:latin typeface="Avenir Book"/>
                <a:ea typeface="Avenir Book"/>
                <a:cs typeface="Avenir Book"/>
                <a:sym typeface="Avenir Book"/>
              </a:defRPr>
            </a:pPr>
            <a:r>
              <a:t>Adapted for visualising medical data and linked with alpha compositing</a:t>
            </a:r>
          </a:p>
          <a:p>
            <a:pPr marL="635000" indent="-635000" algn="l">
              <a:spcBef>
                <a:spcPts val="5900"/>
              </a:spcBef>
              <a:buSzPct val="125000"/>
              <a:buChar char="‣"/>
              <a:defRPr sz="4800" b="0">
                <a:latin typeface="Avenir Book"/>
                <a:ea typeface="Avenir Book"/>
                <a:cs typeface="Avenir Book"/>
                <a:sym typeface="Avenir Book"/>
              </a:defRPr>
            </a:pPr>
            <a:r>
              <a:t>Modern path tracers use sophisticated Monte Carlo methods to render volumetric effects</a:t>
            </a:r>
          </a:p>
        </p:txBody>
      </p:sp>
      <p:sp>
        <p:nvSpPr>
          <p:cNvPr id="792" name="Rectangle"/>
          <p:cNvSpPr/>
          <p:nvPr/>
        </p:nvSpPr>
        <p:spPr>
          <a:xfrm>
            <a:off x="6201968" y="6008751"/>
            <a:ext cx="16453016" cy="4449587"/>
          </a:xfrm>
          <a:prstGeom prst="rect">
            <a:avLst/>
          </a:prstGeom>
          <a:solidFill>
            <a:srgbClr val="FFFFFF"/>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pic>
        <p:nvPicPr>
          <p:cNvPr id="793" name="Image" descr="Image"/>
          <p:cNvPicPr>
            <a:picLocks noChangeAspect="1"/>
          </p:cNvPicPr>
          <p:nvPr/>
        </p:nvPicPr>
        <p:blipFill>
          <a:blip r:embed="rId2"/>
          <a:stretch>
            <a:fillRect/>
          </a:stretch>
        </p:blipFill>
        <p:spPr>
          <a:xfrm>
            <a:off x="296562" y="401477"/>
            <a:ext cx="3622040" cy="5842001"/>
          </a:xfrm>
          <a:prstGeom prst="rect">
            <a:avLst/>
          </a:prstGeom>
          <a:ln w="12700">
            <a:miter lim="400000"/>
          </a:ln>
        </p:spPr>
      </p:pic>
      <p:pic>
        <p:nvPicPr>
          <p:cNvPr id="794" name="Image" descr="Image"/>
          <p:cNvPicPr>
            <a:picLocks noChangeAspect="1"/>
          </p:cNvPicPr>
          <p:nvPr/>
        </p:nvPicPr>
        <p:blipFill>
          <a:blip r:embed="rId3"/>
          <a:srcRect b="10448"/>
          <a:stretch>
            <a:fillRect/>
          </a:stretch>
        </p:blipFill>
        <p:spPr>
          <a:xfrm>
            <a:off x="1041168" y="5686003"/>
            <a:ext cx="6184901" cy="5095116"/>
          </a:xfrm>
          <a:prstGeom prst="rect">
            <a:avLst/>
          </a:prstGeom>
          <a:ln w="12700">
            <a:miter lim="400000"/>
          </a:ln>
        </p:spPr>
      </p:pic>
      <p:sp>
        <p:nvSpPr>
          <p:cNvPr id="795" name="Ray tracing simulated cumulus cloud [Kajiya]"/>
          <p:cNvSpPr txBox="1"/>
          <p:nvPr/>
        </p:nvSpPr>
        <p:spPr>
          <a:xfrm>
            <a:off x="1576092" y="10644465"/>
            <a:ext cx="5115053" cy="4445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a:defRPr sz="2000" b="0">
                <a:latin typeface="Avenir Book"/>
                <a:ea typeface="Avenir Book"/>
                <a:cs typeface="Avenir Book"/>
                <a:sym typeface="Avenir Book"/>
              </a:defRPr>
            </a:lvl1pPr>
          </a:lstStyle>
          <a:p>
            <a:r>
              <a:t>Ray tracing simulated cumulus cloud [Kajiya]</a:t>
            </a:r>
          </a:p>
        </p:txBody>
      </p:sp>
    </p:spTree>
  </p:cSld>
  <p:clrMapOvr>
    <a:masterClrMapping/>
  </p:clrMapOvr>
  <p:transition spd="med"/>
</p:sld>
</file>

<file path=ppt/slides/slide7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98" name="Alpha compositing"/>
          <p:cNvSpPr txBox="1">
            <a:spLocks noGrp="1"/>
          </p:cNvSpPr>
          <p:nvPr>
            <p:ph type="title"/>
          </p:nvPr>
        </p:nvSpPr>
        <p:spPr>
          <a:prstGeom prst="rect">
            <a:avLst/>
          </a:prstGeom>
        </p:spPr>
        <p:txBody>
          <a:bodyPr/>
          <a:lstStyle/>
          <a:p>
            <a:r>
              <a:t>Alpha compositing</a:t>
            </a:r>
          </a:p>
        </p:txBody>
      </p:sp>
      <p:sp>
        <p:nvSpPr>
          <p:cNvPr id="800" name="Porter and Duff 1984, Compositing Digital Images"/>
          <p:cNvSpPr txBox="1"/>
          <p:nvPr/>
        </p:nvSpPr>
        <p:spPr>
          <a:xfrm>
            <a:off x="26013" y="12020770"/>
            <a:ext cx="5792471" cy="4445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lgn="l">
              <a:defRPr sz="2000" b="0">
                <a:latin typeface="Avenir Book"/>
                <a:ea typeface="Avenir Book"/>
                <a:cs typeface="Avenir Book"/>
                <a:sym typeface="Avenir Book"/>
              </a:defRPr>
            </a:pPr>
            <a:r>
              <a:t>Porter and Duff 1984, </a:t>
            </a:r>
            <a:r>
              <a:rPr>
                <a:latin typeface="Avenir Book Oblique"/>
                <a:ea typeface="Avenir Book Oblique"/>
                <a:cs typeface="Avenir Book Oblique"/>
                <a:sym typeface="Avenir Book Oblique"/>
              </a:rPr>
              <a:t>Compositing Digital Images</a:t>
            </a:r>
          </a:p>
        </p:txBody>
      </p:sp>
      <p:sp>
        <p:nvSpPr>
          <p:cNvPr id="801" name="Alpha compositing [Porter and Duff]"/>
          <p:cNvSpPr txBox="1"/>
          <p:nvPr/>
        </p:nvSpPr>
        <p:spPr>
          <a:xfrm>
            <a:off x="1007555" y="9660106"/>
            <a:ext cx="4192525" cy="4445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a:defRPr sz="2000" b="0">
                <a:latin typeface="Avenir Book"/>
                <a:ea typeface="Avenir Book"/>
                <a:cs typeface="Avenir Book"/>
                <a:sym typeface="Avenir Book"/>
              </a:defRPr>
            </a:lvl1pPr>
          </a:lstStyle>
          <a:p>
            <a:r>
              <a:t>Alpha compositing [Porter and Duff]</a:t>
            </a:r>
          </a:p>
        </p:txBody>
      </p:sp>
      <p:pic>
        <p:nvPicPr>
          <p:cNvPr id="802" name="Image" descr="Image"/>
          <p:cNvPicPr>
            <a:picLocks noChangeAspect="1"/>
          </p:cNvPicPr>
          <p:nvPr/>
        </p:nvPicPr>
        <p:blipFill>
          <a:blip r:embed="rId2"/>
          <a:stretch>
            <a:fillRect/>
          </a:stretch>
        </p:blipFill>
        <p:spPr>
          <a:xfrm>
            <a:off x="1020255" y="6080887"/>
            <a:ext cx="4167125" cy="3553818"/>
          </a:xfrm>
          <a:prstGeom prst="rect">
            <a:avLst/>
          </a:prstGeom>
          <a:ln w="25400">
            <a:solidFill>
              <a:srgbClr val="F3F7F5"/>
            </a:solidFill>
            <a:miter lim="400000"/>
          </a:ln>
          <a:effectLst>
            <a:outerShdw blurRad="50800" dist="25400" dir="3600000" rotWithShape="0">
              <a:srgbClr val="000000">
                <a:alpha val="70000"/>
              </a:srgbClr>
            </a:outerShdw>
          </a:effectLst>
        </p:spPr>
      </p:pic>
      <p:sp>
        <p:nvSpPr>
          <p:cNvPr id="803" name="Theory of volume rendering co-opted from physics in the 1980s: absorption, emission, out-scattering/in-scattering…"/>
          <p:cNvSpPr txBox="1"/>
          <p:nvPr/>
        </p:nvSpPr>
        <p:spPr>
          <a:xfrm>
            <a:off x="6369997" y="2641600"/>
            <a:ext cx="16324903" cy="92964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p>
            <a:pPr marL="635000" indent="-635000" algn="l">
              <a:spcBef>
                <a:spcPts val="5900"/>
              </a:spcBef>
              <a:buSzPct val="125000"/>
              <a:buChar char="‣"/>
              <a:defRPr sz="4800" b="0">
                <a:latin typeface="Avenir Book"/>
                <a:ea typeface="Avenir Book"/>
                <a:cs typeface="Avenir Book"/>
                <a:sym typeface="Avenir Book"/>
              </a:defRPr>
            </a:pPr>
            <a:r>
              <a:t>Theory of volume rendering co-opted from physics in the 1980s: absorption, emission, out-scattering/in-scattering</a:t>
            </a:r>
          </a:p>
          <a:p>
            <a:pPr marL="635000" indent="-635000" algn="l">
              <a:spcBef>
                <a:spcPts val="5900"/>
              </a:spcBef>
              <a:buSzPct val="125000"/>
              <a:buChar char="‣"/>
              <a:defRPr sz="4800" b="0">
                <a:latin typeface="Avenir Book"/>
                <a:ea typeface="Avenir Book"/>
                <a:cs typeface="Avenir Book"/>
                <a:sym typeface="Avenir Book"/>
              </a:defRPr>
            </a:pPr>
            <a:r>
              <a:t>Alpha rendering developed for digital compositing in VFX movie production</a:t>
            </a:r>
          </a:p>
          <a:p>
            <a:pPr marL="635000" indent="-635000" algn="l">
              <a:spcBef>
                <a:spcPts val="5900"/>
              </a:spcBef>
              <a:buSzPct val="125000"/>
              <a:buChar char="‣"/>
              <a:defRPr sz="4800" b="0">
                <a:solidFill>
                  <a:srgbClr val="FFFFFF"/>
                </a:solidFill>
                <a:latin typeface="Avenir Book"/>
                <a:ea typeface="Avenir Book"/>
                <a:cs typeface="Avenir Book"/>
                <a:sym typeface="Avenir Book"/>
              </a:defRPr>
            </a:pPr>
            <a:r>
              <a:t>Modern path tracers use sophisticated Monte Carlo methods to render volumetric effects</a:t>
            </a:r>
          </a:p>
        </p:txBody>
      </p:sp>
      <p:sp>
        <p:nvSpPr>
          <p:cNvPr id="804" name="Rectangle"/>
          <p:cNvSpPr/>
          <p:nvPr/>
        </p:nvSpPr>
        <p:spPr>
          <a:xfrm>
            <a:off x="6201968" y="3887150"/>
            <a:ext cx="16453016" cy="2117839"/>
          </a:xfrm>
          <a:prstGeom prst="rect">
            <a:avLst/>
          </a:prstGeom>
          <a:solidFill>
            <a:srgbClr val="FFFFFF">
              <a:alpha val="90000"/>
            </a:srgbClr>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Tree>
  </p:cSld>
  <p:clrMapOvr>
    <a:masterClrMapping/>
  </p:clrMapOvr>
  <p:transition spd="med"/>
</p:sld>
</file>

<file path=ppt/slides/slide7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06" name="Volume rendering for visualization"/>
          <p:cNvSpPr txBox="1">
            <a:spLocks noGrp="1"/>
          </p:cNvSpPr>
          <p:nvPr>
            <p:ph type="title"/>
          </p:nvPr>
        </p:nvSpPr>
        <p:spPr>
          <a:prstGeom prst="rect">
            <a:avLst/>
          </a:prstGeom>
        </p:spPr>
        <p:txBody>
          <a:bodyPr/>
          <a:lstStyle>
            <a:lvl1pPr defTabSz="775969">
              <a:defRPr sz="10528"/>
            </a:lvl1pPr>
          </a:lstStyle>
          <a:p>
            <a:r>
              <a:t>Volume rendering for visualization</a:t>
            </a:r>
          </a:p>
        </p:txBody>
      </p:sp>
      <p:sp>
        <p:nvSpPr>
          <p:cNvPr id="807" name="Levoy 1988, Display of Surfaces from Volume Data"/>
          <p:cNvSpPr txBox="1"/>
          <p:nvPr/>
        </p:nvSpPr>
        <p:spPr>
          <a:xfrm>
            <a:off x="26013" y="12401769"/>
            <a:ext cx="5816855" cy="4445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lgn="l">
              <a:defRPr sz="2000" b="0">
                <a:latin typeface="Avenir Book"/>
                <a:ea typeface="Avenir Book"/>
                <a:cs typeface="Avenir Book"/>
                <a:sym typeface="Avenir Book"/>
              </a:defRPr>
            </a:pPr>
            <a:r>
              <a:t>Levoy 1988, </a:t>
            </a:r>
            <a:r>
              <a:rPr>
                <a:latin typeface="Avenir Book Oblique"/>
                <a:ea typeface="Avenir Book Oblique"/>
                <a:cs typeface="Avenir Book Oblique"/>
                <a:sym typeface="Avenir Book Oblique"/>
              </a:rPr>
              <a:t>Display of Surfaces from Volume Data</a:t>
            </a:r>
          </a:p>
        </p:txBody>
      </p:sp>
      <p:sp>
        <p:nvSpPr>
          <p:cNvPr id="808" name="Max 1995, Optical Models for Direct Volume Rendering"/>
          <p:cNvSpPr txBox="1"/>
          <p:nvPr/>
        </p:nvSpPr>
        <p:spPr>
          <a:xfrm>
            <a:off x="26013" y="12782770"/>
            <a:ext cx="6404103" cy="4445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lgn="l">
              <a:defRPr sz="2000" b="0">
                <a:latin typeface="Avenir Book"/>
                <a:ea typeface="Avenir Book"/>
                <a:cs typeface="Avenir Book"/>
                <a:sym typeface="Avenir Book"/>
              </a:defRPr>
            </a:pPr>
            <a:r>
              <a:t>Max 1995, </a:t>
            </a:r>
            <a:r>
              <a:rPr>
                <a:latin typeface="Avenir Book Oblique"/>
                <a:ea typeface="Avenir Book Oblique"/>
                <a:cs typeface="Avenir Book Oblique"/>
                <a:sym typeface="Avenir Book Oblique"/>
              </a:rPr>
              <a:t>Optical Models for Direct Volume Rendering</a:t>
            </a:r>
          </a:p>
        </p:txBody>
      </p:sp>
      <p:sp>
        <p:nvSpPr>
          <p:cNvPr id="809" name="Kajiya 1984, Ray Tracing Volume Densities"/>
          <p:cNvSpPr txBox="1"/>
          <p:nvPr/>
        </p:nvSpPr>
        <p:spPr>
          <a:xfrm>
            <a:off x="26013" y="11639770"/>
            <a:ext cx="5360540" cy="4445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p>
            <a:pPr algn="l">
              <a:defRPr sz="2000" b="0">
                <a:latin typeface="Avenir Book"/>
                <a:ea typeface="Avenir Book"/>
                <a:cs typeface="Avenir Book"/>
                <a:sym typeface="Avenir Book"/>
              </a:defRPr>
            </a:pPr>
            <a:r>
              <a:t>Kajiya 1984, </a:t>
            </a:r>
            <a:r>
              <a:rPr>
                <a:latin typeface="Avenir Book Oblique"/>
                <a:ea typeface="Avenir Book Oblique"/>
                <a:cs typeface="Avenir Book Oblique"/>
                <a:sym typeface="Avenir Book Oblique"/>
              </a:rPr>
              <a:t>Ray Tracing Volume Densities</a:t>
            </a:r>
          </a:p>
        </p:txBody>
      </p:sp>
      <p:sp>
        <p:nvSpPr>
          <p:cNvPr id="810" name="Chandrasekhar 1950, Radiative Transfer"/>
          <p:cNvSpPr txBox="1"/>
          <p:nvPr/>
        </p:nvSpPr>
        <p:spPr>
          <a:xfrm>
            <a:off x="26013" y="11258770"/>
            <a:ext cx="4583431" cy="4445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lgn="l">
              <a:defRPr sz="2000" b="0">
                <a:latin typeface="Avenir Book"/>
                <a:ea typeface="Avenir Book"/>
                <a:cs typeface="Avenir Book"/>
                <a:sym typeface="Avenir Book"/>
              </a:defRPr>
            </a:pPr>
            <a:r>
              <a:t>Chandrasekhar 1950, </a:t>
            </a:r>
            <a:r>
              <a:rPr>
                <a:latin typeface="Avenir Book Oblique"/>
                <a:ea typeface="Avenir Book Oblique"/>
                <a:cs typeface="Avenir Book Oblique"/>
                <a:sym typeface="Avenir Book Oblique"/>
              </a:rPr>
              <a:t>Radiative Transfer</a:t>
            </a:r>
          </a:p>
        </p:txBody>
      </p:sp>
      <p:sp>
        <p:nvSpPr>
          <p:cNvPr id="811" name="Porter and Duff 1984, Compositing Digital Images"/>
          <p:cNvSpPr txBox="1"/>
          <p:nvPr/>
        </p:nvSpPr>
        <p:spPr>
          <a:xfrm>
            <a:off x="26013" y="12020770"/>
            <a:ext cx="5792471" cy="4445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lgn="l">
              <a:defRPr sz="2000" b="0">
                <a:latin typeface="Avenir Book"/>
                <a:ea typeface="Avenir Book"/>
                <a:cs typeface="Avenir Book"/>
                <a:sym typeface="Avenir Book"/>
              </a:defRPr>
            </a:pPr>
            <a:r>
              <a:t>Porter and Duff 1984, </a:t>
            </a:r>
            <a:r>
              <a:rPr>
                <a:latin typeface="Avenir Book Oblique"/>
                <a:ea typeface="Avenir Book Oblique"/>
                <a:cs typeface="Avenir Book Oblique"/>
                <a:sym typeface="Avenir Book Oblique"/>
              </a:rPr>
              <a:t>Compositing Digital Images</a:t>
            </a:r>
          </a:p>
        </p:txBody>
      </p:sp>
      <p:sp>
        <p:nvSpPr>
          <p:cNvPr id="812" name="Theory of volume rendering co-opted from physics in the 1980s: absorption, emission, out-scattering/in-scattering…"/>
          <p:cNvSpPr txBox="1"/>
          <p:nvPr/>
        </p:nvSpPr>
        <p:spPr>
          <a:xfrm>
            <a:off x="6369997" y="2641600"/>
            <a:ext cx="16324903" cy="92964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p>
            <a:pPr marL="635000" indent="-635000" algn="l">
              <a:spcBef>
                <a:spcPts val="5900"/>
              </a:spcBef>
              <a:buSzPct val="125000"/>
              <a:buChar char="‣"/>
              <a:defRPr sz="4800" b="0">
                <a:latin typeface="Avenir Book"/>
                <a:ea typeface="Avenir Book"/>
                <a:cs typeface="Avenir Book"/>
                <a:sym typeface="Avenir Book"/>
              </a:defRPr>
            </a:pPr>
            <a:r>
              <a:t>Theory of volume rendering co-opted from physics in the 1980s: absorption, emission, out-scattering/in-scattering</a:t>
            </a:r>
          </a:p>
          <a:p>
            <a:pPr marL="635000" indent="-635000" algn="l">
              <a:spcBef>
                <a:spcPts val="5900"/>
              </a:spcBef>
              <a:buSzPct val="125000"/>
              <a:buChar char="‣"/>
              <a:defRPr sz="4800" b="0">
                <a:latin typeface="Avenir Book"/>
                <a:ea typeface="Avenir Book"/>
                <a:cs typeface="Avenir Book"/>
                <a:sym typeface="Avenir Book"/>
              </a:defRPr>
            </a:pPr>
            <a:r>
              <a:t>Alpha rendering developed for digital compositing in VFX movie production</a:t>
            </a:r>
          </a:p>
          <a:p>
            <a:pPr marL="635000" indent="-635000" algn="l">
              <a:spcBef>
                <a:spcPts val="5900"/>
              </a:spcBef>
              <a:buSzPct val="125000"/>
              <a:buChar char="‣"/>
              <a:defRPr sz="4800" b="0">
                <a:latin typeface="Avenir Book"/>
                <a:ea typeface="Avenir Book"/>
                <a:cs typeface="Avenir Book"/>
                <a:sym typeface="Avenir Book"/>
              </a:defRPr>
            </a:pPr>
            <a:r>
              <a:t>Volume rendering applied to visualise 3D medical scan data in 1990s </a:t>
            </a:r>
          </a:p>
        </p:txBody>
      </p:sp>
      <p:sp>
        <p:nvSpPr>
          <p:cNvPr id="813" name="Rectangle"/>
          <p:cNvSpPr/>
          <p:nvPr/>
        </p:nvSpPr>
        <p:spPr>
          <a:xfrm>
            <a:off x="6201968" y="3887150"/>
            <a:ext cx="16453016" cy="4530076"/>
          </a:xfrm>
          <a:prstGeom prst="rect">
            <a:avLst/>
          </a:prstGeom>
          <a:solidFill>
            <a:srgbClr val="FFFFFF">
              <a:alpha val="90000"/>
            </a:srgbClr>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pic>
        <p:nvPicPr>
          <p:cNvPr id="814" name="Image" descr="Image"/>
          <p:cNvPicPr>
            <a:picLocks noChangeAspect="1"/>
          </p:cNvPicPr>
          <p:nvPr/>
        </p:nvPicPr>
        <p:blipFill>
          <a:blip r:embed="rId2"/>
          <a:stretch>
            <a:fillRect/>
          </a:stretch>
        </p:blipFill>
        <p:spPr>
          <a:xfrm>
            <a:off x="1015696" y="5041244"/>
            <a:ext cx="3753928" cy="3753927"/>
          </a:xfrm>
          <a:prstGeom prst="rect">
            <a:avLst/>
          </a:prstGeom>
          <a:ln w="12700">
            <a:miter lim="400000"/>
          </a:ln>
        </p:spPr>
      </p:pic>
      <p:sp>
        <p:nvSpPr>
          <p:cNvPr id="815" name="Rectangle"/>
          <p:cNvSpPr/>
          <p:nvPr/>
        </p:nvSpPr>
        <p:spPr>
          <a:xfrm>
            <a:off x="-472103" y="11268319"/>
            <a:ext cx="10925460" cy="1187402"/>
          </a:xfrm>
          <a:prstGeom prst="rect">
            <a:avLst/>
          </a:prstGeom>
          <a:solidFill>
            <a:srgbClr val="FFFFFF">
              <a:alpha val="90000"/>
            </a:srgbClr>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816" name="Medical data visualisation [Levoy]"/>
          <p:cNvSpPr txBox="1"/>
          <p:nvPr/>
        </p:nvSpPr>
        <p:spPr>
          <a:xfrm>
            <a:off x="990705" y="8795625"/>
            <a:ext cx="3887471" cy="4445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a:defRPr sz="2000" b="0">
                <a:latin typeface="Avenir Book"/>
                <a:ea typeface="Avenir Book"/>
                <a:cs typeface="Avenir Book"/>
                <a:sym typeface="Avenir Book"/>
              </a:defRPr>
            </a:lvl1pPr>
          </a:lstStyle>
          <a:p>
            <a:r>
              <a:t>Medical data visualisation [Levoy]</a:t>
            </a:r>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NeRF_ Neural Radiance Fields">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24384000" cy="13717042"/>
          </a:xfrm>
          <a:prstGeom prst="rect">
            <a:avLst/>
          </a:prstGeom>
        </p:spPr>
      </p:pic>
    </p:spTree>
    <p:extLst>
      <p:ext uri="{BB962C8B-B14F-4D97-AF65-F5344CB8AC3E}">
        <p14:creationId xmlns:p14="http://schemas.microsoft.com/office/powerpoint/2010/main" val="267683182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19" name="Geometry and materials can be stored per-voxel and used with standard surface rendering methods…"/>
          <p:cNvSpPr txBox="1">
            <a:spLocks noGrp="1"/>
          </p:cNvSpPr>
          <p:nvPr>
            <p:ph type="body" sz="half" idx="1"/>
          </p:nvPr>
        </p:nvSpPr>
        <p:spPr>
          <a:xfrm>
            <a:off x="12394189" y="3149600"/>
            <a:ext cx="10300711" cy="9296400"/>
          </a:xfrm>
          <a:prstGeom prst="rect">
            <a:avLst/>
          </a:prstGeom>
        </p:spPr>
        <p:txBody>
          <a:bodyPr/>
          <a:lstStyle/>
          <a:p>
            <a:pPr marL="0" indent="0">
              <a:buSzTx/>
              <a:buNone/>
            </a:pPr>
            <a:r>
              <a:t>Geometry and materials can be stored per-voxel and used with standard surface rendering methods</a:t>
            </a:r>
          </a:p>
          <a:p>
            <a:r>
              <a:t>Sparse voxel octrees</a:t>
            </a:r>
          </a:p>
          <a:p>
            <a:r>
              <a:t>Voxel hashing </a:t>
            </a:r>
          </a:p>
          <a:p>
            <a:r>
              <a:t>Anisotropic radiative transfer</a:t>
            </a:r>
          </a:p>
        </p:txBody>
      </p:sp>
      <p:sp>
        <p:nvSpPr>
          <p:cNvPr id="820" name="Slide Number"/>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80</a:t>
            </a:fld>
            <a:endParaRPr/>
          </a:p>
        </p:txBody>
      </p:sp>
      <p:pic>
        <p:nvPicPr>
          <p:cNvPr id="821" name="Image" descr="Image"/>
          <p:cNvPicPr>
            <a:picLocks noChangeAspect="1"/>
          </p:cNvPicPr>
          <p:nvPr/>
        </p:nvPicPr>
        <p:blipFill>
          <a:blip r:embed="rId2"/>
          <a:stretch>
            <a:fillRect/>
          </a:stretch>
        </p:blipFill>
        <p:spPr>
          <a:xfrm>
            <a:off x="2552306" y="2545775"/>
            <a:ext cx="8343901" cy="6311901"/>
          </a:xfrm>
          <a:prstGeom prst="rect">
            <a:avLst/>
          </a:prstGeom>
          <a:ln w="12700">
            <a:miter lim="400000"/>
          </a:ln>
        </p:spPr>
      </p:pic>
      <p:pic>
        <p:nvPicPr>
          <p:cNvPr id="822" name="Image" descr="Image"/>
          <p:cNvPicPr>
            <a:picLocks noChangeAspect="1"/>
          </p:cNvPicPr>
          <p:nvPr/>
        </p:nvPicPr>
        <p:blipFill>
          <a:blip r:embed="rId3"/>
          <a:stretch>
            <a:fillRect/>
          </a:stretch>
        </p:blipFill>
        <p:spPr>
          <a:xfrm>
            <a:off x="5466865" y="8249224"/>
            <a:ext cx="6375401" cy="4800601"/>
          </a:xfrm>
          <a:prstGeom prst="rect">
            <a:avLst/>
          </a:prstGeom>
          <a:ln w="12700">
            <a:miter lim="400000"/>
          </a:ln>
        </p:spPr>
      </p:pic>
      <p:pic>
        <p:nvPicPr>
          <p:cNvPr id="823" name="Image" descr="Image"/>
          <p:cNvPicPr>
            <a:picLocks noChangeAspect="1"/>
          </p:cNvPicPr>
          <p:nvPr/>
        </p:nvPicPr>
        <p:blipFill>
          <a:blip r:embed="rId4"/>
          <a:stretch>
            <a:fillRect/>
          </a:stretch>
        </p:blipFill>
        <p:spPr>
          <a:xfrm>
            <a:off x="740491" y="7305248"/>
            <a:ext cx="3743470" cy="3731587"/>
          </a:xfrm>
          <a:prstGeom prst="rect">
            <a:avLst/>
          </a:prstGeom>
          <a:ln w="12700">
            <a:miter lim="400000"/>
          </a:ln>
        </p:spPr>
      </p:pic>
      <p:sp>
        <p:nvSpPr>
          <p:cNvPr id="824" name="Volume rendering for surfaces"/>
          <p:cNvSpPr txBox="1">
            <a:spLocks noGrp="1"/>
          </p:cNvSpPr>
          <p:nvPr>
            <p:ph type="title"/>
          </p:nvPr>
        </p:nvSpPr>
        <p:spPr>
          <a:prstGeom prst="rect">
            <a:avLst/>
          </a:prstGeom>
        </p:spPr>
        <p:txBody>
          <a:bodyPr/>
          <a:lstStyle/>
          <a:p>
            <a:r>
              <a:t>Volume rendering for surfaces</a:t>
            </a:r>
          </a:p>
        </p:txBody>
      </p:sp>
    </p:spTree>
  </p:cSld>
  <p:clrMapOvr>
    <a:masterClrMapping/>
  </p:clrMapOvr>
  <p:transition spd="med"/>
</p:sld>
</file>

<file path=ppt/slides/slide8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26" name="Computer vision — space carving?"/>
          <p:cNvSpPr txBox="1">
            <a:spLocks noGrp="1"/>
          </p:cNvSpPr>
          <p:nvPr>
            <p:ph type="title"/>
          </p:nvPr>
        </p:nvSpPr>
        <p:spPr>
          <a:prstGeom prst="rect">
            <a:avLst/>
          </a:prstGeom>
        </p:spPr>
        <p:txBody>
          <a:bodyPr/>
          <a:lstStyle>
            <a:lvl1pPr defTabSz="742950">
              <a:defRPr sz="10080"/>
            </a:lvl1pPr>
          </a:lstStyle>
          <a:p>
            <a:r>
              <a:t>Computer vision — space carving?</a:t>
            </a:r>
          </a:p>
        </p:txBody>
      </p:sp>
      <p:sp>
        <p:nvSpPr>
          <p:cNvPr id="827" name="Double-click to edit"/>
          <p:cNvSpPr txBox="1">
            <a:spLocks noGrp="1"/>
          </p:cNvSpPr>
          <p:nvPr>
            <p:ph type="body" idx="1"/>
          </p:nvPr>
        </p:nvSpPr>
        <p:spPr>
          <a:prstGeom prst="rect">
            <a:avLst/>
          </a:prstGeom>
        </p:spPr>
        <p:txBody>
          <a:bodyPr/>
          <a:lstStyle/>
          <a:p>
            <a:endParaRPr/>
          </a:p>
        </p:txBody>
      </p:sp>
      <p:sp>
        <p:nvSpPr>
          <p:cNvPr id="828" name="Slide Number"/>
          <p:cNvSpPr txBox="1">
            <a:spLocks noGrp="1"/>
          </p:cNvSpPr>
          <p:nvPr>
            <p:ph type="sldNum" sz="quarter" idx="2"/>
          </p:nvPr>
        </p:nvSpPr>
        <p:spPr>
          <a:xfrm>
            <a:off x="12041022" y="13081000"/>
            <a:ext cx="289256" cy="461059"/>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81</a:t>
            </a:fld>
            <a:endParaRPr/>
          </a:p>
        </p:txBody>
      </p:sp>
      <p:pic>
        <p:nvPicPr>
          <p:cNvPr id="829" name="Image" descr="Image"/>
          <p:cNvPicPr>
            <a:picLocks noChangeAspect="1"/>
          </p:cNvPicPr>
          <p:nvPr/>
        </p:nvPicPr>
        <p:blipFill>
          <a:blip r:embed="rId2"/>
          <a:stretch>
            <a:fillRect/>
          </a:stretch>
        </p:blipFill>
        <p:spPr>
          <a:xfrm>
            <a:off x="10210800" y="5391150"/>
            <a:ext cx="3962400" cy="2933700"/>
          </a:xfrm>
          <a:prstGeom prst="rect">
            <a:avLst/>
          </a:prstGeom>
          <a:ln w="12700">
            <a:miter lim="400000"/>
          </a:ln>
        </p:spPr>
      </p:pic>
    </p:spTree>
  </p:cSld>
  <p:clrMapOvr>
    <a:masterClrMapping/>
  </p:clrMapOvr>
  <p:transition spd="med"/>
</p:sld>
</file>

<file path=ppt/slides/slide8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831" name="Picture 6" descr="Picture 6"/>
          <p:cNvPicPr>
            <a:picLocks noChangeAspect="1"/>
          </p:cNvPicPr>
          <p:nvPr/>
        </p:nvPicPr>
        <p:blipFill>
          <a:blip r:embed="rId3"/>
          <a:stretch>
            <a:fillRect/>
          </a:stretch>
        </p:blipFill>
        <p:spPr>
          <a:xfrm>
            <a:off x="15478788" y="674325"/>
            <a:ext cx="8966201" cy="2882901"/>
          </a:xfrm>
          <a:prstGeom prst="rect">
            <a:avLst/>
          </a:prstGeom>
          <a:ln w="12700">
            <a:miter lim="400000"/>
          </a:ln>
        </p:spPr>
      </p:pic>
      <p:sp>
        <p:nvSpPr>
          <p:cNvPr id="832" name="Title 1"/>
          <p:cNvSpPr txBox="1">
            <a:spLocks noGrp="1"/>
          </p:cNvSpPr>
          <p:nvPr>
            <p:ph type="title"/>
          </p:nvPr>
        </p:nvSpPr>
        <p:spPr>
          <a:xfrm>
            <a:off x="831199" y="1186733"/>
            <a:ext cx="22721602" cy="1527201"/>
          </a:xfrm>
          <a:prstGeom prst="rect">
            <a:avLst/>
          </a:prstGeom>
        </p:spPr>
        <p:txBody>
          <a:bodyPr/>
          <a:lstStyle>
            <a:lvl1pPr defTabSz="1773936">
              <a:defRPr sz="7566"/>
            </a:lvl1pPr>
          </a:lstStyle>
          <a:p>
            <a:r>
              <a:t>Power of Analysis-by-Synthesis</a:t>
            </a:r>
          </a:p>
        </p:txBody>
      </p:sp>
      <p:sp>
        <p:nvSpPr>
          <p:cNvPr id="833" name="Text Placeholder 2"/>
          <p:cNvSpPr txBox="1">
            <a:spLocks noGrp="1"/>
          </p:cNvSpPr>
          <p:nvPr>
            <p:ph type="body" idx="1"/>
          </p:nvPr>
        </p:nvSpPr>
        <p:spPr>
          <a:xfrm>
            <a:off x="831199" y="3073265"/>
            <a:ext cx="22721602" cy="9110402"/>
          </a:xfrm>
          <a:prstGeom prst="rect">
            <a:avLst/>
          </a:prstGeom>
        </p:spPr>
        <p:txBody>
          <a:bodyPr/>
          <a:lstStyle/>
          <a:p>
            <a:r>
              <a:t>Could’ve done 20 years ago? (different optimization method)</a:t>
            </a:r>
          </a:p>
        </p:txBody>
      </p:sp>
      <p:sp>
        <p:nvSpPr>
          <p:cNvPr id="834" name="TextBox 3"/>
          <p:cNvSpPr txBox="1"/>
          <p:nvPr/>
        </p:nvSpPr>
        <p:spPr>
          <a:xfrm>
            <a:off x="6665015" y="12920154"/>
            <a:ext cx="17627545" cy="72898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tIns="91439" bIns="91439">
            <a:spAutoFit/>
          </a:bodyPr>
          <a:lstStyle>
            <a:lvl1pPr algn="r" defTabSz="1828800">
              <a:defRPr sz="3600" b="0">
                <a:latin typeface="Roboto"/>
                <a:ea typeface="Roboto"/>
                <a:cs typeface="Roboto"/>
                <a:sym typeface="Roboto"/>
              </a:defRPr>
            </a:lvl1pPr>
          </a:lstStyle>
          <a:p>
            <a:r>
              <a:t>Kultulakos and Seitz, A Theory of Shape by Space Carving IJCV 2000</a:t>
            </a:r>
          </a:p>
        </p:txBody>
      </p:sp>
      <p:pic>
        <p:nvPicPr>
          <p:cNvPr id="835" name="Picture 4" descr="Picture 4"/>
          <p:cNvPicPr>
            <a:picLocks noChangeAspect="1"/>
          </p:cNvPicPr>
          <p:nvPr/>
        </p:nvPicPr>
        <p:blipFill>
          <a:blip r:embed="rId4"/>
          <a:stretch>
            <a:fillRect/>
          </a:stretch>
        </p:blipFill>
        <p:spPr>
          <a:xfrm>
            <a:off x="12631153" y="4400517"/>
            <a:ext cx="11366615" cy="8128749"/>
          </a:xfrm>
          <a:prstGeom prst="rect">
            <a:avLst/>
          </a:prstGeom>
          <a:ln w="12700">
            <a:miter lim="400000"/>
          </a:ln>
        </p:spPr>
      </p:pic>
      <p:pic>
        <p:nvPicPr>
          <p:cNvPr id="836" name="Picture 5" descr="Picture 5"/>
          <p:cNvPicPr>
            <a:picLocks noChangeAspect="1"/>
          </p:cNvPicPr>
          <p:nvPr/>
        </p:nvPicPr>
        <p:blipFill>
          <a:blip r:embed="rId5"/>
          <a:stretch>
            <a:fillRect/>
          </a:stretch>
        </p:blipFill>
        <p:spPr>
          <a:xfrm>
            <a:off x="2026784" y="4433103"/>
            <a:ext cx="10165216" cy="8128752"/>
          </a:xfrm>
          <a:prstGeom prst="rect">
            <a:avLst/>
          </a:prstGeom>
          <a:ln w="12700">
            <a:miter lim="400000"/>
          </a:ln>
        </p:spPr>
      </p:pic>
    </p:spTree>
  </p:cSld>
  <p:clrMapOvr>
    <a:masterClrMapping/>
  </p:clrMapOvr>
  <p:transition spd="med"/>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0" name="Volume rendering derivations"/>
          <p:cNvSpPr txBox="1">
            <a:spLocks noGrp="1"/>
          </p:cNvSpPr>
          <p:nvPr>
            <p:ph type="title"/>
          </p:nvPr>
        </p:nvSpPr>
        <p:spPr>
          <a:prstGeom prst="rect">
            <a:avLst/>
          </a:prstGeom>
        </p:spPr>
        <p:txBody>
          <a:bodyPr/>
          <a:lstStyle/>
          <a:p>
            <a:r>
              <a:t>Volume rendering derivations</a:t>
            </a:r>
          </a:p>
        </p:txBody>
      </p:sp>
    </p:spTree>
  </p:cSld>
  <p:clrMapOvr>
    <a:masterClrMapping/>
  </p:clrMapOvr>
  <p:transition spd="med"/>
</p:sld>
</file>

<file path=ppt/slides/slide8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45" name="Real graphics formulation for path tracing"/>
          <p:cNvSpPr txBox="1">
            <a:spLocks noGrp="1"/>
          </p:cNvSpPr>
          <p:nvPr>
            <p:ph type="title"/>
          </p:nvPr>
        </p:nvSpPr>
        <p:spPr>
          <a:prstGeom prst="rect">
            <a:avLst/>
          </a:prstGeom>
        </p:spPr>
        <p:txBody>
          <a:bodyPr/>
          <a:lstStyle>
            <a:lvl1pPr defTabSz="627379">
              <a:defRPr sz="8512"/>
            </a:lvl1pPr>
          </a:lstStyle>
          <a:p>
            <a:r>
              <a:t>Real graphics formulation for path tracing</a:t>
            </a:r>
          </a:p>
        </p:txBody>
      </p:sp>
      <p:sp>
        <p:nvSpPr>
          <p:cNvPr id="846" name="Emission, absorption, scattering…"/>
          <p:cNvSpPr txBox="1">
            <a:spLocks noGrp="1"/>
          </p:cNvSpPr>
          <p:nvPr>
            <p:ph type="body" idx="1"/>
          </p:nvPr>
        </p:nvSpPr>
        <p:spPr>
          <a:prstGeom prst="rect">
            <a:avLst/>
          </a:prstGeom>
        </p:spPr>
        <p:txBody>
          <a:bodyPr/>
          <a:lstStyle/>
          <a:p>
            <a:r>
              <a:t>Emission, absorption, scattering </a:t>
            </a:r>
          </a:p>
          <a:p>
            <a:r>
              <a:t>Simplified to the “optical model” (max)</a:t>
            </a:r>
          </a:p>
        </p:txBody>
      </p:sp>
      <p:sp>
        <p:nvSpPr>
          <p:cNvPr id="847" name="Slide Number"/>
          <p:cNvSpPr txBox="1">
            <a:spLocks noGrp="1"/>
          </p:cNvSpPr>
          <p:nvPr>
            <p:ph type="sldNum" sz="quarter" idx="2"/>
          </p:nvPr>
        </p:nvSpPr>
        <p:spPr>
          <a:xfrm>
            <a:off x="12041022" y="13081000"/>
            <a:ext cx="289256" cy="461059"/>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84</a:t>
            </a:fld>
            <a:endParaRPr/>
          </a:p>
        </p:txBody>
      </p:sp>
    </p:spTree>
  </p:cSld>
  <p:clrMapOvr>
    <a:masterClrMapping/>
  </p:clrMapOvr>
  <p:transition spd="med"/>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 name="Slide credit: Novak et al 2018, Monte Carlo methods for physically based volume rendering"/>
          <p:cNvSpPr txBox="1"/>
          <p:nvPr/>
        </p:nvSpPr>
        <p:spPr>
          <a:xfrm>
            <a:off x="26013" y="13163770"/>
            <a:ext cx="10453879" cy="4445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lgn="l">
              <a:defRPr sz="2000" b="0">
                <a:latin typeface="Avenir Book"/>
                <a:ea typeface="Avenir Book"/>
                <a:cs typeface="Avenir Book"/>
                <a:sym typeface="Avenir Book"/>
              </a:defRPr>
            </a:pPr>
            <a:r>
              <a:t>Slide credit: Novak et al 2018, </a:t>
            </a:r>
            <a:r>
              <a:rPr>
                <a:latin typeface="Avenir Book Oblique"/>
                <a:ea typeface="Avenir Book Oblique"/>
                <a:cs typeface="Avenir Book Oblique"/>
                <a:sym typeface="Avenir Book Oblique"/>
              </a:rPr>
              <a:t>Monte Carlo methods for physically based volume rendering</a:t>
            </a:r>
          </a:p>
        </p:txBody>
      </p:sp>
      <p:grpSp>
        <p:nvGrpSpPr>
          <p:cNvPr id="852" name="Group"/>
          <p:cNvGrpSpPr/>
          <p:nvPr/>
        </p:nvGrpSpPr>
        <p:grpSpPr>
          <a:xfrm>
            <a:off x="949225" y="2684446"/>
            <a:ext cx="7245014" cy="10402343"/>
            <a:chOff x="0" y="0"/>
            <a:chExt cx="7245013" cy="10402341"/>
          </a:xfrm>
        </p:grpSpPr>
        <p:pic>
          <p:nvPicPr>
            <p:cNvPr id="850" name="droppedImage.png" descr="droppedImage.png"/>
            <p:cNvPicPr>
              <a:picLocks noChangeAspect="1"/>
            </p:cNvPicPr>
            <p:nvPr/>
          </p:nvPicPr>
          <p:blipFill>
            <a:blip r:embed="rId3"/>
            <a:srcRect l="41971" r="10577"/>
            <a:stretch>
              <a:fillRect/>
            </a:stretch>
          </p:blipFill>
          <p:spPr>
            <a:xfrm>
              <a:off x="0" y="0"/>
              <a:ext cx="7140775" cy="10015040"/>
            </a:xfrm>
            <a:prstGeom prst="rect">
              <a:avLst/>
            </a:prstGeom>
            <a:ln w="12700" cap="flat">
              <a:solidFill>
                <a:srgbClr val="000000"/>
              </a:solidFill>
              <a:prstDash val="solid"/>
              <a:round/>
            </a:ln>
            <a:effectLst/>
          </p:spPr>
        </p:pic>
        <p:sp>
          <p:nvSpPr>
            <p:cNvPr id="851" name="http://commons.wikimedia.org"/>
            <p:cNvSpPr txBox="1"/>
            <p:nvPr/>
          </p:nvSpPr>
          <p:spPr>
            <a:xfrm>
              <a:off x="2633276" y="9868894"/>
              <a:ext cx="4611738" cy="533448"/>
            </a:xfrm>
            <a:prstGeom prst="rect">
              <a:avLst/>
            </a:prstGeom>
            <a:noFill/>
            <a:ln w="12700" cap="flat">
              <a:noFill/>
              <a:miter lim="400000"/>
            </a:ln>
            <a:effectLst>
              <a:outerShdw blurRad="25400" dist="25400" dir="2700000" rotWithShape="0">
                <a:srgbClr val="FFFFFF"/>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6200" tIns="76200" rIns="76200" bIns="76200" numCol="1" anchor="ctr">
              <a:noAutofit/>
            </a:bodyPr>
            <a:lstStyle>
              <a:lvl1pPr marR="58702" indent="58702" algn="r" defTabSz="1295400">
                <a:spcBef>
                  <a:spcPts val="900"/>
                </a:spcBef>
                <a:defRPr sz="1200" b="0">
                  <a:uFill>
                    <a:solidFill>
                      <a:srgbClr val="000000"/>
                    </a:solidFill>
                  </a:uFill>
                  <a:latin typeface="Helvetica"/>
                  <a:ea typeface="Helvetica"/>
                  <a:cs typeface="Helvetica"/>
                  <a:sym typeface="Helvetica"/>
                </a:defRPr>
              </a:lvl1pPr>
            </a:lstStyle>
            <a:p>
              <a:r>
                <a:t>http://commons.wikimedia.org</a:t>
              </a:r>
            </a:p>
          </p:txBody>
        </p:sp>
      </p:grpSp>
      <p:pic>
        <p:nvPicPr>
          <p:cNvPr id="853" name="droppedImage.png" descr="droppedImage.png"/>
          <p:cNvPicPr>
            <a:picLocks noChangeAspect="1"/>
          </p:cNvPicPr>
          <p:nvPr/>
        </p:nvPicPr>
        <p:blipFill>
          <a:blip r:embed="rId4"/>
          <a:srcRect l="31141" t="22315" r="35839" b="8221"/>
          <a:stretch>
            <a:fillRect/>
          </a:stretch>
        </p:blipFill>
        <p:spPr>
          <a:xfrm>
            <a:off x="8621612" y="2684446"/>
            <a:ext cx="7140776" cy="10015041"/>
          </a:xfrm>
          <a:prstGeom prst="rect">
            <a:avLst/>
          </a:prstGeom>
          <a:ln w="12700">
            <a:solidFill>
              <a:srgbClr val="000000"/>
            </a:solidFill>
          </a:ln>
        </p:spPr>
      </p:pic>
      <p:sp>
        <p:nvSpPr>
          <p:cNvPr id="854" name="Absorption"/>
          <p:cNvSpPr txBox="1"/>
          <p:nvPr/>
        </p:nvSpPr>
        <p:spPr>
          <a:xfrm>
            <a:off x="5498752" y="1898228"/>
            <a:ext cx="2823221" cy="7112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a:lnSpc>
                <a:spcPct val="80000"/>
              </a:lnSpc>
              <a:defRPr sz="4000">
                <a:solidFill>
                  <a:srgbClr val="34495D"/>
                </a:solidFill>
                <a:latin typeface="Helvetica"/>
                <a:ea typeface="Helvetica"/>
                <a:cs typeface="Helvetica"/>
                <a:sym typeface="Helvetica"/>
              </a:defRPr>
            </a:lvl1pPr>
          </a:lstStyle>
          <a:p>
            <a:r>
              <a:t>Absorption</a:t>
            </a:r>
          </a:p>
        </p:txBody>
      </p:sp>
      <p:grpSp>
        <p:nvGrpSpPr>
          <p:cNvPr id="857" name="Group"/>
          <p:cNvGrpSpPr/>
          <p:nvPr/>
        </p:nvGrpSpPr>
        <p:grpSpPr>
          <a:xfrm>
            <a:off x="16293998" y="2684446"/>
            <a:ext cx="7246744" cy="10327939"/>
            <a:chOff x="0" y="0"/>
            <a:chExt cx="7246741" cy="10327937"/>
          </a:xfrm>
        </p:grpSpPr>
        <p:pic>
          <p:nvPicPr>
            <p:cNvPr id="855" name="Group" descr="Group"/>
            <p:cNvPicPr>
              <a:picLocks noChangeAspect="1"/>
            </p:cNvPicPr>
            <p:nvPr/>
          </p:nvPicPr>
          <p:blipFill>
            <a:blip r:embed="rId5"/>
            <a:srcRect l="39771" t="19095" r="22005" b="9426"/>
            <a:stretch>
              <a:fillRect/>
            </a:stretch>
          </p:blipFill>
          <p:spPr>
            <a:xfrm>
              <a:off x="-1" y="0"/>
              <a:ext cx="7140776" cy="10015040"/>
            </a:xfrm>
            <a:prstGeom prst="rect">
              <a:avLst/>
            </a:prstGeom>
            <a:ln w="12700" cap="flat">
              <a:solidFill>
                <a:srgbClr val="000000"/>
              </a:solidFill>
              <a:prstDash val="solid"/>
              <a:round/>
            </a:ln>
            <a:effectLst/>
          </p:spPr>
        </p:pic>
        <p:sp>
          <p:nvSpPr>
            <p:cNvPr id="856" name="http://wikipedia.org"/>
            <p:cNvSpPr txBox="1"/>
            <p:nvPr/>
          </p:nvSpPr>
          <p:spPr>
            <a:xfrm>
              <a:off x="5367141" y="9934237"/>
              <a:ext cx="1879601" cy="393701"/>
            </a:xfrm>
            <a:prstGeom prst="rect">
              <a:avLst/>
            </a:prstGeom>
            <a:noFill/>
            <a:ln w="12700" cap="flat">
              <a:noFill/>
              <a:miter lim="400000"/>
            </a:ln>
            <a:effectLst>
              <a:outerShdw blurRad="25400" dist="25400" dir="2700000" rotWithShape="0">
                <a:srgbClr val="FFFFFF"/>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6200" tIns="76200" rIns="76200" bIns="76200" numCol="1" anchor="ctr">
              <a:noAutofit/>
            </a:bodyPr>
            <a:lstStyle>
              <a:lvl1pPr marR="58702" indent="58702" algn="r" defTabSz="1295400">
                <a:spcBef>
                  <a:spcPts val="900"/>
                </a:spcBef>
                <a:defRPr sz="1200" b="0">
                  <a:uFill>
                    <a:solidFill>
                      <a:srgbClr val="000000"/>
                    </a:solidFill>
                  </a:uFill>
                  <a:latin typeface="Helvetica"/>
                  <a:ea typeface="Helvetica"/>
                  <a:cs typeface="Helvetica"/>
                  <a:sym typeface="Helvetica"/>
                </a:defRPr>
              </a:lvl1pPr>
            </a:lstStyle>
            <a:p>
              <a:r>
                <a:t>http://wikipedia.org</a:t>
              </a:r>
            </a:p>
          </p:txBody>
        </p:sp>
      </p:grpSp>
      <p:sp>
        <p:nvSpPr>
          <p:cNvPr id="858" name="Scattering"/>
          <p:cNvSpPr txBox="1"/>
          <p:nvPr/>
        </p:nvSpPr>
        <p:spPr>
          <a:xfrm>
            <a:off x="13187957" y="1898228"/>
            <a:ext cx="2598491" cy="7112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r">
              <a:lnSpc>
                <a:spcPct val="80000"/>
              </a:lnSpc>
              <a:defRPr sz="4000">
                <a:solidFill>
                  <a:srgbClr val="34495D"/>
                </a:solidFill>
                <a:latin typeface="Helvetica"/>
                <a:ea typeface="Helvetica"/>
                <a:cs typeface="Helvetica"/>
                <a:sym typeface="Helvetica"/>
              </a:defRPr>
            </a:lvl1pPr>
          </a:lstStyle>
          <a:p>
            <a:r>
              <a:t>Scattering</a:t>
            </a:r>
          </a:p>
        </p:txBody>
      </p:sp>
      <p:sp>
        <p:nvSpPr>
          <p:cNvPr id="859" name="Emission"/>
          <p:cNvSpPr txBox="1"/>
          <p:nvPr/>
        </p:nvSpPr>
        <p:spPr>
          <a:xfrm>
            <a:off x="21101414" y="1898228"/>
            <a:ext cx="2372768" cy="7112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r">
              <a:lnSpc>
                <a:spcPct val="80000"/>
              </a:lnSpc>
              <a:defRPr sz="4000">
                <a:solidFill>
                  <a:srgbClr val="34495D"/>
                </a:solidFill>
                <a:latin typeface="Helvetica"/>
                <a:ea typeface="Helvetica"/>
                <a:cs typeface="Helvetica"/>
                <a:sym typeface="Helvetica"/>
              </a:defRPr>
            </a:lvl1pPr>
          </a:lstStyle>
          <a:p>
            <a:r>
              <a:t>Emission</a:t>
            </a:r>
          </a:p>
        </p:txBody>
      </p:sp>
      <p:pic>
        <p:nvPicPr>
          <p:cNvPr id="861" name="Image" descr="Image"/>
          <p:cNvPicPr>
            <a:picLocks noChangeAspect="1"/>
          </p:cNvPicPr>
          <p:nvPr/>
        </p:nvPicPr>
        <p:blipFill>
          <a:blip r:embed="rId6"/>
          <a:stretch>
            <a:fillRect/>
          </a:stretch>
        </p:blipFill>
        <p:spPr>
          <a:xfrm>
            <a:off x="1340631" y="533400"/>
            <a:ext cx="3937001" cy="1981200"/>
          </a:xfrm>
          <a:prstGeom prst="rect">
            <a:avLst/>
          </a:prstGeom>
          <a:ln w="12700">
            <a:miter lim="400000"/>
          </a:ln>
        </p:spPr>
      </p:pic>
      <p:pic>
        <p:nvPicPr>
          <p:cNvPr id="862" name="Image" descr="Image"/>
          <p:cNvPicPr>
            <a:picLocks noChangeAspect="1"/>
          </p:cNvPicPr>
          <p:nvPr/>
        </p:nvPicPr>
        <p:blipFill>
          <a:blip r:embed="rId7"/>
          <a:stretch>
            <a:fillRect/>
          </a:stretch>
        </p:blipFill>
        <p:spPr>
          <a:xfrm>
            <a:off x="17192138" y="622300"/>
            <a:ext cx="3060701" cy="1752600"/>
          </a:xfrm>
          <a:prstGeom prst="rect">
            <a:avLst/>
          </a:prstGeom>
          <a:ln w="12700">
            <a:miter lim="400000"/>
          </a:ln>
        </p:spPr>
      </p:pic>
      <p:pic>
        <p:nvPicPr>
          <p:cNvPr id="863" name="Image" descr="Image"/>
          <p:cNvPicPr>
            <a:picLocks noChangeAspect="1"/>
          </p:cNvPicPr>
          <p:nvPr/>
        </p:nvPicPr>
        <p:blipFill>
          <a:blip r:embed="rId8"/>
          <a:stretch>
            <a:fillRect/>
          </a:stretch>
        </p:blipFill>
        <p:spPr>
          <a:xfrm>
            <a:off x="8543094" y="647700"/>
            <a:ext cx="2036422" cy="1752600"/>
          </a:xfrm>
          <a:prstGeom prst="rect">
            <a:avLst/>
          </a:prstGeom>
          <a:ln w="12700">
            <a:miter lim="400000"/>
          </a:ln>
        </p:spPr>
      </p:pic>
      <p:pic>
        <p:nvPicPr>
          <p:cNvPr id="864" name="Image" descr="Image"/>
          <p:cNvPicPr>
            <a:picLocks noChangeAspect="1"/>
          </p:cNvPicPr>
          <p:nvPr/>
        </p:nvPicPr>
        <p:blipFill>
          <a:blip r:embed="rId9"/>
          <a:stretch>
            <a:fillRect/>
          </a:stretch>
        </p:blipFill>
        <p:spPr>
          <a:xfrm>
            <a:off x="10865525" y="595631"/>
            <a:ext cx="2036423" cy="1856738"/>
          </a:xfrm>
          <a:prstGeom prst="rect">
            <a:avLst/>
          </a:prstGeom>
          <a:ln w="12700">
            <a:miter lim="400000"/>
          </a:ln>
        </p:spPr>
      </p:pic>
    </p:spTree>
  </p:cSld>
  <p:clrMapOvr>
    <a:masterClrMapping/>
  </p:clrMapOvr>
  <p:transition spd="med"/>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8" name="Simplify"/>
          <p:cNvSpPr txBox="1">
            <a:spLocks noGrp="1"/>
          </p:cNvSpPr>
          <p:nvPr>
            <p:ph type="title"/>
          </p:nvPr>
        </p:nvSpPr>
        <p:spPr>
          <a:xfrm>
            <a:off x="1689100" y="-152400"/>
            <a:ext cx="21005800" cy="2286000"/>
          </a:xfrm>
          <a:prstGeom prst="rect">
            <a:avLst/>
          </a:prstGeom>
        </p:spPr>
        <p:txBody>
          <a:bodyPr/>
          <a:lstStyle/>
          <a:p>
            <a:r>
              <a:t>Simplify</a:t>
            </a:r>
          </a:p>
        </p:txBody>
      </p:sp>
      <p:sp>
        <p:nvSpPr>
          <p:cNvPr id="869" name="Slide credit: Novak et al 2018, Monte Carlo methods for physically based volume rendering"/>
          <p:cNvSpPr txBox="1"/>
          <p:nvPr/>
        </p:nvSpPr>
        <p:spPr>
          <a:xfrm>
            <a:off x="26013" y="13163770"/>
            <a:ext cx="10453879" cy="4445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lgn="l">
              <a:defRPr sz="2000" b="0">
                <a:latin typeface="Avenir Book"/>
                <a:ea typeface="Avenir Book"/>
                <a:cs typeface="Avenir Book"/>
                <a:sym typeface="Avenir Book"/>
              </a:defRPr>
            </a:pPr>
            <a:r>
              <a:t>Slide credit: Novak et al 2018, </a:t>
            </a:r>
            <a:r>
              <a:rPr>
                <a:latin typeface="Avenir Book Oblique"/>
                <a:ea typeface="Avenir Book Oblique"/>
                <a:cs typeface="Avenir Book Oblique"/>
                <a:sym typeface="Avenir Book Oblique"/>
              </a:rPr>
              <a:t>Monte Carlo methods for physically based volume rendering</a:t>
            </a:r>
          </a:p>
        </p:txBody>
      </p:sp>
      <p:grpSp>
        <p:nvGrpSpPr>
          <p:cNvPr id="872" name="Group"/>
          <p:cNvGrpSpPr/>
          <p:nvPr/>
        </p:nvGrpSpPr>
        <p:grpSpPr>
          <a:xfrm>
            <a:off x="949225" y="2684446"/>
            <a:ext cx="7245014" cy="10402343"/>
            <a:chOff x="0" y="0"/>
            <a:chExt cx="7245013" cy="10402341"/>
          </a:xfrm>
        </p:grpSpPr>
        <p:pic>
          <p:nvPicPr>
            <p:cNvPr id="870" name="droppedImage.png" descr="droppedImage.png"/>
            <p:cNvPicPr>
              <a:picLocks noChangeAspect="1"/>
            </p:cNvPicPr>
            <p:nvPr/>
          </p:nvPicPr>
          <p:blipFill>
            <a:blip r:embed="rId3"/>
            <a:srcRect l="41971" r="10577"/>
            <a:stretch>
              <a:fillRect/>
            </a:stretch>
          </p:blipFill>
          <p:spPr>
            <a:xfrm>
              <a:off x="0" y="0"/>
              <a:ext cx="7140775" cy="10015040"/>
            </a:xfrm>
            <a:prstGeom prst="rect">
              <a:avLst/>
            </a:prstGeom>
            <a:ln w="12700" cap="flat">
              <a:solidFill>
                <a:srgbClr val="000000"/>
              </a:solidFill>
              <a:prstDash val="solid"/>
              <a:round/>
            </a:ln>
            <a:effectLst/>
          </p:spPr>
        </p:pic>
        <p:sp>
          <p:nvSpPr>
            <p:cNvPr id="871" name="http://commons.wikimedia.org"/>
            <p:cNvSpPr txBox="1"/>
            <p:nvPr/>
          </p:nvSpPr>
          <p:spPr>
            <a:xfrm>
              <a:off x="2633276" y="9868894"/>
              <a:ext cx="4611738" cy="533448"/>
            </a:xfrm>
            <a:prstGeom prst="rect">
              <a:avLst/>
            </a:prstGeom>
            <a:noFill/>
            <a:ln w="12700" cap="flat">
              <a:noFill/>
              <a:miter lim="400000"/>
            </a:ln>
            <a:effectLst>
              <a:outerShdw blurRad="25400" dist="25400" dir="2700000" rotWithShape="0">
                <a:srgbClr val="FFFFFF"/>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6200" tIns="76200" rIns="76200" bIns="76200" numCol="1" anchor="ctr">
              <a:noAutofit/>
            </a:bodyPr>
            <a:lstStyle>
              <a:lvl1pPr marR="58702" indent="58702" algn="r" defTabSz="1295400">
                <a:spcBef>
                  <a:spcPts val="900"/>
                </a:spcBef>
                <a:defRPr sz="1200" b="0">
                  <a:uFill>
                    <a:solidFill>
                      <a:srgbClr val="000000"/>
                    </a:solidFill>
                  </a:uFill>
                  <a:latin typeface="Helvetica"/>
                  <a:ea typeface="Helvetica"/>
                  <a:cs typeface="Helvetica"/>
                  <a:sym typeface="Helvetica"/>
                </a:defRPr>
              </a:lvl1pPr>
            </a:lstStyle>
            <a:p>
              <a:r>
                <a:t>http://commons.wikimedia.org</a:t>
              </a:r>
            </a:p>
          </p:txBody>
        </p:sp>
      </p:grpSp>
      <p:pic>
        <p:nvPicPr>
          <p:cNvPr id="873" name="droppedImage.png" descr="droppedImage.png"/>
          <p:cNvPicPr>
            <a:picLocks noChangeAspect="1"/>
          </p:cNvPicPr>
          <p:nvPr/>
        </p:nvPicPr>
        <p:blipFill>
          <a:blip r:embed="rId4">
            <a:alphaModFix amt="25000"/>
          </a:blip>
          <a:srcRect l="31141" t="22315" r="35839" b="8221"/>
          <a:stretch>
            <a:fillRect/>
          </a:stretch>
        </p:blipFill>
        <p:spPr>
          <a:xfrm>
            <a:off x="8621612" y="2684446"/>
            <a:ext cx="7140776" cy="10015041"/>
          </a:xfrm>
          <a:prstGeom prst="rect">
            <a:avLst/>
          </a:prstGeom>
          <a:ln w="12700">
            <a:solidFill>
              <a:srgbClr val="000000"/>
            </a:solidFill>
          </a:ln>
        </p:spPr>
      </p:pic>
      <p:sp>
        <p:nvSpPr>
          <p:cNvPr id="874" name="Absorption"/>
          <p:cNvSpPr txBox="1"/>
          <p:nvPr/>
        </p:nvSpPr>
        <p:spPr>
          <a:xfrm>
            <a:off x="5498752" y="1898228"/>
            <a:ext cx="2823221" cy="7112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a:lnSpc>
                <a:spcPct val="80000"/>
              </a:lnSpc>
              <a:defRPr sz="4000">
                <a:solidFill>
                  <a:srgbClr val="34495D"/>
                </a:solidFill>
                <a:latin typeface="Helvetica"/>
                <a:ea typeface="Helvetica"/>
                <a:cs typeface="Helvetica"/>
                <a:sym typeface="Helvetica"/>
              </a:defRPr>
            </a:lvl1pPr>
          </a:lstStyle>
          <a:p>
            <a:r>
              <a:t>Absorption</a:t>
            </a:r>
          </a:p>
        </p:txBody>
      </p:sp>
      <p:grpSp>
        <p:nvGrpSpPr>
          <p:cNvPr id="877" name="Group"/>
          <p:cNvGrpSpPr/>
          <p:nvPr/>
        </p:nvGrpSpPr>
        <p:grpSpPr>
          <a:xfrm>
            <a:off x="16293998" y="2684446"/>
            <a:ext cx="7246744" cy="10327939"/>
            <a:chOff x="0" y="0"/>
            <a:chExt cx="7246741" cy="10327937"/>
          </a:xfrm>
        </p:grpSpPr>
        <p:pic>
          <p:nvPicPr>
            <p:cNvPr id="875" name="Group" descr="Group"/>
            <p:cNvPicPr>
              <a:picLocks noChangeAspect="1"/>
            </p:cNvPicPr>
            <p:nvPr/>
          </p:nvPicPr>
          <p:blipFill>
            <a:blip r:embed="rId5"/>
            <a:srcRect l="39771" t="19095" r="22005" b="9426"/>
            <a:stretch>
              <a:fillRect/>
            </a:stretch>
          </p:blipFill>
          <p:spPr>
            <a:xfrm>
              <a:off x="-1" y="0"/>
              <a:ext cx="7140776" cy="10015040"/>
            </a:xfrm>
            <a:prstGeom prst="rect">
              <a:avLst/>
            </a:prstGeom>
            <a:ln w="12700" cap="flat">
              <a:solidFill>
                <a:srgbClr val="000000"/>
              </a:solidFill>
              <a:prstDash val="solid"/>
              <a:round/>
            </a:ln>
            <a:effectLst/>
          </p:spPr>
        </p:pic>
        <p:sp>
          <p:nvSpPr>
            <p:cNvPr id="876" name="http://wikipedia.org"/>
            <p:cNvSpPr txBox="1"/>
            <p:nvPr/>
          </p:nvSpPr>
          <p:spPr>
            <a:xfrm>
              <a:off x="5367141" y="9934237"/>
              <a:ext cx="1879601" cy="393701"/>
            </a:xfrm>
            <a:prstGeom prst="rect">
              <a:avLst/>
            </a:prstGeom>
            <a:noFill/>
            <a:ln w="12700" cap="flat">
              <a:noFill/>
              <a:miter lim="400000"/>
            </a:ln>
            <a:effectLst>
              <a:outerShdw blurRad="25400" dist="25400" dir="2700000" rotWithShape="0">
                <a:srgbClr val="FFFFFF"/>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6200" tIns="76200" rIns="76200" bIns="76200" numCol="1" anchor="ctr">
              <a:noAutofit/>
            </a:bodyPr>
            <a:lstStyle>
              <a:lvl1pPr marR="58702" indent="58702" algn="r" defTabSz="1295400">
                <a:spcBef>
                  <a:spcPts val="900"/>
                </a:spcBef>
                <a:defRPr sz="1200" b="0">
                  <a:uFill>
                    <a:solidFill>
                      <a:srgbClr val="000000"/>
                    </a:solidFill>
                  </a:uFill>
                  <a:latin typeface="Helvetica"/>
                  <a:ea typeface="Helvetica"/>
                  <a:cs typeface="Helvetica"/>
                  <a:sym typeface="Helvetica"/>
                </a:defRPr>
              </a:lvl1pPr>
            </a:lstStyle>
            <a:p>
              <a:r>
                <a:t>http://wikipedia.org</a:t>
              </a:r>
            </a:p>
          </p:txBody>
        </p:sp>
      </p:grpSp>
      <p:sp>
        <p:nvSpPr>
          <p:cNvPr id="878" name="Scattering"/>
          <p:cNvSpPr txBox="1"/>
          <p:nvPr/>
        </p:nvSpPr>
        <p:spPr>
          <a:xfrm>
            <a:off x="13187957" y="1898228"/>
            <a:ext cx="2598491" cy="7112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r">
              <a:lnSpc>
                <a:spcPct val="80000"/>
              </a:lnSpc>
              <a:defRPr sz="4000">
                <a:solidFill>
                  <a:srgbClr val="34495D"/>
                </a:solidFill>
                <a:latin typeface="Helvetica"/>
                <a:ea typeface="Helvetica"/>
                <a:cs typeface="Helvetica"/>
                <a:sym typeface="Helvetica"/>
              </a:defRPr>
            </a:lvl1pPr>
          </a:lstStyle>
          <a:p>
            <a:r>
              <a:t>Scattering</a:t>
            </a:r>
          </a:p>
        </p:txBody>
      </p:sp>
      <p:sp>
        <p:nvSpPr>
          <p:cNvPr id="879" name="Emission"/>
          <p:cNvSpPr txBox="1"/>
          <p:nvPr/>
        </p:nvSpPr>
        <p:spPr>
          <a:xfrm>
            <a:off x="21101414" y="1898228"/>
            <a:ext cx="2372768" cy="7112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r">
              <a:lnSpc>
                <a:spcPct val="80000"/>
              </a:lnSpc>
              <a:defRPr sz="4000">
                <a:solidFill>
                  <a:srgbClr val="34495D"/>
                </a:solidFill>
                <a:latin typeface="Helvetica"/>
                <a:ea typeface="Helvetica"/>
                <a:cs typeface="Helvetica"/>
                <a:sym typeface="Helvetica"/>
              </a:defRPr>
            </a:lvl1pPr>
          </a:lstStyle>
          <a:p>
            <a:r>
              <a:t>Emission</a:t>
            </a:r>
          </a:p>
        </p:txBody>
      </p:sp>
      <p:sp>
        <p:nvSpPr>
          <p:cNvPr id="880" name="Multiplication Sign"/>
          <p:cNvSpPr/>
          <p:nvPr/>
        </p:nvSpPr>
        <p:spPr>
          <a:xfrm>
            <a:off x="9503243" y="4740740"/>
            <a:ext cx="5746636" cy="5746634"/>
          </a:xfrm>
          <a:custGeom>
            <a:avLst/>
            <a:gdLst/>
            <a:ahLst/>
            <a:cxnLst>
              <a:cxn ang="0">
                <a:pos x="wd2" y="hd2"/>
              </a:cxn>
              <a:cxn ang="5400000">
                <a:pos x="wd2" y="hd2"/>
              </a:cxn>
              <a:cxn ang="10800000">
                <a:pos x="wd2" y="hd2"/>
              </a:cxn>
              <a:cxn ang="16200000">
                <a:pos x="wd2" y="hd2"/>
              </a:cxn>
            </a:cxnLst>
            <a:rect l="0" t="0" r="r" b="b"/>
            <a:pathLst>
              <a:path w="21577" h="21577" extrusionOk="0">
                <a:moveTo>
                  <a:pt x="3398" y="1"/>
                </a:moveTo>
                <a:cubicBezTo>
                  <a:pt x="3368" y="1"/>
                  <a:pt x="3338" y="12"/>
                  <a:pt x="3315" y="35"/>
                </a:cubicBezTo>
                <a:lnTo>
                  <a:pt x="35" y="3315"/>
                </a:lnTo>
                <a:cubicBezTo>
                  <a:pt x="-11" y="3361"/>
                  <a:pt x="-11" y="3434"/>
                  <a:pt x="35" y="3480"/>
                </a:cubicBezTo>
                <a:lnTo>
                  <a:pt x="7290" y="10733"/>
                </a:lnTo>
                <a:cubicBezTo>
                  <a:pt x="7320" y="10764"/>
                  <a:pt x="7320" y="10813"/>
                  <a:pt x="7290" y="10843"/>
                </a:cubicBezTo>
                <a:lnTo>
                  <a:pt x="35" y="18098"/>
                </a:lnTo>
                <a:cubicBezTo>
                  <a:pt x="-11" y="18144"/>
                  <a:pt x="-11" y="18217"/>
                  <a:pt x="35" y="18263"/>
                </a:cubicBezTo>
                <a:lnTo>
                  <a:pt x="3315" y="21543"/>
                </a:lnTo>
                <a:cubicBezTo>
                  <a:pt x="3361" y="21589"/>
                  <a:pt x="3434" y="21589"/>
                  <a:pt x="3480" y="21543"/>
                </a:cubicBezTo>
                <a:lnTo>
                  <a:pt x="10733" y="14288"/>
                </a:lnTo>
                <a:cubicBezTo>
                  <a:pt x="10764" y="14258"/>
                  <a:pt x="10814" y="14258"/>
                  <a:pt x="10845" y="14288"/>
                </a:cubicBezTo>
                <a:lnTo>
                  <a:pt x="18098" y="21543"/>
                </a:lnTo>
                <a:cubicBezTo>
                  <a:pt x="18144" y="21589"/>
                  <a:pt x="18217" y="21589"/>
                  <a:pt x="18263" y="21543"/>
                </a:cubicBezTo>
                <a:lnTo>
                  <a:pt x="21543" y="18263"/>
                </a:lnTo>
                <a:cubicBezTo>
                  <a:pt x="21589" y="18217"/>
                  <a:pt x="21589" y="18144"/>
                  <a:pt x="21543" y="18098"/>
                </a:cubicBezTo>
                <a:lnTo>
                  <a:pt x="14288" y="10845"/>
                </a:lnTo>
                <a:cubicBezTo>
                  <a:pt x="14258" y="10814"/>
                  <a:pt x="14258" y="10764"/>
                  <a:pt x="14288" y="10733"/>
                </a:cubicBezTo>
                <a:lnTo>
                  <a:pt x="21543" y="3480"/>
                </a:lnTo>
                <a:cubicBezTo>
                  <a:pt x="21588" y="3434"/>
                  <a:pt x="21588" y="3360"/>
                  <a:pt x="21543" y="3315"/>
                </a:cubicBezTo>
                <a:lnTo>
                  <a:pt x="18263" y="35"/>
                </a:lnTo>
                <a:cubicBezTo>
                  <a:pt x="18217" y="-11"/>
                  <a:pt x="18144" y="-11"/>
                  <a:pt x="18098" y="35"/>
                </a:cubicBezTo>
                <a:lnTo>
                  <a:pt x="10845" y="7290"/>
                </a:lnTo>
                <a:cubicBezTo>
                  <a:pt x="10814" y="7320"/>
                  <a:pt x="10765" y="7320"/>
                  <a:pt x="10735" y="7290"/>
                </a:cubicBezTo>
                <a:lnTo>
                  <a:pt x="3480" y="35"/>
                </a:lnTo>
                <a:cubicBezTo>
                  <a:pt x="3457" y="12"/>
                  <a:pt x="3428" y="1"/>
                  <a:pt x="3398" y="1"/>
                </a:cubicBezTo>
                <a:close/>
              </a:path>
            </a:pathLst>
          </a:custGeom>
          <a:solidFill>
            <a:schemeClr val="accent5">
              <a:hueOff val="-82419"/>
              <a:satOff val="-9513"/>
              <a:lumOff val="-16343"/>
              <a:alpha val="67558"/>
            </a:schemeClr>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Tree>
  </p:cSld>
  <p:clrMapOvr>
    <a:masterClrMapping/>
  </p:clrMapOvr>
  <p:transition spd="med"/>
</p:sld>
</file>

<file path=ppt/slides/slide8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85" name="Probabilistic interpretation"/>
          <p:cNvSpPr txBox="1">
            <a:spLocks noGrp="1"/>
          </p:cNvSpPr>
          <p:nvPr>
            <p:ph type="title"/>
          </p:nvPr>
        </p:nvSpPr>
        <p:spPr>
          <a:prstGeom prst="rect">
            <a:avLst/>
          </a:prstGeom>
        </p:spPr>
        <p:txBody>
          <a:bodyPr/>
          <a:lstStyle/>
          <a:p>
            <a:r>
              <a:t>Probabilistic interpretation</a:t>
            </a:r>
          </a:p>
        </p:txBody>
      </p:sp>
      <p:sp>
        <p:nvSpPr>
          <p:cNvPr id="886" name="Double-click to edit"/>
          <p:cNvSpPr txBox="1">
            <a:spLocks noGrp="1"/>
          </p:cNvSpPr>
          <p:nvPr>
            <p:ph type="body" idx="1"/>
          </p:nvPr>
        </p:nvSpPr>
        <p:spPr>
          <a:prstGeom prst="rect">
            <a:avLst/>
          </a:prstGeom>
        </p:spPr>
        <p:txBody>
          <a:bodyPr/>
          <a:lstStyle/>
          <a:p>
            <a:endParaRPr/>
          </a:p>
        </p:txBody>
      </p:sp>
      <p:sp>
        <p:nvSpPr>
          <p:cNvPr id="887" name="Slide Number"/>
          <p:cNvSpPr txBox="1">
            <a:spLocks noGrp="1"/>
          </p:cNvSpPr>
          <p:nvPr>
            <p:ph type="sldNum" sz="quarter" idx="2"/>
          </p:nvPr>
        </p:nvSpPr>
        <p:spPr>
          <a:xfrm>
            <a:off x="12041022" y="13081000"/>
            <a:ext cx="289256" cy="461059"/>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87</a:t>
            </a:fld>
            <a:endParaRPr/>
          </a:p>
        </p:txBody>
      </p:sp>
    </p:spTree>
  </p:cSld>
  <p:clrMapOvr>
    <a:masterClrMapping/>
  </p:clrMapOvr>
  <p:transition spd="med"/>
</p:sld>
</file>

<file path=ppt/slides/slide8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89" name="Derivation of T, density eqns"/>
          <p:cNvSpPr txBox="1">
            <a:spLocks noGrp="1"/>
          </p:cNvSpPr>
          <p:nvPr>
            <p:ph type="title"/>
          </p:nvPr>
        </p:nvSpPr>
        <p:spPr>
          <a:prstGeom prst="rect">
            <a:avLst/>
          </a:prstGeom>
        </p:spPr>
        <p:txBody>
          <a:bodyPr/>
          <a:lstStyle/>
          <a:p>
            <a:r>
              <a:t>Derivation of T, density eqns</a:t>
            </a:r>
          </a:p>
        </p:txBody>
      </p:sp>
      <p:sp>
        <p:nvSpPr>
          <p:cNvPr id="890" name="Double-click to edit"/>
          <p:cNvSpPr txBox="1">
            <a:spLocks noGrp="1"/>
          </p:cNvSpPr>
          <p:nvPr>
            <p:ph type="body" idx="1"/>
          </p:nvPr>
        </p:nvSpPr>
        <p:spPr>
          <a:prstGeom prst="rect">
            <a:avLst/>
          </a:prstGeom>
        </p:spPr>
        <p:txBody>
          <a:bodyPr/>
          <a:lstStyle/>
          <a:p>
            <a:endParaRPr/>
          </a:p>
        </p:txBody>
      </p:sp>
      <p:sp>
        <p:nvSpPr>
          <p:cNvPr id="891" name="Slide Number"/>
          <p:cNvSpPr txBox="1">
            <a:spLocks noGrp="1"/>
          </p:cNvSpPr>
          <p:nvPr>
            <p:ph type="sldNum" sz="quarter" idx="2"/>
          </p:nvPr>
        </p:nvSpPr>
        <p:spPr>
          <a:xfrm>
            <a:off x="12041022" y="13081000"/>
            <a:ext cx="289256" cy="461059"/>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88</a:t>
            </a:fld>
            <a:endParaRPr/>
          </a:p>
        </p:txBody>
      </p:sp>
    </p:spTree>
  </p:cSld>
  <p:clrMapOvr>
    <a:masterClrMapping/>
  </p:clrMapOvr>
  <p:transition spd="med"/>
</p:sld>
</file>

<file path=ppt/slides/slide8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93" name="Quadrature"/>
          <p:cNvSpPr txBox="1">
            <a:spLocks noGrp="1"/>
          </p:cNvSpPr>
          <p:nvPr>
            <p:ph type="title"/>
          </p:nvPr>
        </p:nvSpPr>
        <p:spPr>
          <a:prstGeom prst="rect">
            <a:avLst/>
          </a:prstGeom>
        </p:spPr>
        <p:txBody>
          <a:bodyPr/>
          <a:lstStyle/>
          <a:p>
            <a:r>
              <a:t>Quadrature</a:t>
            </a:r>
          </a:p>
        </p:txBody>
      </p:sp>
      <p:sp>
        <p:nvSpPr>
          <p:cNvPr id="894" name="Double-click to edit"/>
          <p:cNvSpPr txBox="1">
            <a:spLocks noGrp="1"/>
          </p:cNvSpPr>
          <p:nvPr>
            <p:ph type="body" idx="1"/>
          </p:nvPr>
        </p:nvSpPr>
        <p:spPr>
          <a:prstGeom prst="rect">
            <a:avLst/>
          </a:prstGeom>
        </p:spPr>
        <p:txBody>
          <a:bodyPr/>
          <a:lstStyle/>
          <a:p>
            <a:endParaRPr/>
          </a:p>
        </p:txBody>
      </p:sp>
      <p:sp>
        <p:nvSpPr>
          <p:cNvPr id="895" name="Slide Number"/>
          <p:cNvSpPr txBox="1">
            <a:spLocks noGrp="1"/>
          </p:cNvSpPr>
          <p:nvPr>
            <p:ph type="sldNum" sz="quarter" idx="2"/>
          </p:nvPr>
        </p:nvSpPr>
        <p:spPr>
          <a:xfrm>
            <a:off x="12041022" y="13081000"/>
            <a:ext cx="289256" cy="461059"/>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89</a:t>
            </a:fld>
            <a:endParaRPr/>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p:nvPr/>
        </p:nvSpPr>
        <p:spPr>
          <a:xfrm>
            <a:off x="1725230" y="2892127"/>
            <a:ext cx="15732776" cy="753584"/>
          </a:xfrm>
          <a:prstGeom prst="rect">
            <a:avLst/>
          </a:prstGeom>
        </p:spPr>
        <p:txBody>
          <a:bodyPr vert="horz" wrap="square" lIns="0" tIns="16173" rIns="0" bIns="0" rtlCol="0">
            <a:spAutoFit/>
          </a:bodyPr>
          <a:lstStyle/>
          <a:p>
            <a:pPr marL="649988" indent="-634585" defTabSz="1108984" hangingPunct="1">
              <a:spcBef>
                <a:spcPts val="127"/>
              </a:spcBef>
              <a:buSzPct val="125316"/>
              <a:buFontTx/>
              <a:buChar char="•"/>
              <a:tabLst>
                <a:tab pos="649988" algn="l"/>
              </a:tabLst>
            </a:pPr>
            <a:r>
              <a:rPr sz="4791" b="0" dirty="0">
                <a:solidFill>
                  <a:sysClr val="windowText" lastClr="000000"/>
                </a:solidFill>
                <a:latin typeface="Arial"/>
                <a:cs typeface="Arial"/>
              </a:rPr>
              <a:t>Original</a:t>
            </a:r>
            <a:r>
              <a:rPr sz="4791" b="0" spc="24" dirty="0">
                <a:solidFill>
                  <a:sysClr val="windowText" lastClr="000000"/>
                </a:solidFill>
                <a:latin typeface="Arial"/>
                <a:cs typeface="Arial"/>
              </a:rPr>
              <a:t> </a:t>
            </a:r>
            <a:r>
              <a:rPr sz="4791" b="0" spc="-61" dirty="0">
                <a:solidFill>
                  <a:sysClr val="windowText" lastClr="000000"/>
                </a:solidFill>
                <a:latin typeface="Arial"/>
                <a:cs typeface="Arial"/>
              </a:rPr>
              <a:t>NeRF</a:t>
            </a:r>
            <a:r>
              <a:rPr sz="4791" b="0" spc="30" dirty="0">
                <a:solidFill>
                  <a:sysClr val="windowText" lastClr="000000"/>
                </a:solidFill>
                <a:latin typeface="Arial"/>
                <a:cs typeface="Arial"/>
              </a:rPr>
              <a:t> </a:t>
            </a:r>
            <a:r>
              <a:rPr sz="4791" b="0" dirty="0">
                <a:solidFill>
                  <a:sysClr val="windowText" lastClr="000000"/>
                </a:solidFill>
                <a:latin typeface="Arial"/>
                <a:cs typeface="Arial"/>
              </a:rPr>
              <a:t>paper</a:t>
            </a:r>
            <a:r>
              <a:rPr sz="4791" b="0">
                <a:solidFill>
                  <a:sysClr val="windowText" lastClr="000000"/>
                </a:solidFill>
                <a:latin typeface="Arial"/>
                <a:cs typeface="Arial"/>
              </a:rPr>
              <a:t>:</a:t>
            </a:r>
            <a:r>
              <a:rPr sz="4791" b="0" spc="36">
                <a:solidFill>
                  <a:sysClr val="windowText" lastClr="000000"/>
                </a:solidFill>
                <a:latin typeface="Arial"/>
                <a:cs typeface="Arial"/>
              </a:rPr>
              <a:t> </a:t>
            </a:r>
            <a:r>
              <a:rPr lang="en-US" sz="4791" b="0">
                <a:solidFill>
                  <a:sysClr val="windowText" lastClr="000000"/>
                </a:solidFill>
                <a:latin typeface="Arial"/>
                <a:cs typeface="Arial"/>
              </a:rPr>
              <a:t>15000</a:t>
            </a:r>
            <a:r>
              <a:rPr lang="en-US" sz="4791" b="0" dirty="0">
                <a:solidFill>
                  <a:sysClr val="windowText" lastClr="000000"/>
                </a:solidFill>
                <a:latin typeface="Arial"/>
                <a:cs typeface="Arial"/>
              </a:rPr>
              <a:t>+</a:t>
            </a:r>
            <a:r>
              <a:rPr sz="4791" b="0" spc="36" dirty="0">
                <a:solidFill>
                  <a:sysClr val="windowText" lastClr="000000"/>
                </a:solidFill>
                <a:latin typeface="Arial"/>
                <a:cs typeface="Arial"/>
              </a:rPr>
              <a:t> </a:t>
            </a:r>
            <a:r>
              <a:rPr sz="4791" b="0" dirty="0">
                <a:solidFill>
                  <a:sysClr val="windowText" lastClr="000000"/>
                </a:solidFill>
                <a:latin typeface="Arial"/>
                <a:cs typeface="Arial"/>
              </a:rPr>
              <a:t>citations</a:t>
            </a:r>
            <a:r>
              <a:rPr sz="4791" b="0" spc="30" dirty="0">
                <a:solidFill>
                  <a:sysClr val="windowText" lastClr="000000"/>
                </a:solidFill>
                <a:latin typeface="Arial"/>
                <a:cs typeface="Arial"/>
              </a:rPr>
              <a:t> </a:t>
            </a:r>
            <a:r>
              <a:rPr sz="4791" b="0">
                <a:solidFill>
                  <a:sysClr val="windowText" lastClr="000000"/>
                </a:solidFill>
                <a:latin typeface="Arial"/>
                <a:cs typeface="Arial"/>
              </a:rPr>
              <a:t>in</a:t>
            </a:r>
            <a:r>
              <a:rPr sz="4791" b="0" spc="36">
                <a:solidFill>
                  <a:sysClr val="windowText" lastClr="000000"/>
                </a:solidFill>
                <a:latin typeface="Arial"/>
                <a:cs typeface="Arial"/>
              </a:rPr>
              <a:t> </a:t>
            </a:r>
            <a:r>
              <a:rPr lang="en-US" sz="4791" b="0" spc="36" dirty="0">
                <a:solidFill>
                  <a:sysClr val="windowText" lastClr="000000"/>
                </a:solidFill>
                <a:latin typeface="Arial"/>
                <a:cs typeface="Arial"/>
              </a:rPr>
              <a:t>5</a:t>
            </a:r>
            <a:r>
              <a:rPr sz="4791" b="0" spc="36">
                <a:solidFill>
                  <a:sysClr val="windowText" lastClr="000000"/>
                </a:solidFill>
                <a:latin typeface="Arial"/>
                <a:cs typeface="Arial"/>
              </a:rPr>
              <a:t> </a:t>
            </a:r>
            <a:r>
              <a:rPr sz="4791" b="0" spc="-12" dirty="0">
                <a:solidFill>
                  <a:sysClr val="windowText" lastClr="000000"/>
                </a:solidFill>
                <a:latin typeface="Arial"/>
                <a:cs typeface="Arial"/>
              </a:rPr>
              <a:t>years</a:t>
            </a:r>
            <a:endParaRPr sz="4791" b="0" dirty="0">
              <a:solidFill>
                <a:sysClr val="windowText" lastClr="000000"/>
              </a:solidFill>
              <a:latin typeface="Arial"/>
              <a:cs typeface="Arial"/>
            </a:endParaRPr>
          </a:p>
        </p:txBody>
      </p:sp>
      <p:pic>
        <p:nvPicPr>
          <p:cNvPr id="4" name="object 4"/>
          <p:cNvPicPr/>
          <p:nvPr/>
        </p:nvPicPr>
        <p:blipFill>
          <a:blip r:embed="rId2" cstate="print"/>
          <a:stretch>
            <a:fillRect/>
          </a:stretch>
        </p:blipFill>
        <p:spPr>
          <a:xfrm>
            <a:off x="3827560" y="4156260"/>
            <a:ext cx="17520496" cy="9558777"/>
          </a:xfrm>
          <a:prstGeom prst="rect">
            <a:avLst/>
          </a:prstGeom>
        </p:spPr>
      </p:pic>
    </p:spTree>
    <p:extLst>
      <p:ext uri="{BB962C8B-B14F-4D97-AF65-F5344CB8AC3E}">
        <p14:creationId xmlns:p14="http://schemas.microsoft.com/office/powerpoint/2010/main" val="387951899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97" name="Weight pdf is important quantity"/>
          <p:cNvSpPr txBox="1">
            <a:spLocks noGrp="1"/>
          </p:cNvSpPr>
          <p:nvPr>
            <p:ph type="title"/>
          </p:nvPr>
        </p:nvSpPr>
        <p:spPr>
          <a:prstGeom prst="rect">
            <a:avLst/>
          </a:prstGeom>
        </p:spPr>
        <p:txBody>
          <a:bodyPr/>
          <a:lstStyle>
            <a:lvl1pPr defTabSz="817244">
              <a:defRPr sz="11088"/>
            </a:lvl1pPr>
          </a:lstStyle>
          <a:p>
            <a:r>
              <a:t>Weight pdf is important quantity</a:t>
            </a:r>
          </a:p>
        </p:txBody>
      </p:sp>
      <p:sp>
        <p:nvSpPr>
          <p:cNvPr id="898" name="Continuous and discrete (quadrature’d) versions of accumulation weights"/>
          <p:cNvSpPr txBox="1">
            <a:spLocks noGrp="1"/>
          </p:cNvSpPr>
          <p:nvPr>
            <p:ph type="body" idx="1"/>
          </p:nvPr>
        </p:nvSpPr>
        <p:spPr>
          <a:prstGeom prst="rect">
            <a:avLst/>
          </a:prstGeom>
        </p:spPr>
        <p:txBody>
          <a:bodyPr/>
          <a:lstStyle/>
          <a:p>
            <a:r>
              <a:t>Continuous and discrete (quadrature’d) versions of accumulation weights</a:t>
            </a:r>
          </a:p>
        </p:txBody>
      </p:sp>
      <p:sp>
        <p:nvSpPr>
          <p:cNvPr id="899" name="Slide Number"/>
          <p:cNvSpPr txBox="1">
            <a:spLocks noGrp="1"/>
          </p:cNvSpPr>
          <p:nvPr>
            <p:ph type="sldNum" sz="quarter" idx="2"/>
          </p:nvPr>
        </p:nvSpPr>
        <p:spPr>
          <a:xfrm>
            <a:off x="12041022" y="13081000"/>
            <a:ext cx="289256" cy="461059"/>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90</a:t>
            </a:fld>
            <a:endParaRPr/>
          </a:p>
        </p:txBody>
      </p:sp>
    </p:spTree>
  </p:cSld>
  <p:clrMapOvr>
    <a:masterClrMapping/>
  </p:clrMapOvr>
  <p:transition spd="med"/>
</p:sld>
</file>

<file path=ppt/slides/slide9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01" name="Trivially differentiable"/>
          <p:cNvSpPr txBox="1">
            <a:spLocks noGrp="1"/>
          </p:cNvSpPr>
          <p:nvPr>
            <p:ph type="title"/>
          </p:nvPr>
        </p:nvSpPr>
        <p:spPr>
          <a:prstGeom prst="rect">
            <a:avLst/>
          </a:prstGeom>
        </p:spPr>
        <p:txBody>
          <a:bodyPr/>
          <a:lstStyle/>
          <a:p>
            <a:r>
              <a:t>Trivially differentiable</a:t>
            </a:r>
          </a:p>
        </p:txBody>
      </p:sp>
      <p:sp>
        <p:nvSpPr>
          <p:cNvPr id="902" name="Double-click to edit"/>
          <p:cNvSpPr txBox="1">
            <a:spLocks noGrp="1"/>
          </p:cNvSpPr>
          <p:nvPr>
            <p:ph type="body" idx="1"/>
          </p:nvPr>
        </p:nvSpPr>
        <p:spPr>
          <a:prstGeom prst="rect">
            <a:avLst/>
          </a:prstGeom>
        </p:spPr>
        <p:txBody>
          <a:bodyPr/>
          <a:lstStyle/>
          <a:p>
            <a:endParaRPr/>
          </a:p>
        </p:txBody>
      </p:sp>
      <p:sp>
        <p:nvSpPr>
          <p:cNvPr id="903" name="Slide Number"/>
          <p:cNvSpPr txBox="1">
            <a:spLocks noGrp="1"/>
          </p:cNvSpPr>
          <p:nvPr>
            <p:ph type="sldNum" sz="quarter" idx="2"/>
          </p:nvPr>
        </p:nvSpPr>
        <p:spPr>
          <a:xfrm>
            <a:off x="12041022" y="13081000"/>
            <a:ext cx="289256" cy="461059"/>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91</a:t>
            </a:fld>
            <a:endParaRPr/>
          </a:p>
        </p:txBody>
      </p:sp>
    </p:spTree>
  </p:cSld>
  <p:clrMapOvr>
    <a:masterClrMapping/>
  </p:clrMapOvr>
  <p:transition spd="med"/>
</p:sld>
</file>

<file path=ppt/slides/slide9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05" name="Expected value of non-color quantities (depth, etc)"/>
          <p:cNvSpPr txBox="1">
            <a:spLocks noGrp="1"/>
          </p:cNvSpPr>
          <p:nvPr>
            <p:ph type="title"/>
          </p:nvPr>
        </p:nvSpPr>
        <p:spPr>
          <a:prstGeom prst="rect">
            <a:avLst/>
          </a:prstGeom>
        </p:spPr>
        <p:txBody>
          <a:bodyPr/>
          <a:lstStyle>
            <a:lvl1pPr defTabSz="520065">
              <a:defRPr sz="7056"/>
            </a:lvl1pPr>
          </a:lstStyle>
          <a:p>
            <a:r>
              <a:t>Expected value of non-color quantities (depth, etc)</a:t>
            </a:r>
          </a:p>
        </p:txBody>
      </p:sp>
      <p:sp>
        <p:nvSpPr>
          <p:cNvPr id="906" name="Double-click to edit"/>
          <p:cNvSpPr txBox="1">
            <a:spLocks noGrp="1"/>
          </p:cNvSpPr>
          <p:nvPr>
            <p:ph type="body" idx="1"/>
          </p:nvPr>
        </p:nvSpPr>
        <p:spPr>
          <a:prstGeom prst="rect">
            <a:avLst/>
          </a:prstGeom>
        </p:spPr>
        <p:txBody>
          <a:bodyPr/>
          <a:lstStyle/>
          <a:p>
            <a:endParaRPr/>
          </a:p>
        </p:txBody>
      </p:sp>
      <p:sp>
        <p:nvSpPr>
          <p:cNvPr id="907" name="Slide Number"/>
          <p:cNvSpPr txBox="1">
            <a:spLocks noGrp="1"/>
          </p:cNvSpPr>
          <p:nvPr>
            <p:ph type="sldNum" sz="quarter" idx="2"/>
          </p:nvPr>
        </p:nvSpPr>
        <p:spPr>
          <a:xfrm>
            <a:off x="12041022" y="13081000"/>
            <a:ext cx="289256" cy="461059"/>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92</a:t>
            </a:fld>
            <a:endParaRPr/>
          </a:p>
        </p:txBody>
      </p:sp>
    </p:spTree>
  </p:cSld>
  <p:clrMapOvr>
    <a:masterClrMapping/>
  </p:clrMapOvr>
  <p:transition spd="med"/>
</p:sld>
</file>

<file path=ppt/slides/slide9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09" name="Other stats of weight pdf (median depth?)"/>
          <p:cNvSpPr txBox="1">
            <a:spLocks noGrp="1"/>
          </p:cNvSpPr>
          <p:nvPr>
            <p:ph type="title"/>
          </p:nvPr>
        </p:nvSpPr>
        <p:spPr>
          <a:prstGeom prst="rect">
            <a:avLst/>
          </a:prstGeom>
        </p:spPr>
        <p:txBody>
          <a:bodyPr/>
          <a:lstStyle>
            <a:lvl1pPr defTabSz="627379">
              <a:defRPr sz="8512"/>
            </a:lvl1pPr>
          </a:lstStyle>
          <a:p>
            <a:r>
              <a:t>Other stats of weight pdf (median depth?)</a:t>
            </a:r>
          </a:p>
        </p:txBody>
      </p:sp>
      <p:sp>
        <p:nvSpPr>
          <p:cNvPr id="910" name="Double-click to edit"/>
          <p:cNvSpPr txBox="1">
            <a:spLocks noGrp="1"/>
          </p:cNvSpPr>
          <p:nvPr>
            <p:ph type="body" idx="1"/>
          </p:nvPr>
        </p:nvSpPr>
        <p:spPr>
          <a:prstGeom prst="rect">
            <a:avLst/>
          </a:prstGeom>
        </p:spPr>
        <p:txBody>
          <a:bodyPr/>
          <a:lstStyle/>
          <a:p>
            <a:endParaRPr/>
          </a:p>
        </p:txBody>
      </p:sp>
      <p:sp>
        <p:nvSpPr>
          <p:cNvPr id="911" name="Slide Number"/>
          <p:cNvSpPr txBox="1">
            <a:spLocks noGrp="1"/>
          </p:cNvSpPr>
          <p:nvPr>
            <p:ph type="sldNum" sz="quarter" idx="2"/>
          </p:nvPr>
        </p:nvSpPr>
        <p:spPr>
          <a:xfrm>
            <a:off x="12041022" y="13081000"/>
            <a:ext cx="289256" cy="461059"/>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93</a:t>
            </a:fld>
            <a:endParaRPr/>
          </a:p>
        </p:txBody>
      </p:sp>
    </p:spTree>
  </p:cSld>
  <p:clrMapOvr>
    <a:masterClrMapping/>
  </p:clrMapOvr>
  <p:transition spd="med"/>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3" name="Volumetric formulation for NeRF"/>
          <p:cNvSpPr txBox="1">
            <a:spLocks noGrp="1"/>
          </p:cNvSpPr>
          <p:nvPr>
            <p:ph type="title"/>
          </p:nvPr>
        </p:nvSpPr>
        <p:spPr>
          <a:prstGeom prst="rect">
            <a:avLst/>
          </a:prstGeom>
        </p:spPr>
        <p:txBody>
          <a:bodyPr/>
          <a:lstStyle/>
          <a:p>
            <a:r>
              <a:t>Volumetric formulation for NeRF</a:t>
            </a:r>
          </a:p>
        </p:txBody>
      </p:sp>
      <p:sp>
        <p:nvSpPr>
          <p:cNvPr id="915" name="Cloud"/>
          <p:cNvSpPr/>
          <p:nvPr/>
        </p:nvSpPr>
        <p:spPr>
          <a:xfrm>
            <a:off x="9909987" y="5738239"/>
            <a:ext cx="4564026" cy="2750539"/>
          </a:xfrm>
          <a:custGeom>
            <a:avLst/>
            <a:gdLst/>
            <a:ahLst/>
            <a:cxnLst>
              <a:cxn ang="0">
                <a:pos x="wd2" y="hd2"/>
              </a:cxn>
              <a:cxn ang="5400000">
                <a:pos x="wd2" y="hd2"/>
              </a:cxn>
              <a:cxn ang="10800000">
                <a:pos x="wd2" y="hd2"/>
              </a:cxn>
              <a:cxn ang="16200000">
                <a:pos x="wd2" y="hd2"/>
              </a:cxn>
            </a:cxnLst>
            <a:rect l="0" t="0" r="r" b="b"/>
            <a:pathLst>
              <a:path w="21600" h="21600" extrusionOk="0">
                <a:moveTo>
                  <a:pt x="10603" y="0"/>
                </a:moveTo>
                <a:cubicBezTo>
                  <a:pt x="7967" y="0"/>
                  <a:pt x="5720" y="2939"/>
                  <a:pt x="4858" y="7062"/>
                </a:cubicBezTo>
                <a:cubicBezTo>
                  <a:pt x="4628" y="6992"/>
                  <a:pt x="4391" y="6953"/>
                  <a:pt x="4150" y="6953"/>
                </a:cubicBezTo>
                <a:cubicBezTo>
                  <a:pt x="1857" y="6953"/>
                  <a:pt x="0" y="10233"/>
                  <a:pt x="0" y="14278"/>
                </a:cubicBezTo>
                <a:cubicBezTo>
                  <a:pt x="0" y="18323"/>
                  <a:pt x="1857" y="21600"/>
                  <a:pt x="4150" y="21600"/>
                </a:cubicBezTo>
                <a:cubicBezTo>
                  <a:pt x="4193" y="21600"/>
                  <a:pt x="4237" y="21597"/>
                  <a:pt x="4279" y="21594"/>
                </a:cubicBezTo>
                <a:lnTo>
                  <a:pt x="10532" y="21597"/>
                </a:lnTo>
                <a:cubicBezTo>
                  <a:pt x="10555" y="21598"/>
                  <a:pt x="10579" y="21600"/>
                  <a:pt x="10603" y="21600"/>
                </a:cubicBezTo>
                <a:cubicBezTo>
                  <a:pt x="10626" y="21600"/>
                  <a:pt x="10648" y="21598"/>
                  <a:pt x="10672" y="21597"/>
                </a:cubicBezTo>
                <a:lnTo>
                  <a:pt x="18141" y="21600"/>
                </a:lnTo>
                <a:cubicBezTo>
                  <a:pt x="20051" y="21600"/>
                  <a:pt x="21600" y="18868"/>
                  <a:pt x="21600" y="15496"/>
                </a:cubicBezTo>
                <a:cubicBezTo>
                  <a:pt x="21600" y="12124"/>
                  <a:pt x="20051" y="9389"/>
                  <a:pt x="18141" y="9389"/>
                </a:cubicBezTo>
                <a:cubicBezTo>
                  <a:pt x="17627" y="9389"/>
                  <a:pt x="17139" y="9589"/>
                  <a:pt x="16701" y="9943"/>
                </a:cubicBezTo>
                <a:cubicBezTo>
                  <a:pt x="16453" y="4379"/>
                  <a:pt x="13819" y="0"/>
                  <a:pt x="10603" y="0"/>
                </a:cubicBezTo>
                <a:close/>
              </a:path>
            </a:pathLst>
          </a:custGeom>
          <a:gradFill>
            <a:gsLst>
              <a:gs pos="0">
                <a:srgbClr val="FFFFFF"/>
              </a:gs>
              <a:gs pos="35021">
                <a:srgbClr val="7FCCFF"/>
              </a:gs>
              <a:gs pos="100000">
                <a:srgbClr val="0099FF"/>
              </a:gs>
            </a:gsLst>
            <a:path>
              <a:fillToRect l="69668" t="8463" r="30331" b="91536"/>
            </a:path>
          </a:gradFill>
          <a:ln w="381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916" name="Scene is a cloud of tiny colored particles"/>
          <p:cNvSpPr txBox="1"/>
          <p:nvPr/>
        </p:nvSpPr>
        <p:spPr>
          <a:xfrm>
            <a:off x="7328281" y="8653385"/>
            <a:ext cx="9727439" cy="86677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71437" tIns="71437" rIns="71437" bIns="71437" anchor="ctr">
            <a:spAutoFit/>
          </a:bodyPr>
          <a:lstStyle>
            <a:lvl1pPr algn="l" defTabSz="821531">
              <a:defRPr sz="4200" b="0">
                <a:latin typeface="Avenir Book"/>
                <a:ea typeface="Avenir Book"/>
                <a:cs typeface="Avenir Book"/>
                <a:sym typeface="Avenir Book"/>
              </a:defRPr>
            </a:lvl1pPr>
          </a:lstStyle>
          <a:p>
            <a:r>
              <a:t>Scene is a cloud of tiny colored particles</a:t>
            </a:r>
          </a:p>
        </p:txBody>
      </p:sp>
      <p:sp>
        <p:nvSpPr>
          <p:cNvPr id="917" name="Max and Chen 2010, Local and Global Illumination in the Volume Rendering Integral"/>
          <p:cNvSpPr txBox="1"/>
          <p:nvPr/>
        </p:nvSpPr>
        <p:spPr>
          <a:xfrm>
            <a:off x="26013" y="13163770"/>
            <a:ext cx="9662161" cy="4445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lgn="l">
              <a:defRPr sz="2000" b="0">
                <a:latin typeface="Avenir Book"/>
                <a:ea typeface="Avenir Book"/>
                <a:cs typeface="Avenir Book"/>
                <a:sym typeface="Avenir Book"/>
              </a:defRPr>
            </a:pPr>
            <a:r>
              <a:t>Max and Chen 2010, </a:t>
            </a:r>
            <a:r>
              <a:rPr>
                <a:latin typeface="Avenir Book Oblique"/>
                <a:ea typeface="Avenir Book Oblique"/>
                <a:cs typeface="Avenir Book Oblique"/>
                <a:sym typeface="Avenir Book Oblique"/>
              </a:rPr>
              <a:t>Local and Global Illumination in the Volume Rendering Integral</a:t>
            </a:r>
          </a:p>
        </p:txBody>
      </p:sp>
    </p:spTree>
  </p:cSld>
  <p:clrMapOvr>
    <a:masterClrMapping/>
  </p:clrMapOvr>
  <p:transition spd="med"/>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 name="Volumetric formulation for NeRF"/>
          <p:cNvSpPr txBox="1">
            <a:spLocks noGrp="1"/>
          </p:cNvSpPr>
          <p:nvPr>
            <p:ph type="title"/>
          </p:nvPr>
        </p:nvSpPr>
        <p:spPr>
          <a:prstGeom prst="rect">
            <a:avLst/>
          </a:prstGeom>
        </p:spPr>
        <p:txBody>
          <a:bodyPr/>
          <a:lstStyle/>
          <a:p>
            <a:r>
              <a:t>Volumetric formulation for NeRF</a:t>
            </a:r>
          </a:p>
        </p:txBody>
      </p:sp>
      <p:sp>
        <p:nvSpPr>
          <p:cNvPr id="923" name="Cloud"/>
          <p:cNvSpPr/>
          <p:nvPr/>
        </p:nvSpPr>
        <p:spPr>
          <a:xfrm>
            <a:off x="9909987" y="5738239"/>
            <a:ext cx="4564026" cy="2750539"/>
          </a:xfrm>
          <a:custGeom>
            <a:avLst/>
            <a:gdLst/>
            <a:ahLst/>
            <a:cxnLst>
              <a:cxn ang="0">
                <a:pos x="wd2" y="hd2"/>
              </a:cxn>
              <a:cxn ang="5400000">
                <a:pos x="wd2" y="hd2"/>
              </a:cxn>
              <a:cxn ang="10800000">
                <a:pos x="wd2" y="hd2"/>
              </a:cxn>
              <a:cxn ang="16200000">
                <a:pos x="wd2" y="hd2"/>
              </a:cxn>
            </a:cxnLst>
            <a:rect l="0" t="0" r="r" b="b"/>
            <a:pathLst>
              <a:path w="21600" h="21600" extrusionOk="0">
                <a:moveTo>
                  <a:pt x="10603" y="0"/>
                </a:moveTo>
                <a:cubicBezTo>
                  <a:pt x="7967" y="0"/>
                  <a:pt x="5720" y="2939"/>
                  <a:pt x="4858" y="7062"/>
                </a:cubicBezTo>
                <a:cubicBezTo>
                  <a:pt x="4628" y="6992"/>
                  <a:pt x="4391" y="6953"/>
                  <a:pt x="4150" y="6953"/>
                </a:cubicBezTo>
                <a:cubicBezTo>
                  <a:pt x="1857" y="6953"/>
                  <a:pt x="0" y="10233"/>
                  <a:pt x="0" y="14278"/>
                </a:cubicBezTo>
                <a:cubicBezTo>
                  <a:pt x="0" y="18323"/>
                  <a:pt x="1857" y="21600"/>
                  <a:pt x="4150" y="21600"/>
                </a:cubicBezTo>
                <a:cubicBezTo>
                  <a:pt x="4193" y="21600"/>
                  <a:pt x="4237" y="21597"/>
                  <a:pt x="4279" y="21594"/>
                </a:cubicBezTo>
                <a:lnTo>
                  <a:pt x="10532" y="21597"/>
                </a:lnTo>
                <a:cubicBezTo>
                  <a:pt x="10555" y="21598"/>
                  <a:pt x="10579" y="21600"/>
                  <a:pt x="10603" y="21600"/>
                </a:cubicBezTo>
                <a:cubicBezTo>
                  <a:pt x="10626" y="21600"/>
                  <a:pt x="10648" y="21598"/>
                  <a:pt x="10672" y="21597"/>
                </a:cubicBezTo>
                <a:lnTo>
                  <a:pt x="18141" y="21600"/>
                </a:lnTo>
                <a:cubicBezTo>
                  <a:pt x="20051" y="21600"/>
                  <a:pt x="21600" y="18868"/>
                  <a:pt x="21600" y="15496"/>
                </a:cubicBezTo>
                <a:cubicBezTo>
                  <a:pt x="21600" y="12124"/>
                  <a:pt x="20051" y="9389"/>
                  <a:pt x="18141" y="9389"/>
                </a:cubicBezTo>
                <a:cubicBezTo>
                  <a:pt x="17627" y="9389"/>
                  <a:pt x="17139" y="9589"/>
                  <a:pt x="16701" y="9943"/>
                </a:cubicBezTo>
                <a:cubicBezTo>
                  <a:pt x="16453" y="4379"/>
                  <a:pt x="13819" y="0"/>
                  <a:pt x="10603" y="0"/>
                </a:cubicBezTo>
                <a:close/>
              </a:path>
            </a:pathLst>
          </a:custGeom>
          <a:gradFill>
            <a:gsLst>
              <a:gs pos="0">
                <a:srgbClr val="FFFFFF"/>
              </a:gs>
              <a:gs pos="35021">
                <a:srgbClr val="7FCCFF"/>
              </a:gs>
              <a:gs pos="100000">
                <a:srgbClr val="0099FF"/>
              </a:gs>
            </a:gsLst>
            <a:path>
              <a:fillToRect l="69668" t="8463" r="30331" b="91536"/>
            </a:path>
          </a:gradFill>
          <a:ln w="381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mc:AlternateContent xmlns:mc="http://schemas.openxmlformats.org/markup-compatibility/2006" xmlns:a14="http://schemas.microsoft.com/office/drawing/2010/main">
        <mc:Choice Requires="a14">
          <p:sp>
            <p:nvSpPr>
              <p:cNvPr id="924" name="If a ray traveling through the scene hits a particle at distance   along the ray, we return its color"/>
              <p:cNvSpPr txBox="1"/>
              <p:nvPr/>
            </p:nvSpPr>
            <p:spPr>
              <a:xfrm>
                <a:off x="9803295" y="8564217"/>
                <a:ext cx="9483645" cy="2460213"/>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lIns="71437" tIns="71437" rIns="71437" bIns="71437" anchor="ctr">
                <a:spAutoFit/>
              </a:bodyPr>
              <a:lstStyle/>
              <a:p>
                <a:pPr algn="l" defTabSz="821531">
                  <a:defRPr sz="4200" b="0">
                    <a:latin typeface="Avenir Book"/>
                    <a:ea typeface="Avenir Book"/>
                    <a:cs typeface="Avenir Book"/>
                    <a:sym typeface="Avenir Book"/>
                  </a:defRPr>
                </a:pPr>
                <a:r>
                  <a:t>If a ray traveling through the scene hits a particle at distance </a:t>
                </a:r>
                <a14:m>
                  <m:oMath xmlns:m="http://schemas.openxmlformats.org/officeDocument/2006/math">
                    <m:r>
                      <a:rPr sz="4900" i="1">
                        <a:solidFill>
                          <a:srgbClr val="000000"/>
                        </a:solidFill>
                        <a:latin typeface="Cambria Math" panose="02040503050406030204" pitchFamily="18" charset="0"/>
                      </a:rPr>
                      <m:t>𝑡</m:t>
                    </m:r>
                  </m:oMath>
                </a14:m>
                <a:r>
                  <a:t> along the ray, we return its color </a:t>
                </a:r>
                <a14:m>
                  <m:oMath xmlns:m="http://schemas.openxmlformats.org/officeDocument/2006/math">
                    <m:r>
                      <a:rPr sz="4800" i="1">
                        <a:solidFill>
                          <a:srgbClr val="000000"/>
                        </a:solidFill>
                        <a:latin typeface="Cambria Math" panose="02040503050406030204" pitchFamily="18" charset="0"/>
                      </a:rPr>
                      <m:t>𝐜</m:t>
                    </m:r>
                    <m:r>
                      <a:rPr sz="4800" i="1">
                        <a:solidFill>
                          <a:srgbClr val="000000"/>
                        </a:solidFill>
                        <a:latin typeface="Cambria Math" panose="02040503050406030204" pitchFamily="18" charset="0"/>
                      </a:rPr>
                      <m:t>(</m:t>
                    </m:r>
                    <m:r>
                      <a:rPr sz="4800" i="1">
                        <a:solidFill>
                          <a:srgbClr val="000000"/>
                        </a:solidFill>
                        <a:latin typeface="Cambria Math" panose="02040503050406030204" pitchFamily="18" charset="0"/>
                      </a:rPr>
                      <m:t>𝑡</m:t>
                    </m:r>
                    <m:r>
                      <a:rPr sz="4800" i="1">
                        <a:solidFill>
                          <a:srgbClr val="000000"/>
                        </a:solidFill>
                        <a:latin typeface="Cambria Math" panose="02040503050406030204" pitchFamily="18" charset="0"/>
                      </a:rPr>
                      <m:t>)</m:t>
                    </m:r>
                  </m:oMath>
                </a14:m>
                <a:endParaRPr/>
              </a:p>
            </p:txBody>
          </p:sp>
        </mc:Choice>
        <mc:Fallback xmlns="">
          <p:sp>
            <p:nvSpPr>
              <p:cNvPr id="924" name="If a ray traveling through the scene hits a particle at distance   along the ray, we return its color"/>
              <p:cNvSpPr txBox="1">
                <a:spLocks noRot="1" noChangeAspect="1" noMove="1" noResize="1" noEditPoints="1" noAdjustHandles="1" noChangeArrowheads="1" noChangeShapeType="1" noTextEdit="1"/>
              </p:cNvSpPr>
              <p:nvPr/>
            </p:nvSpPr>
            <p:spPr>
              <a:xfrm>
                <a:off x="9803295" y="8564217"/>
                <a:ext cx="9483645" cy="2460213"/>
              </a:xfrm>
              <a:prstGeom prst="rect">
                <a:avLst/>
              </a:prstGeom>
              <a:blipFill>
                <a:blip r:embed="rId3"/>
                <a:stretch>
                  <a:fillRect l="-2699" r="-2635" b="-5459"/>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a:noFill/>
                  </a:rPr>
                  <a:t> </a:t>
                </a:r>
              </a:p>
            </p:txBody>
          </p:sp>
        </mc:Fallback>
      </mc:AlternateContent>
      <p:sp>
        <p:nvSpPr>
          <p:cNvPr id="925" name="Line"/>
          <p:cNvSpPr/>
          <p:nvPr/>
        </p:nvSpPr>
        <p:spPr>
          <a:xfrm flipV="1">
            <a:off x="7751696" y="5136944"/>
            <a:ext cx="8198796" cy="2934183"/>
          </a:xfrm>
          <a:prstGeom prst="line">
            <a:avLst/>
          </a:prstGeom>
          <a:ln w="50800">
            <a:solidFill>
              <a:srgbClr val="000000"/>
            </a:solidFill>
            <a:miter lim="400000"/>
            <a:tailEnd type="triangle"/>
          </a:ln>
          <a:effectLst>
            <a:outerShdw blurRad="63500" dist="25400" dir="3228796" rotWithShape="0">
              <a:srgbClr val="000000"/>
            </a:outerShdw>
          </a:effectLst>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926" name="Video"/>
          <p:cNvSpPr/>
          <p:nvPr/>
        </p:nvSpPr>
        <p:spPr>
          <a:xfrm rot="20827196">
            <a:off x="6368222" y="7762867"/>
            <a:ext cx="1508233" cy="844563"/>
          </a:xfrm>
          <a:custGeom>
            <a:avLst/>
            <a:gdLst/>
            <a:ahLst/>
            <a:cxnLst>
              <a:cxn ang="0">
                <a:pos x="wd2" y="hd2"/>
              </a:cxn>
              <a:cxn ang="5400000">
                <a:pos x="wd2" y="hd2"/>
              </a:cxn>
              <a:cxn ang="10800000">
                <a:pos x="wd2" y="hd2"/>
              </a:cxn>
              <a:cxn ang="16200000">
                <a:pos x="wd2" y="hd2"/>
              </a:cxn>
            </a:cxnLst>
            <a:rect l="0" t="0" r="r" b="b"/>
            <a:pathLst>
              <a:path w="21600" h="21600" extrusionOk="0">
                <a:moveTo>
                  <a:pt x="1386" y="0"/>
                </a:moveTo>
                <a:cubicBezTo>
                  <a:pt x="623" y="0"/>
                  <a:pt x="0" y="1113"/>
                  <a:pt x="0" y="2475"/>
                </a:cubicBezTo>
                <a:lnTo>
                  <a:pt x="0" y="19125"/>
                </a:lnTo>
                <a:cubicBezTo>
                  <a:pt x="0" y="20487"/>
                  <a:pt x="623" y="21600"/>
                  <a:pt x="1386" y="21600"/>
                </a:cubicBezTo>
                <a:lnTo>
                  <a:pt x="15853" y="21600"/>
                </a:lnTo>
                <a:cubicBezTo>
                  <a:pt x="16616" y="21600"/>
                  <a:pt x="17239" y="20487"/>
                  <a:pt x="17239" y="19125"/>
                </a:cubicBezTo>
                <a:lnTo>
                  <a:pt x="17239" y="15008"/>
                </a:lnTo>
                <a:cubicBezTo>
                  <a:pt x="17501" y="15278"/>
                  <a:pt x="17778" y="15564"/>
                  <a:pt x="17979" y="15771"/>
                </a:cubicBezTo>
                <a:lnTo>
                  <a:pt x="21000" y="18884"/>
                </a:lnTo>
                <a:cubicBezTo>
                  <a:pt x="21330" y="19224"/>
                  <a:pt x="21600" y="18948"/>
                  <a:pt x="21600" y="18268"/>
                </a:cubicBezTo>
                <a:lnTo>
                  <a:pt x="21600" y="12039"/>
                </a:lnTo>
                <a:cubicBezTo>
                  <a:pt x="21600" y="11358"/>
                  <a:pt x="21600" y="10242"/>
                  <a:pt x="21600" y="9561"/>
                </a:cubicBezTo>
                <a:lnTo>
                  <a:pt x="21600" y="3332"/>
                </a:lnTo>
                <a:cubicBezTo>
                  <a:pt x="21600" y="2652"/>
                  <a:pt x="21330" y="2376"/>
                  <a:pt x="21000" y="2716"/>
                </a:cubicBezTo>
                <a:lnTo>
                  <a:pt x="17979" y="5829"/>
                </a:lnTo>
                <a:cubicBezTo>
                  <a:pt x="17778" y="6036"/>
                  <a:pt x="17500" y="6322"/>
                  <a:pt x="17239" y="6592"/>
                </a:cubicBezTo>
                <a:lnTo>
                  <a:pt x="17239" y="2475"/>
                </a:lnTo>
                <a:cubicBezTo>
                  <a:pt x="17239" y="1113"/>
                  <a:pt x="16616" y="0"/>
                  <a:pt x="15853" y="0"/>
                </a:cubicBezTo>
                <a:lnTo>
                  <a:pt x="1386" y="0"/>
                </a:lnTo>
                <a:close/>
              </a:path>
            </a:pathLst>
          </a:custGeom>
          <a:solidFill>
            <a:schemeClr val="accent1"/>
          </a:solidFill>
          <a:ln w="12700">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927" name="Circle"/>
          <p:cNvSpPr/>
          <p:nvPr/>
        </p:nvSpPr>
        <p:spPr>
          <a:xfrm>
            <a:off x="12598085" y="6205149"/>
            <a:ext cx="203201" cy="203201"/>
          </a:xfrm>
          <a:prstGeom prst="ellipse">
            <a:avLst/>
          </a:prstGeom>
          <a:solidFill>
            <a:srgbClr val="FFFFFF"/>
          </a:solidFill>
          <a:ln w="12700">
            <a:miter lim="400000"/>
          </a:ln>
          <a:effectLst>
            <a:outerShdw blurRad="63500" dist="25400" dir="3228796" rotWithShape="0">
              <a:srgbClr val="000000"/>
            </a:outerShdw>
          </a:effectLst>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928" name="Camera"/>
          <p:cNvSpPr txBox="1"/>
          <p:nvPr/>
        </p:nvSpPr>
        <p:spPr>
          <a:xfrm>
            <a:off x="5739495" y="8690695"/>
            <a:ext cx="2012874" cy="86677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71437" tIns="71437" rIns="71437" bIns="71437" anchor="ctr">
            <a:spAutoFit/>
          </a:bodyPr>
          <a:lstStyle>
            <a:lvl1pPr algn="l" defTabSz="821531">
              <a:defRPr sz="4200" b="0">
                <a:latin typeface="Avenir Book"/>
                <a:ea typeface="Avenir Book"/>
                <a:cs typeface="Avenir Book"/>
                <a:sym typeface="Avenir Book"/>
              </a:defRPr>
            </a:lvl1pPr>
          </a:lstStyle>
          <a:p>
            <a:r>
              <a:t>Camera</a:t>
            </a:r>
          </a:p>
        </p:txBody>
      </p:sp>
      <mc:AlternateContent xmlns:mc="http://schemas.openxmlformats.org/markup-compatibility/2006" xmlns:a14="http://schemas.microsoft.com/office/drawing/2010/main">
        <mc:Choice Requires="a14">
          <p:sp>
            <p:nvSpPr>
              <p:cNvPr id="929" name="Ray"/>
              <p:cNvSpPr txBox="1"/>
              <p:nvPr/>
            </p:nvSpPr>
            <p:spPr>
              <a:xfrm>
                <a:off x="16010250" y="4623555"/>
                <a:ext cx="4124012" cy="939595"/>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wrap="none" lIns="71437" tIns="71437" rIns="71437" bIns="71437" anchor="ctr">
                <a:spAutoFit/>
              </a:bodyPr>
              <a:lstStyle/>
              <a:p>
                <a:pPr algn="l" defTabSz="821531">
                  <a:defRPr sz="4200" b="0">
                    <a:latin typeface="Avenir Book"/>
                    <a:ea typeface="Avenir Book"/>
                    <a:cs typeface="Avenir Book"/>
                    <a:sym typeface="Avenir Book"/>
                  </a:defRPr>
                </a:pPr>
                <a:r>
                  <a:t>Ray </a:t>
                </a:r>
                <a14:m>
                  <m:oMath xmlns:m="http://schemas.openxmlformats.org/officeDocument/2006/math">
                    <m:r>
                      <a:rPr sz="4600" i="1">
                        <a:solidFill>
                          <a:srgbClr val="000000"/>
                        </a:solidFill>
                        <a:latin typeface="Cambria Math" panose="02040503050406030204" pitchFamily="18" charset="0"/>
                      </a:rPr>
                      <m:t>𝐫</m:t>
                    </m:r>
                    <m:r>
                      <a:rPr sz="4600" i="1">
                        <a:solidFill>
                          <a:srgbClr val="000000"/>
                        </a:solidFill>
                        <a:latin typeface="Cambria Math" panose="02040503050406030204" pitchFamily="18" charset="0"/>
                      </a:rPr>
                      <m:t>(</m:t>
                    </m:r>
                    <m:r>
                      <a:rPr sz="4600" i="1">
                        <a:solidFill>
                          <a:srgbClr val="000000"/>
                        </a:solidFill>
                        <a:latin typeface="Cambria Math" panose="02040503050406030204" pitchFamily="18" charset="0"/>
                      </a:rPr>
                      <m:t>𝑡</m:t>
                    </m:r>
                    <m:r>
                      <a:rPr sz="4600" i="1">
                        <a:solidFill>
                          <a:srgbClr val="000000"/>
                        </a:solidFill>
                        <a:latin typeface="Cambria Math" panose="02040503050406030204" pitchFamily="18" charset="0"/>
                      </a:rPr>
                      <m:t>)=</m:t>
                    </m:r>
                    <m:r>
                      <a:rPr sz="4600" i="1">
                        <a:solidFill>
                          <a:srgbClr val="000000"/>
                        </a:solidFill>
                        <a:latin typeface="Cambria Math" panose="02040503050406030204" pitchFamily="18" charset="0"/>
                      </a:rPr>
                      <m:t>𝐨</m:t>
                    </m:r>
                    <m:r>
                      <a:rPr sz="4600" i="1">
                        <a:solidFill>
                          <a:srgbClr val="000000"/>
                        </a:solidFill>
                        <a:latin typeface="Cambria Math" panose="02040503050406030204" pitchFamily="18" charset="0"/>
                      </a:rPr>
                      <m:t>+</m:t>
                    </m:r>
                    <m:r>
                      <a:rPr sz="4600" i="1">
                        <a:solidFill>
                          <a:srgbClr val="000000"/>
                        </a:solidFill>
                        <a:latin typeface="Cambria Math" panose="02040503050406030204" pitchFamily="18" charset="0"/>
                      </a:rPr>
                      <m:t>𝑡</m:t>
                    </m:r>
                    <m:r>
                      <a:rPr sz="4600" i="1">
                        <a:solidFill>
                          <a:srgbClr val="000000"/>
                        </a:solidFill>
                        <a:latin typeface="Cambria Math" panose="02040503050406030204" pitchFamily="18" charset="0"/>
                      </a:rPr>
                      <m:t>𝐝</m:t>
                    </m:r>
                  </m:oMath>
                </a14:m>
                <a:endParaRPr/>
              </a:p>
            </p:txBody>
          </p:sp>
        </mc:Choice>
        <mc:Fallback xmlns="">
          <p:sp>
            <p:nvSpPr>
              <p:cNvPr id="929" name="Ray"/>
              <p:cNvSpPr txBox="1">
                <a:spLocks noRot="1" noChangeAspect="1" noMove="1" noResize="1" noEditPoints="1" noAdjustHandles="1" noChangeArrowheads="1" noChangeShapeType="1" noTextEdit="1"/>
              </p:cNvSpPr>
              <p:nvPr/>
            </p:nvSpPr>
            <p:spPr>
              <a:xfrm>
                <a:off x="16010250" y="4623555"/>
                <a:ext cx="4124012" cy="939595"/>
              </a:xfrm>
              <a:prstGeom prst="rect">
                <a:avLst/>
              </a:prstGeom>
              <a:blipFill>
                <a:blip r:embed="rId4"/>
                <a:stretch>
                  <a:fillRect l="-6056" r="-10192" b="-20645"/>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30" name="Text"/>
              <p:cNvSpPr txBox="1"/>
              <p:nvPr/>
            </p:nvSpPr>
            <p:spPr>
              <a:xfrm>
                <a:off x="12689008" y="6131921"/>
                <a:ext cx="317720" cy="939594"/>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wrap="none" lIns="71437" tIns="71437" rIns="71437" bIns="71437" anchor="ctr">
                <a:spAutoFit/>
              </a:bodyPr>
              <a:lstStyle>
                <a:lvl1pPr algn="l" defTabSz="821531">
                  <a:defRPr sz="4200" b="0">
                    <a:latin typeface="Avenir Book"/>
                    <a:ea typeface="Avenir Book"/>
                    <a:cs typeface="Avenir Book"/>
                    <a:sym typeface="Avenir Book"/>
                  </a:defRPr>
                </a:lvl1pPr>
              </a:lstStyle>
              <a:p>
                <a:pPr/>
                <a14:m>
                  <m:oMathPara xmlns:m="http://schemas.openxmlformats.org/officeDocument/2006/math">
                    <m:oMathParaPr>
                      <m:jc m:val="left"/>
                    </m:oMathParaPr>
                    <m:oMath xmlns:m="http://schemas.openxmlformats.org/officeDocument/2006/math">
                      <m:r>
                        <a:rPr sz="4900" i="1">
                          <a:solidFill>
                            <a:srgbClr val="000000"/>
                          </a:solidFill>
                          <a:latin typeface="Cambria Math" panose="02040503050406030204" pitchFamily="18" charset="0"/>
                        </a:rPr>
                        <m:t>𝑡</m:t>
                      </m:r>
                    </m:oMath>
                  </m:oMathPara>
                </a14:m>
                <a:endParaRPr/>
              </a:p>
            </p:txBody>
          </p:sp>
        </mc:Choice>
        <mc:Fallback xmlns="">
          <p:sp>
            <p:nvSpPr>
              <p:cNvPr id="930" name="Text"/>
              <p:cNvSpPr txBox="1">
                <a:spLocks noRot="1" noChangeAspect="1" noMove="1" noResize="1" noEditPoints="1" noAdjustHandles="1" noChangeArrowheads="1" noChangeShapeType="1" noTextEdit="1"/>
              </p:cNvSpPr>
              <p:nvPr/>
            </p:nvSpPr>
            <p:spPr>
              <a:xfrm>
                <a:off x="12689008" y="6131921"/>
                <a:ext cx="317720" cy="939594"/>
              </a:xfrm>
              <a:prstGeom prst="rect">
                <a:avLst/>
              </a:prstGeom>
              <a:blipFill>
                <a:blip r:embed="rId5"/>
                <a:stretch>
                  <a:fillRect/>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a:noFill/>
                  </a:rPr>
                  <a:t> </a:t>
                </a:r>
              </a:p>
            </p:txBody>
          </p:sp>
        </mc:Fallback>
      </mc:AlternateContent>
      <p:grpSp>
        <p:nvGrpSpPr>
          <p:cNvPr id="933" name="Group"/>
          <p:cNvGrpSpPr/>
          <p:nvPr/>
        </p:nvGrpSpPr>
        <p:grpSpPr>
          <a:xfrm>
            <a:off x="12429795" y="5033593"/>
            <a:ext cx="1070619" cy="1079845"/>
            <a:chOff x="0" y="0"/>
            <a:chExt cx="1070618" cy="1079844"/>
          </a:xfrm>
        </p:grpSpPr>
        <p:sp>
          <p:nvSpPr>
            <p:cNvPr id="931" name="Square"/>
            <p:cNvSpPr/>
            <p:nvPr/>
          </p:nvSpPr>
          <p:spPr>
            <a:xfrm>
              <a:off x="97813" y="876644"/>
              <a:ext cx="203201" cy="203201"/>
            </a:xfrm>
            <a:prstGeom prst="rect">
              <a:avLst/>
            </a:prstGeom>
            <a:solidFill>
              <a:srgbClr val="CDE7FD"/>
            </a:solidFill>
            <a:ln w="25400" cap="flat">
              <a:solidFill>
                <a:srgbClr val="000000"/>
              </a:solidFill>
              <a:prstDash val="solid"/>
              <a:miter lim="400000"/>
            </a:ln>
            <a:effectLst>
              <a:outerShdw blurRad="63500" dist="25400" dir="3228796" rotWithShape="0">
                <a:srgbClr val="000000"/>
              </a:outerShdw>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mc:AlternateContent xmlns:mc="http://schemas.openxmlformats.org/markup-compatibility/2006" xmlns:a14="http://schemas.microsoft.com/office/drawing/2010/main">
          <mc:Choice Requires="a14">
            <p:sp>
              <p:nvSpPr>
                <p:cNvPr id="932" name="Text"/>
                <p:cNvSpPr txBox="1"/>
                <p:nvPr/>
              </p:nvSpPr>
              <p:spPr>
                <a:xfrm>
                  <a:off x="0" y="0"/>
                  <a:ext cx="1070619" cy="939594"/>
                </a:xfrm>
                <a:prstGeom prst="rect">
                  <a:avLst/>
                </a:prstGeom>
                <a:noFill/>
                <a:ln w="12700" cap="flat">
                  <a:noFill/>
                  <a:miter lim="400000"/>
                </a:ln>
                <a:effectLst/>
                <a:extLst>
                  <a:ext uri="{C572A759-6A51-4108-AA02-DFA0A04FC94B}">
                    <ma14:wrappingTextBoxFlag xmlns:ma14="http://schemas.microsoft.com/office/mac/drawingml/2011/main" xmlns:m="http://schemas.openxmlformats.org/officeDocument/2006/math" xmlns="" val="1"/>
                  </a:ext>
                </a:extLst>
              </p:spPr>
              <p:txBody>
                <a:bodyPr wrap="square" lIns="71437" tIns="71437" rIns="71437" bIns="71437" numCol="1" anchor="ctr">
                  <a:spAutoFit/>
                </a:bodyPr>
                <a:lstStyle>
                  <a:lvl1pPr algn="l" defTabSz="821531">
                    <a:defRPr sz="4200" b="0">
                      <a:latin typeface="Avenir Book"/>
                      <a:ea typeface="Avenir Book"/>
                      <a:cs typeface="Avenir Book"/>
                      <a:sym typeface="Avenir Book"/>
                    </a:defRPr>
                  </a:lvl1pPr>
                </a:lstStyle>
                <a:p>
                  <a:pPr/>
                  <a14:m>
                    <m:oMathPara xmlns:m="http://schemas.openxmlformats.org/officeDocument/2006/math">
                      <m:oMathParaPr>
                        <m:jc m:val="left"/>
                      </m:oMathParaPr>
                      <m:oMath xmlns:m="http://schemas.openxmlformats.org/officeDocument/2006/math">
                        <m:r>
                          <a:rPr sz="4800" i="1">
                            <a:solidFill>
                              <a:srgbClr val="000000"/>
                            </a:solidFill>
                            <a:latin typeface="Cambria Math" panose="02040503050406030204" pitchFamily="18" charset="0"/>
                          </a:rPr>
                          <m:t>𝐜</m:t>
                        </m:r>
                        <m:r>
                          <a:rPr sz="4800" i="1">
                            <a:solidFill>
                              <a:srgbClr val="000000"/>
                            </a:solidFill>
                            <a:latin typeface="Cambria Math" panose="02040503050406030204" pitchFamily="18" charset="0"/>
                          </a:rPr>
                          <m:t>(</m:t>
                        </m:r>
                        <m:r>
                          <a:rPr sz="4800" i="1">
                            <a:solidFill>
                              <a:srgbClr val="000000"/>
                            </a:solidFill>
                            <a:latin typeface="Cambria Math" panose="02040503050406030204" pitchFamily="18" charset="0"/>
                          </a:rPr>
                          <m:t>𝑡</m:t>
                        </m:r>
                        <m:r>
                          <a:rPr sz="4800" i="1">
                            <a:solidFill>
                              <a:srgbClr val="000000"/>
                            </a:solidFill>
                            <a:latin typeface="Cambria Math" panose="02040503050406030204" pitchFamily="18" charset="0"/>
                          </a:rPr>
                          <m:t>)</m:t>
                        </m:r>
                      </m:oMath>
                    </m:oMathPara>
                  </a14:m>
                  <a:endParaRPr/>
                </a:p>
              </p:txBody>
            </p:sp>
          </mc:Choice>
          <mc:Fallback xmlns="">
            <p:sp>
              <p:nvSpPr>
                <p:cNvPr id="932" name="Text"/>
                <p:cNvSpPr txBox="1">
                  <a:spLocks noRot="1" noChangeAspect="1" noMove="1" noResize="1" noEditPoints="1" noAdjustHandles="1" noChangeArrowheads="1" noChangeShapeType="1" noTextEdit="1"/>
                </p:cNvSpPr>
                <p:nvPr/>
              </p:nvSpPr>
              <p:spPr>
                <a:xfrm>
                  <a:off x="0" y="0"/>
                  <a:ext cx="1070619" cy="939594"/>
                </a:xfrm>
                <a:prstGeom prst="rect">
                  <a:avLst/>
                </a:prstGeom>
                <a:blipFill>
                  <a:blip r:embed="rId6"/>
                  <a:stretch>
                    <a:fillRect r="-568"/>
                  </a:stretch>
                </a:blip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a:noFill/>
                    </a:rPr>
                    <a:t> </a:t>
                  </a:r>
                </a:p>
              </p:txBody>
            </p:sp>
          </mc:Fallback>
        </mc:AlternateContent>
      </p:gr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927"/>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2" nodeType="afterEffect">
                                  <p:stCondLst>
                                    <p:cond delay="0"/>
                                  </p:stCondLst>
                                  <p:iterate>
                                    <p:tmAbs val="0"/>
                                  </p:iterate>
                                  <p:childTnLst>
                                    <p:set>
                                      <p:cBhvr>
                                        <p:cTn id="9" fill="hold"/>
                                        <p:tgtEl>
                                          <p:spTgt spid="930"/>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3" nodeType="clickEffect">
                                  <p:stCondLst>
                                    <p:cond delay="0"/>
                                  </p:stCondLst>
                                  <p:iterate>
                                    <p:tmAbs val="0"/>
                                  </p:iterate>
                                  <p:childTnLst>
                                    <p:set>
                                      <p:cBhvr>
                                        <p:cTn id="13" fill="hold"/>
                                        <p:tgtEl>
                                          <p:spTgt spid="933"/>
                                        </p:tgtEl>
                                        <p:attrNameLst>
                                          <p:attrName>style.visibility</p:attrName>
                                        </p:attrNameLst>
                                      </p:cBhvr>
                                      <p:to>
                                        <p:strVal val="visible"/>
                                      </p:to>
                                    </p:set>
                                  </p:childTnLst>
                                </p:cTn>
                              </p:par>
                            </p:childTnLst>
                          </p:cTn>
                        </p:par>
                        <p:par>
                          <p:cTn id="14" fill="hold">
                            <p:stCondLst>
                              <p:cond delay="0"/>
                            </p:stCondLst>
                            <p:childTnLst>
                              <p:par>
                                <p:cTn id="15" presetID="-1" presetClass="path" presetSubtype="0" accel="50000" decel="50000" fill="hold" nodeType="afterEffect">
                                  <p:stCondLst>
                                    <p:cond delay="0"/>
                                  </p:stCondLst>
                                  <p:childTnLst>
                                    <p:animMotion origin="layout" path="M 0.000000 0.000000 C -0.040848 -0.032264 -0.087731 -0.029770 -0.127421 0.006776 C -0.156261 0.033332 -0.179248 0.076338 -0.192694 0.128897" pathEditMode="relative">
                                      <p:cBhvr>
                                        <p:cTn id="16" dur="1000" fill="hold"/>
                                        <p:tgtEl>
                                          <p:spTgt spid="933"/>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7" grpId="1" animBg="1" advAuto="0"/>
      <p:bldP spid="930" grpId="2" animBg="1" advAuto="0"/>
      <p:bldP spid="933" grpId="3" animBg="1" advAuto="0"/>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7" name="What does it mean for a ray to “hit” the volume?"/>
          <p:cNvSpPr txBox="1">
            <a:spLocks noGrp="1"/>
          </p:cNvSpPr>
          <p:nvPr>
            <p:ph type="title"/>
          </p:nvPr>
        </p:nvSpPr>
        <p:spPr>
          <a:prstGeom prst="rect">
            <a:avLst/>
          </a:prstGeom>
        </p:spPr>
        <p:txBody>
          <a:bodyPr/>
          <a:lstStyle>
            <a:lvl1pPr defTabSz="767715">
              <a:defRPr sz="7440"/>
            </a:lvl1pPr>
          </a:lstStyle>
          <a:p>
            <a:r>
              <a:t>What does it mean for a ray to “hit” the volume?</a:t>
            </a:r>
          </a:p>
        </p:txBody>
      </p:sp>
      <p:sp>
        <p:nvSpPr>
          <p:cNvPr id="939" name="Cloud"/>
          <p:cNvSpPr/>
          <p:nvPr/>
        </p:nvSpPr>
        <p:spPr>
          <a:xfrm>
            <a:off x="9909987" y="5738239"/>
            <a:ext cx="4564026" cy="2750539"/>
          </a:xfrm>
          <a:custGeom>
            <a:avLst/>
            <a:gdLst/>
            <a:ahLst/>
            <a:cxnLst>
              <a:cxn ang="0">
                <a:pos x="wd2" y="hd2"/>
              </a:cxn>
              <a:cxn ang="5400000">
                <a:pos x="wd2" y="hd2"/>
              </a:cxn>
              <a:cxn ang="10800000">
                <a:pos x="wd2" y="hd2"/>
              </a:cxn>
              <a:cxn ang="16200000">
                <a:pos x="wd2" y="hd2"/>
              </a:cxn>
            </a:cxnLst>
            <a:rect l="0" t="0" r="r" b="b"/>
            <a:pathLst>
              <a:path w="21600" h="21600" extrusionOk="0">
                <a:moveTo>
                  <a:pt x="10603" y="0"/>
                </a:moveTo>
                <a:cubicBezTo>
                  <a:pt x="7967" y="0"/>
                  <a:pt x="5720" y="2939"/>
                  <a:pt x="4858" y="7062"/>
                </a:cubicBezTo>
                <a:cubicBezTo>
                  <a:pt x="4628" y="6992"/>
                  <a:pt x="4391" y="6953"/>
                  <a:pt x="4150" y="6953"/>
                </a:cubicBezTo>
                <a:cubicBezTo>
                  <a:pt x="1857" y="6953"/>
                  <a:pt x="0" y="10233"/>
                  <a:pt x="0" y="14278"/>
                </a:cubicBezTo>
                <a:cubicBezTo>
                  <a:pt x="0" y="18323"/>
                  <a:pt x="1857" y="21600"/>
                  <a:pt x="4150" y="21600"/>
                </a:cubicBezTo>
                <a:cubicBezTo>
                  <a:pt x="4193" y="21600"/>
                  <a:pt x="4237" y="21597"/>
                  <a:pt x="4279" y="21594"/>
                </a:cubicBezTo>
                <a:lnTo>
                  <a:pt x="10532" y="21597"/>
                </a:lnTo>
                <a:cubicBezTo>
                  <a:pt x="10555" y="21598"/>
                  <a:pt x="10579" y="21600"/>
                  <a:pt x="10603" y="21600"/>
                </a:cubicBezTo>
                <a:cubicBezTo>
                  <a:pt x="10626" y="21600"/>
                  <a:pt x="10648" y="21598"/>
                  <a:pt x="10672" y="21597"/>
                </a:cubicBezTo>
                <a:lnTo>
                  <a:pt x="18141" y="21600"/>
                </a:lnTo>
                <a:cubicBezTo>
                  <a:pt x="20051" y="21600"/>
                  <a:pt x="21600" y="18868"/>
                  <a:pt x="21600" y="15496"/>
                </a:cubicBezTo>
                <a:cubicBezTo>
                  <a:pt x="21600" y="12124"/>
                  <a:pt x="20051" y="9389"/>
                  <a:pt x="18141" y="9389"/>
                </a:cubicBezTo>
                <a:cubicBezTo>
                  <a:pt x="17627" y="9389"/>
                  <a:pt x="17139" y="9589"/>
                  <a:pt x="16701" y="9943"/>
                </a:cubicBezTo>
                <a:cubicBezTo>
                  <a:pt x="16453" y="4379"/>
                  <a:pt x="13819" y="0"/>
                  <a:pt x="10603" y="0"/>
                </a:cubicBezTo>
                <a:close/>
              </a:path>
            </a:pathLst>
          </a:custGeom>
          <a:gradFill>
            <a:gsLst>
              <a:gs pos="0">
                <a:srgbClr val="FFFFFF"/>
              </a:gs>
              <a:gs pos="35021">
                <a:srgbClr val="7FCCFF"/>
              </a:gs>
              <a:gs pos="100000">
                <a:srgbClr val="0099FF"/>
              </a:gs>
            </a:gsLst>
            <a:path>
              <a:fillToRect l="69668" t="8463" r="30331" b="91536"/>
            </a:path>
          </a:gradFill>
          <a:ln w="381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mc:AlternateContent xmlns:mc="http://schemas.openxmlformats.org/markup-compatibility/2006" xmlns:a14="http://schemas.microsoft.com/office/drawing/2010/main">
        <mc:Choice Requires="a14">
          <p:sp>
            <p:nvSpPr>
              <p:cNvPr id="940" name="This notion is probabilistic: chance that ray hits a particle in a small interval around   is  .…"/>
              <p:cNvSpPr txBox="1"/>
              <p:nvPr/>
            </p:nvSpPr>
            <p:spPr>
              <a:xfrm>
                <a:off x="6426084" y="8685489"/>
                <a:ext cx="11531832" cy="2460213"/>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lIns="71437" tIns="71437" rIns="71437" bIns="71437" anchor="ctr">
                <a:spAutoFit/>
              </a:bodyPr>
              <a:lstStyle/>
              <a:p>
                <a:pPr algn="l" defTabSz="821531">
                  <a:defRPr sz="4200" b="0">
                    <a:latin typeface="Avenir Book"/>
                    <a:ea typeface="Avenir Book"/>
                    <a:cs typeface="Avenir Book"/>
                    <a:sym typeface="Avenir Book"/>
                  </a:defRPr>
                </a:pPr>
                <a:r>
                  <a:t>This notion is </a:t>
                </a:r>
                <a:r>
                  <a:rPr>
                    <a:latin typeface="Avenir Book Oblique"/>
                    <a:ea typeface="Avenir Book Oblique"/>
                    <a:cs typeface="Avenir Book Oblique"/>
                    <a:sym typeface="Avenir Book Oblique"/>
                  </a:rPr>
                  <a:t>probabilistic: </a:t>
                </a:r>
                <a:r>
                  <a:t>chance that ray hits a particle in a small interval around </a:t>
                </a:r>
                <a14:m>
                  <m:oMath xmlns:m="http://schemas.openxmlformats.org/officeDocument/2006/math">
                    <m:r>
                      <a:rPr sz="4900" i="1">
                        <a:solidFill>
                          <a:srgbClr val="000000"/>
                        </a:solidFill>
                        <a:latin typeface="Cambria Math" panose="02040503050406030204" pitchFamily="18" charset="0"/>
                      </a:rPr>
                      <m:t>𝑡</m:t>
                    </m:r>
                  </m:oMath>
                </a14:m>
                <a:r>
                  <a:t> is </a:t>
                </a:r>
                <a14:m>
                  <m:oMath xmlns:m="http://schemas.openxmlformats.org/officeDocument/2006/math">
                    <m:r>
                      <a:rPr sz="4600" i="1">
                        <a:solidFill>
                          <a:srgbClr val="000000"/>
                        </a:solidFill>
                        <a:latin typeface="Cambria Math" panose="02040503050406030204" pitchFamily="18" charset="0"/>
                      </a:rPr>
                      <m:t>𝜎</m:t>
                    </m:r>
                    <m:r>
                      <a:rPr sz="4600" i="1">
                        <a:solidFill>
                          <a:srgbClr val="000000"/>
                        </a:solidFill>
                        <a:latin typeface="Cambria Math" panose="02040503050406030204" pitchFamily="18" charset="0"/>
                      </a:rPr>
                      <m:t>(</m:t>
                    </m:r>
                    <m:r>
                      <a:rPr sz="4600" i="1">
                        <a:solidFill>
                          <a:srgbClr val="000000"/>
                        </a:solidFill>
                        <a:latin typeface="Cambria Math" panose="02040503050406030204" pitchFamily="18" charset="0"/>
                      </a:rPr>
                      <m:t>𝑡</m:t>
                    </m:r>
                    <m:r>
                      <a:rPr sz="4600" i="1">
                        <a:solidFill>
                          <a:srgbClr val="000000"/>
                        </a:solidFill>
                        <a:latin typeface="Cambria Math" panose="02040503050406030204" pitchFamily="18" charset="0"/>
                      </a:rPr>
                      <m:t>)</m:t>
                    </m:r>
                    <m:r>
                      <a:rPr sz="4600" i="1">
                        <a:solidFill>
                          <a:srgbClr val="000000"/>
                        </a:solidFill>
                        <a:latin typeface="Cambria Math" panose="02040503050406030204" pitchFamily="18" charset="0"/>
                      </a:rPr>
                      <m:t>𝑑𝑡</m:t>
                    </m:r>
                  </m:oMath>
                </a14:m>
                <a:r>
                  <a:t>.</a:t>
                </a:r>
              </a:p>
              <a:p>
                <a:pPr algn="l" defTabSz="821531">
                  <a:defRPr sz="4200" b="0">
                    <a:latin typeface="Avenir Book"/>
                    <a:ea typeface="Avenir Book"/>
                    <a:cs typeface="Avenir Book"/>
                    <a:sym typeface="Avenir Book"/>
                  </a:defRPr>
                </a:pPr>
                <a14:m>
                  <m:oMath xmlns:m="http://schemas.openxmlformats.org/officeDocument/2006/math">
                    <m:r>
                      <a:rPr sz="4500" i="1">
                        <a:solidFill>
                          <a:srgbClr val="000000"/>
                        </a:solidFill>
                        <a:latin typeface="Cambria Math" panose="02040503050406030204" pitchFamily="18" charset="0"/>
                      </a:rPr>
                      <m:t>𝜎</m:t>
                    </m:r>
                  </m:oMath>
                </a14:m>
                <a:r>
                  <a:t> is called the “volume density”</a:t>
                </a:r>
              </a:p>
            </p:txBody>
          </p:sp>
        </mc:Choice>
        <mc:Fallback xmlns="">
          <p:sp>
            <p:nvSpPr>
              <p:cNvPr id="940" name="This notion is probabilistic: chance that ray hits a particle in a small interval around   is  .…"/>
              <p:cNvSpPr txBox="1">
                <a:spLocks noRot="1" noChangeAspect="1" noMove="1" noResize="1" noEditPoints="1" noAdjustHandles="1" noChangeArrowheads="1" noChangeShapeType="1" noTextEdit="1"/>
              </p:cNvSpPr>
              <p:nvPr/>
            </p:nvSpPr>
            <p:spPr>
              <a:xfrm>
                <a:off x="6426084" y="8685489"/>
                <a:ext cx="11531832" cy="2460213"/>
              </a:xfrm>
              <a:prstGeom prst="rect">
                <a:avLst/>
              </a:prstGeom>
              <a:blipFill>
                <a:blip r:embed="rId3"/>
                <a:stretch>
                  <a:fillRect l="-2220" r="-370" b="-4715"/>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a:noFill/>
                  </a:rPr>
                  <a:t> </a:t>
                </a:r>
              </a:p>
            </p:txBody>
          </p:sp>
        </mc:Fallback>
      </mc:AlternateContent>
      <p:sp>
        <p:nvSpPr>
          <p:cNvPr id="941" name="Line"/>
          <p:cNvSpPr/>
          <p:nvPr/>
        </p:nvSpPr>
        <p:spPr>
          <a:xfrm flipV="1">
            <a:off x="7751696" y="5136944"/>
            <a:ext cx="8198796" cy="2934183"/>
          </a:xfrm>
          <a:prstGeom prst="line">
            <a:avLst/>
          </a:prstGeom>
          <a:ln w="50800">
            <a:solidFill>
              <a:srgbClr val="000000"/>
            </a:solidFill>
            <a:miter lim="400000"/>
            <a:tailEnd type="triangle"/>
          </a:ln>
          <a:effectLst>
            <a:outerShdw blurRad="63500" dist="25400" dir="3228796" rotWithShape="0">
              <a:srgbClr val="000000"/>
            </a:outerShdw>
          </a:effectLst>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942" name="Circle"/>
          <p:cNvSpPr/>
          <p:nvPr/>
        </p:nvSpPr>
        <p:spPr>
          <a:xfrm>
            <a:off x="12598085" y="6205149"/>
            <a:ext cx="203201" cy="203201"/>
          </a:xfrm>
          <a:prstGeom prst="ellipse">
            <a:avLst/>
          </a:prstGeom>
          <a:solidFill>
            <a:srgbClr val="FFFFFF"/>
          </a:solidFill>
          <a:ln w="12700">
            <a:miter lim="400000"/>
          </a:ln>
          <a:effectLst>
            <a:outerShdw blurRad="63500" dist="25400" dir="3228796" rotWithShape="0">
              <a:srgbClr val="000000"/>
            </a:outerShdw>
          </a:effectLst>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mc:AlternateContent xmlns:mc="http://schemas.openxmlformats.org/markup-compatibility/2006" xmlns:a14="http://schemas.microsoft.com/office/drawing/2010/main">
        <mc:Choice Requires="a14">
          <p:sp>
            <p:nvSpPr>
              <p:cNvPr id="943" name="Text"/>
              <p:cNvSpPr txBox="1"/>
              <p:nvPr/>
            </p:nvSpPr>
            <p:spPr>
              <a:xfrm>
                <a:off x="13365734" y="5949221"/>
                <a:ext cx="5067348" cy="829072"/>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wrap="none" lIns="71437" tIns="71437" rIns="71437" bIns="71437" anchor="ctr">
                <a:spAutoFit/>
              </a:bodyPr>
              <a:lstStyle>
                <a:lvl1pPr algn="l" defTabSz="821531">
                  <a:defRPr sz="4200" b="0">
                    <a:latin typeface="Avenir Book"/>
                    <a:ea typeface="Avenir Book"/>
                    <a:cs typeface="Avenir Book"/>
                    <a:sym typeface="Avenir Book"/>
                  </a:defRPr>
                </a:lvl1pPr>
              </a:lstStyle>
              <a:p>
                <a:pPr/>
                <a14:m>
                  <m:oMathPara xmlns:m="http://schemas.openxmlformats.org/officeDocument/2006/math">
                    <m:oMathParaPr>
                      <m:jc m:val="left"/>
                    </m:oMathParaPr>
                    <m:oMath xmlns:m="http://schemas.openxmlformats.org/officeDocument/2006/math">
                      <m:r>
                        <a:rPr sz="4450" i="1">
                          <a:solidFill>
                            <a:srgbClr val="000000"/>
                          </a:solidFill>
                          <a:latin typeface="Cambria Math" panose="02040503050406030204" pitchFamily="18" charset="0"/>
                        </a:rPr>
                        <m:t>𝑃</m:t>
                      </m:r>
                      <m:r>
                        <a:rPr sz="4450" i="1">
                          <a:solidFill>
                            <a:srgbClr val="000000"/>
                          </a:solidFill>
                          <a:latin typeface="Cambria Math" panose="02040503050406030204" pitchFamily="18" charset="0"/>
                        </a:rPr>
                        <m:t>[</m:t>
                      </m:r>
                      <m:r>
                        <m:rPr>
                          <m:nor/>
                        </m:rPr>
                        <a:rPr sz="4450" i="1">
                          <a:solidFill>
                            <a:srgbClr val="000000"/>
                          </a:solidFill>
                          <a:latin typeface="Cambria Math" panose="02040503050406030204" pitchFamily="18" charset="0"/>
                        </a:rPr>
                        <m:t>hit</m:t>
                      </m:r>
                      <m:r>
                        <m:rPr>
                          <m:nor/>
                        </m:rPr>
                        <a:rPr sz="4450" i="1">
                          <a:solidFill>
                            <a:srgbClr val="000000"/>
                          </a:solidFill>
                          <a:latin typeface="Cambria Math" panose="02040503050406030204" pitchFamily="18" charset="0"/>
                        </a:rPr>
                        <m:t> </m:t>
                      </m:r>
                      <m:r>
                        <m:rPr>
                          <m:nor/>
                        </m:rPr>
                        <a:rPr sz="4450" i="1">
                          <a:solidFill>
                            <a:srgbClr val="000000"/>
                          </a:solidFill>
                          <a:latin typeface="Cambria Math" panose="02040503050406030204" pitchFamily="18" charset="0"/>
                        </a:rPr>
                        <m:t>at</m:t>
                      </m:r>
                      <m:r>
                        <m:rPr>
                          <m:nor/>
                        </m:rPr>
                        <a:rPr lang="en-US" sz="4450" b="0" i="1" smtClean="0">
                          <a:solidFill>
                            <a:srgbClr val="000000"/>
                          </a:solidFill>
                          <a:latin typeface="Cambria Math" panose="02040503050406030204" pitchFamily="18" charset="0"/>
                        </a:rPr>
                        <m:t> </m:t>
                      </m:r>
                      <m:r>
                        <a:rPr sz="4450" i="1">
                          <a:solidFill>
                            <a:srgbClr val="000000"/>
                          </a:solidFill>
                          <a:latin typeface="Cambria Math" panose="02040503050406030204" pitchFamily="18" charset="0"/>
                        </a:rPr>
                        <m:t>𝑡</m:t>
                      </m:r>
                      <m:r>
                        <a:rPr sz="4450" i="1">
                          <a:solidFill>
                            <a:srgbClr val="000000"/>
                          </a:solidFill>
                          <a:latin typeface="Cambria Math" panose="02040503050406030204" pitchFamily="18" charset="0"/>
                        </a:rPr>
                        <m:t>]=</m:t>
                      </m:r>
                      <m:r>
                        <a:rPr sz="4450" i="1">
                          <a:solidFill>
                            <a:srgbClr val="000000"/>
                          </a:solidFill>
                          <a:latin typeface="Cambria Math" panose="02040503050406030204" pitchFamily="18" charset="0"/>
                        </a:rPr>
                        <m:t>𝜎</m:t>
                      </m:r>
                      <m:r>
                        <a:rPr sz="4450" i="1">
                          <a:solidFill>
                            <a:srgbClr val="000000"/>
                          </a:solidFill>
                          <a:latin typeface="Cambria Math" panose="02040503050406030204" pitchFamily="18" charset="0"/>
                        </a:rPr>
                        <m:t>(</m:t>
                      </m:r>
                      <m:r>
                        <a:rPr sz="4450" i="1">
                          <a:solidFill>
                            <a:srgbClr val="000000"/>
                          </a:solidFill>
                          <a:latin typeface="Cambria Math" panose="02040503050406030204" pitchFamily="18" charset="0"/>
                        </a:rPr>
                        <m:t>𝑡</m:t>
                      </m:r>
                      <m:r>
                        <a:rPr sz="4450" i="1">
                          <a:solidFill>
                            <a:srgbClr val="000000"/>
                          </a:solidFill>
                          <a:latin typeface="Cambria Math" panose="02040503050406030204" pitchFamily="18" charset="0"/>
                        </a:rPr>
                        <m:t>)</m:t>
                      </m:r>
                      <m:r>
                        <a:rPr sz="4450" i="1">
                          <a:solidFill>
                            <a:srgbClr val="000000"/>
                          </a:solidFill>
                          <a:latin typeface="Cambria Math" panose="02040503050406030204" pitchFamily="18" charset="0"/>
                        </a:rPr>
                        <m:t>𝑑𝑡</m:t>
                      </m:r>
                    </m:oMath>
                  </m:oMathPara>
                </a14:m>
                <a:endParaRPr dirty="0"/>
              </a:p>
            </p:txBody>
          </p:sp>
        </mc:Choice>
        <mc:Fallback xmlns="">
          <p:sp>
            <p:nvSpPr>
              <p:cNvPr id="943" name="Text"/>
              <p:cNvSpPr txBox="1">
                <a:spLocks noRot="1" noChangeAspect="1" noMove="1" noResize="1" noEditPoints="1" noAdjustHandles="1" noChangeArrowheads="1" noChangeShapeType="1" noTextEdit="1"/>
              </p:cNvSpPr>
              <p:nvPr/>
            </p:nvSpPr>
            <p:spPr>
              <a:xfrm>
                <a:off x="13365734" y="5949221"/>
                <a:ext cx="5067348" cy="829072"/>
              </a:xfrm>
              <a:prstGeom prst="rect">
                <a:avLst/>
              </a:prstGeom>
              <a:blipFill>
                <a:blip r:embed="rId4"/>
                <a:stretch>
                  <a:fillRect/>
                </a:stretch>
              </a:blipFill>
              <a:ln w="12700">
                <a:miter lim="400000"/>
              </a:ln>
              <a:extLst>
                <a:ext uri="{C572A759-6A51-4108-AA02-DFA0A04FC94B}">
                  <ma14:wrappingTextBoxFlag xmlns="" xmlns:m="http://schemas.openxmlformats.org/officeDocument/2006/math" xmlns:ma14="http://schemas.microsoft.com/office/mac/drawingml/2011/main" xmlns:a14="http://schemas.microsoft.com/office/drawing/2010/main" val="1"/>
                </a:ext>
              </a:ex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44" name="Text"/>
              <p:cNvSpPr txBox="1"/>
              <p:nvPr/>
            </p:nvSpPr>
            <p:spPr>
              <a:xfrm>
                <a:off x="12689008" y="6131921"/>
                <a:ext cx="317720" cy="939594"/>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wrap="none" lIns="71437" tIns="71437" rIns="71437" bIns="71437" anchor="ctr">
                <a:spAutoFit/>
              </a:bodyPr>
              <a:lstStyle>
                <a:lvl1pPr algn="l" defTabSz="821531">
                  <a:defRPr sz="4200" b="0">
                    <a:latin typeface="Avenir Book"/>
                    <a:ea typeface="Avenir Book"/>
                    <a:cs typeface="Avenir Book"/>
                    <a:sym typeface="Avenir Book"/>
                  </a:defRPr>
                </a:lvl1pPr>
              </a:lstStyle>
              <a:p>
                <a:pPr/>
                <a14:m>
                  <m:oMathPara xmlns:m="http://schemas.openxmlformats.org/officeDocument/2006/math">
                    <m:oMathParaPr>
                      <m:jc m:val="left"/>
                    </m:oMathParaPr>
                    <m:oMath xmlns:m="http://schemas.openxmlformats.org/officeDocument/2006/math">
                      <m:r>
                        <a:rPr sz="4900" i="1">
                          <a:solidFill>
                            <a:srgbClr val="000000"/>
                          </a:solidFill>
                          <a:latin typeface="Cambria Math" panose="02040503050406030204" pitchFamily="18" charset="0"/>
                        </a:rPr>
                        <m:t>𝑡</m:t>
                      </m:r>
                    </m:oMath>
                  </m:oMathPara>
                </a14:m>
                <a:endParaRPr/>
              </a:p>
            </p:txBody>
          </p:sp>
        </mc:Choice>
        <mc:Fallback xmlns="">
          <p:sp>
            <p:nvSpPr>
              <p:cNvPr id="944" name="Text"/>
              <p:cNvSpPr txBox="1">
                <a:spLocks noRot="1" noChangeAspect="1" noMove="1" noResize="1" noEditPoints="1" noAdjustHandles="1" noChangeArrowheads="1" noChangeShapeType="1" noTextEdit="1"/>
              </p:cNvSpPr>
              <p:nvPr/>
            </p:nvSpPr>
            <p:spPr>
              <a:xfrm>
                <a:off x="12689008" y="6131921"/>
                <a:ext cx="317720" cy="939594"/>
              </a:xfrm>
              <a:prstGeom prst="rect">
                <a:avLst/>
              </a:prstGeom>
              <a:blipFill>
                <a:blip r:embed="rId5"/>
                <a:stretch>
                  <a:fillRect/>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a:noFill/>
                  </a:rPr>
                  <a:t> </a:t>
                </a:r>
              </a:p>
            </p:txBody>
          </p:sp>
        </mc:Fallback>
      </mc:AlternateContent>
    </p:spTree>
  </p:cSld>
  <p:clrMapOvr>
    <a:masterClrMapping/>
  </p:clrMapOvr>
  <p:transition spd="med"/>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8" name="Probabilistic interpretation"/>
          <p:cNvSpPr txBox="1">
            <a:spLocks noGrp="1"/>
          </p:cNvSpPr>
          <p:nvPr>
            <p:ph type="title"/>
          </p:nvPr>
        </p:nvSpPr>
        <p:spPr>
          <a:prstGeom prst="rect">
            <a:avLst/>
          </a:prstGeom>
        </p:spPr>
        <p:txBody>
          <a:bodyPr/>
          <a:lstStyle/>
          <a:p>
            <a:r>
              <a:t>Probabilistic interpretation</a:t>
            </a:r>
          </a:p>
        </p:txBody>
      </p:sp>
      <p:sp>
        <p:nvSpPr>
          <p:cNvPr id="950" name="Cloud"/>
          <p:cNvSpPr/>
          <p:nvPr/>
        </p:nvSpPr>
        <p:spPr>
          <a:xfrm>
            <a:off x="9909987" y="5738239"/>
            <a:ext cx="4564026" cy="2750539"/>
          </a:xfrm>
          <a:custGeom>
            <a:avLst/>
            <a:gdLst/>
            <a:ahLst/>
            <a:cxnLst>
              <a:cxn ang="0">
                <a:pos x="wd2" y="hd2"/>
              </a:cxn>
              <a:cxn ang="5400000">
                <a:pos x="wd2" y="hd2"/>
              </a:cxn>
              <a:cxn ang="10800000">
                <a:pos x="wd2" y="hd2"/>
              </a:cxn>
              <a:cxn ang="16200000">
                <a:pos x="wd2" y="hd2"/>
              </a:cxn>
            </a:cxnLst>
            <a:rect l="0" t="0" r="r" b="b"/>
            <a:pathLst>
              <a:path w="21600" h="21600" extrusionOk="0">
                <a:moveTo>
                  <a:pt x="10603" y="0"/>
                </a:moveTo>
                <a:cubicBezTo>
                  <a:pt x="7967" y="0"/>
                  <a:pt x="5720" y="2939"/>
                  <a:pt x="4858" y="7062"/>
                </a:cubicBezTo>
                <a:cubicBezTo>
                  <a:pt x="4628" y="6992"/>
                  <a:pt x="4391" y="6953"/>
                  <a:pt x="4150" y="6953"/>
                </a:cubicBezTo>
                <a:cubicBezTo>
                  <a:pt x="1857" y="6953"/>
                  <a:pt x="0" y="10233"/>
                  <a:pt x="0" y="14278"/>
                </a:cubicBezTo>
                <a:cubicBezTo>
                  <a:pt x="0" y="18323"/>
                  <a:pt x="1857" y="21600"/>
                  <a:pt x="4150" y="21600"/>
                </a:cubicBezTo>
                <a:cubicBezTo>
                  <a:pt x="4193" y="21600"/>
                  <a:pt x="4237" y="21597"/>
                  <a:pt x="4279" y="21594"/>
                </a:cubicBezTo>
                <a:lnTo>
                  <a:pt x="10532" y="21597"/>
                </a:lnTo>
                <a:cubicBezTo>
                  <a:pt x="10555" y="21598"/>
                  <a:pt x="10579" y="21600"/>
                  <a:pt x="10603" y="21600"/>
                </a:cubicBezTo>
                <a:cubicBezTo>
                  <a:pt x="10626" y="21600"/>
                  <a:pt x="10648" y="21598"/>
                  <a:pt x="10672" y="21597"/>
                </a:cubicBezTo>
                <a:lnTo>
                  <a:pt x="18141" y="21600"/>
                </a:lnTo>
                <a:cubicBezTo>
                  <a:pt x="20051" y="21600"/>
                  <a:pt x="21600" y="18868"/>
                  <a:pt x="21600" y="15496"/>
                </a:cubicBezTo>
                <a:cubicBezTo>
                  <a:pt x="21600" y="12124"/>
                  <a:pt x="20051" y="9389"/>
                  <a:pt x="18141" y="9389"/>
                </a:cubicBezTo>
                <a:cubicBezTo>
                  <a:pt x="17627" y="9389"/>
                  <a:pt x="17139" y="9589"/>
                  <a:pt x="16701" y="9943"/>
                </a:cubicBezTo>
                <a:cubicBezTo>
                  <a:pt x="16453" y="4379"/>
                  <a:pt x="13819" y="0"/>
                  <a:pt x="10603" y="0"/>
                </a:cubicBezTo>
                <a:close/>
              </a:path>
            </a:pathLst>
          </a:custGeom>
          <a:gradFill>
            <a:gsLst>
              <a:gs pos="0">
                <a:srgbClr val="FFFFFF"/>
              </a:gs>
              <a:gs pos="35021">
                <a:srgbClr val="7FCCFF"/>
              </a:gs>
              <a:gs pos="100000">
                <a:srgbClr val="0099FF"/>
              </a:gs>
            </a:gsLst>
            <a:path>
              <a:fillToRect l="69668" t="8463" r="30331" b="91536"/>
            </a:path>
          </a:gradFill>
          <a:ln w="381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mc:AlternateContent xmlns:mc="http://schemas.openxmlformats.org/markup-compatibility/2006" xmlns:a14="http://schemas.microsoft.com/office/drawing/2010/main">
        <mc:Choice Requires="a14">
          <p:sp>
            <p:nvSpPr>
              <p:cNvPr id="951" name="To determine if   is the first hit along the ray, need to know  : the probability that the ray makes it through the volume up to  .…"/>
              <p:cNvSpPr txBox="1"/>
              <p:nvPr/>
            </p:nvSpPr>
            <p:spPr>
              <a:xfrm>
                <a:off x="6867514" y="8593693"/>
                <a:ext cx="10648971" cy="3329750"/>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lIns="71437" tIns="71437" rIns="71437" bIns="71437">
                <a:spAutoFit/>
              </a:bodyPr>
              <a:lstStyle/>
              <a:p>
                <a:pPr algn="l" defTabSz="821531">
                  <a:defRPr sz="4200" b="0">
                    <a:latin typeface="Avenir Book"/>
                    <a:ea typeface="Avenir Book"/>
                    <a:cs typeface="Avenir Book"/>
                    <a:sym typeface="Avenir Book"/>
                  </a:defRPr>
                </a:pPr>
                <a:r>
                  <a:t>To determine if </a:t>
                </a:r>
                <a14:m>
                  <m:oMath xmlns:m="http://schemas.openxmlformats.org/officeDocument/2006/math">
                    <m:r>
                      <a:rPr sz="4900" i="1">
                        <a:solidFill>
                          <a:srgbClr val="000000"/>
                        </a:solidFill>
                        <a:latin typeface="Cambria Math" panose="02040503050406030204" pitchFamily="18" charset="0"/>
                      </a:rPr>
                      <m:t>𝑡</m:t>
                    </m:r>
                  </m:oMath>
                </a14:m>
                <a:r>
                  <a:t> is the </a:t>
                </a:r>
                <a:r>
                  <a:rPr>
                    <a:latin typeface="Avenir Book Oblique"/>
                    <a:ea typeface="Avenir Book Oblique"/>
                    <a:cs typeface="Avenir Book Oblique"/>
                    <a:sym typeface="Avenir Book Oblique"/>
                  </a:rPr>
                  <a:t>first</a:t>
                </a:r>
                <a:r>
                  <a:t> hit along the ray, need to know </a:t>
                </a:r>
                <a14:m>
                  <m:oMath xmlns:m="http://schemas.openxmlformats.org/officeDocument/2006/math">
                    <m:r>
                      <a:rPr sz="4900" i="1">
                        <a:solidFill>
                          <a:srgbClr val="000000"/>
                        </a:solidFill>
                        <a:latin typeface="Cambria Math" panose="02040503050406030204" pitchFamily="18" charset="0"/>
                      </a:rPr>
                      <m:t>𝑇</m:t>
                    </m:r>
                    <m:r>
                      <a:rPr sz="4900" i="1">
                        <a:solidFill>
                          <a:srgbClr val="000000"/>
                        </a:solidFill>
                        <a:latin typeface="Cambria Math" panose="02040503050406030204" pitchFamily="18" charset="0"/>
                      </a:rPr>
                      <m:t>(</m:t>
                    </m:r>
                    <m:r>
                      <a:rPr sz="4900" i="1">
                        <a:solidFill>
                          <a:srgbClr val="000000"/>
                        </a:solidFill>
                        <a:latin typeface="Cambria Math" panose="02040503050406030204" pitchFamily="18" charset="0"/>
                      </a:rPr>
                      <m:t>𝑡</m:t>
                    </m:r>
                    <m:r>
                      <a:rPr sz="4900" i="1">
                        <a:solidFill>
                          <a:srgbClr val="000000"/>
                        </a:solidFill>
                        <a:latin typeface="Cambria Math" panose="02040503050406030204" pitchFamily="18" charset="0"/>
                      </a:rPr>
                      <m:t>)</m:t>
                    </m:r>
                  </m:oMath>
                </a14:m>
                <a:r>
                  <a:t>: the probability that the ray makes it through the volume up to </a:t>
                </a:r>
                <a14:m>
                  <m:oMath xmlns:m="http://schemas.openxmlformats.org/officeDocument/2006/math">
                    <m:r>
                      <a:rPr sz="4900" i="1">
                        <a:solidFill>
                          <a:srgbClr val="000000"/>
                        </a:solidFill>
                        <a:latin typeface="Cambria Math" panose="02040503050406030204" pitchFamily="18" charset="0"/>
                      </a:rPr>
                      <m:t>𝑡</m:t>
                    </m:r>
                  </m:oMath>
                </a14:m>
                <a:r>
                  <a:t>.</a:t>
                </a:r>
              </a:p>
              <a:p>
                <a:pPr algn="l" defTabSz="821531">
                  <a:defRPr sz="4200" b="0">
                    <a:latin typeface="Avenir Book"/>
                    <a:ea typeface="Avenir Book"/>
                    <a:cs typeface="Avenir Book"/>
                    <a:sym typeface="Avenir Book"/>
                  </a:defRPr>
                </a:pPr>
                <a14:m>
                  <m:oMath xmlns:m="http://schemas.openxmlformats.org/officeDocument/2006/math">
                    <m:r>
                      <a:rPr sz="4900" i="1">
                        <a:solidFill>
                          <a:srgbClr val="000000"/>
                        </a:solidFill>
                        <a:latin typeface="Cambria Math" panose="02040503050406030204" pitchFamily="18" charset="0"/>
                      </a:rPr>
                      <m:t>𝑇</m:t>
                    </m:r>
                    <m:r>
                      <a:rPr sz="4900" i="1">
                        <a:solidFill>
                          <a:srgbClr val="000000"/>
                        </a:solidFill>
                        <a:latin typeface="Cambria Math" panose="02040503050406030204" pitchFamily="18" charset="0"/>
                      </a:rPr>
                      <m:t>(</m:t>
                    </m:r>
                    <m:r>
                      <a:rPr sz="4900" i="1">
                        <a:solidFill>
                          <a:srgbClr val="000000"/>
                        </a:solidFill>
                        <a:latin typeface="Cambria Math" panose="02040503050406030204" pitchFamily="18" charset="0"/>
                      </a:rPr>
                      <m:t>𝑡</m:t>
                    </m:r>
                    <m:r>
                      <a:rPr sz="4900" i="1">
                        <a:solidFill>
                          <a:srgbClr val="000000"/>
                        </a:solidFill>
                        <a:latin typeface="Cambria Math" panose="02040503050406030204" pitchFamily="18" charset="0"/>
                      </a:rPr>
                      <m:t>)</m:t>
                    </m:r>
                  </m:oMath>
                </a14:m>
                <a:r>
                  <a:t> is called “transmittance”</a:t>
                </a:r>
              </a:p>
            </p:txBody>
          </p:sp>
        </mc:Choice>
        <mc:Fallback xmlns="">
          <p:sp>
            <p:nvSpPr>
              <p:cNvPr id="951" name="To determine if   is the first hit along the ray, need to know  : the probability that the ray makes it through the volume up to  .…"/>
              <p:cNvSpPr txBox="1">
                <a:spLocks noRot="1" noChangeAspect="1" noMove="1" noResize="1" noEditPoints="1" noAdjustHandles="1" noChangeArrowheads="1" noChangeShapeType="1" noTextEdit="1"/>
              </p:cNvSpPr>
              <p:nvPr/>
            </p:nvSpPr>
            <p:spPr>
              <a:xfrm>
                <a:off x="6867514" y="8593693"/>
                <a:ext cx="10648971" cy="3329750"/>
              </a:xfrm>
              <a:prstGeom prst="rect">
                <a:avLst/>
              </a:prstGeom>
              <a:blipFill>
                <a:blip r:embed="rId3"/>
                <a:stretch>
                  <a:fillRect l="-2405" t="-916" r="-3666"/>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a:noFill/>
                  </a:rPr>
                  <a:t> </a:t>
                </a:r>
              </a:p>
            </p:txBody>
          </p:sp>
        </mc:Fallback>
      </mc:AlternateContent>
      <p:sp>
        <p:nvSpPr>
          <p:cNvPr id="952" name="Line"/>
          <p:cNvSpPr/>
          <p:nvPr/>
        </p:nvSpPr>
        <p:spPr>
          <a:xfrm flipV="1">
            <a:off x="7751696" y="5136944"/>
            <a:ext cx="8198796" cy="2934183"/>
          </a:xfrm>
          <a:prstGeom prst="line">
            <a:avLst/>
          </a:prstGeom>
          <a:ln w="50800">
            <a:solidFill>
              <a:srgbClr val="000000"/>
            </a:solidFill>
            <a:miter lim="400000"/>
            <a:tailEnd type="triangle"/>
          </a:ln>
          <a:effectLst>
            <a:outerShdw blurRad="63500" dist="25400" dir="3228796" rotWithShape="0">
              <a:srgbClr val="000000"/>
            </a:outerShdw>
          </a:effectLst>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953" name="Circle"/>
          <p:cNvSpPr/>
          <p:nvPr/>
        </p:nvSpPr>
        <p:spPr>
          <a:xfrm>
            <a:off x="12598085" y="6205149"/>
            <a:ext cx="203201" cy="203201"/>
          </a:xfrm>
          <a:prstGeom prst="ellipse">
            <a:avLst/>
          </a:prstGeom>
          <a:solidFill>
            <a:srgbClr val="FFFFFF"/>
          </a:solidFill>
          <a:ln w="12700">
            <a:miter lim="400000"/>
          </a:ln>
          <a:effectLst>
            <a:outerShdw blurRad="63500" dist="25400" dir="3228796" rotWithShape="0">
              <a:srgbClr val="000000"/>
            </a:outerShdw>
          </a:effectLst>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mc:AlternateContent xmlns:mc="http://schemas.openxmlformats.org/markup-compatibility/2006" xmlns:a14="http://schemas.microsoft.com/office/drawing/2010/main">
        <mc:Choice Requires="a14">
          <p:sp>
            <p:nvSpPr>
              <p:cNvPr id="954" name="Text"/>
              <p:cNvSpPr txBox="1"/>
              <p:nvPr/>
            </p:nvSpPr>
            <p:spPr>
              <a:xfrm>
                <a:off x="4304121" y="5393504"/>
                <a:ext cx="6464013" cy="813683"/>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wrap="none" lIns="71437" tIns="71437" rIns="71437" bIns="71437" anchor="ctr">
                <a:spAutoFit/>
              </a:bodyPr>
              <a:lstStyle>
                <a:lvl1pPr algn="l" defTabSz="821531">
                  <a:defRPr sz="4200" b="0">
                    <a:latin typeface="Avenir Book"/>
                    <a:ea typeface="Avenir Book"/>
                    <a:cs typeface="Avenir Book"/>
                    <a:sym typeface="Avenir Book"/>
                  </a:defRPr>
                </a:lvl1pPr>
              </a:lstStyle>
              <a:p>
                <a:pPr/>
                <a14:m>
                  <m:oMathPara xmlns:m="http://schemas.openxmlformats.org/officeDocument/2006/math">
                    <m:oMathParaPr>
                      <m:jc m:val="left"/>
                    </m:oMathParaPr>
                    <m:oMath xmlns:m="http://schemas.openxmlformats.org/officeDocument/2006/math">
                      <m:r>
                        <a:rPr sz="4350" i="1">
                          <a:solidFill>
                            <a:srgbClr val="000000"/>
                          </a:solidFill>
                          <a:latin typeface="Cambria Math" panose="02040503050406030204" pitchFamily="18" charset="0"/>
                        </a:rPr>
                        <m:t>𝑃</m:t>
                      </m:r>
                      <m:r>
                        <a:rPr sz="4350" i="1">
                          <a:solidFill>
                            <a:srgbClr val="000000"/>
                          </a:solidFill>
                          <a:latin typeface="Cambria Math" panose="02040503050406030204" pitchFamily="18" charset="0"/>
                        </a:rPr>
                        <m:t>[</m:t>
                      </m:r>
                      <m:r>
                        <m:rPr>
                          <m:nor/>
                        </m:rPr>
                        <a:rPr sz="4350" i="1">
                          <a:solidFill>
                            <a:srgbClr val="000000"/>
                          </a:solidFill>
                          <a:latin typeface="Cambria Math" panose="02040503050406030204" pitchFamily="18" charset="0"/>
                        </a:rPr>
                        <m:t>no</m:t>
                      </m:r>
                      <m:r>
                        <m:rPr>
                          <m:nor/>
                        </m:rPr>
                        <a:rPr sz="4350" i="1">
                          <a:solidFill>
                            <a:srgbClr val="000000"/>
                          </a:solidFill>
                          <a:latin typeface="Cambria Math" panose="02040503050406030204" pitchFamily="18" charset="0"/>
                        </a:rPr>
                        <m:t> </m:t>
                      </m:r>
                      <m:r>
                        <m:rPr>
                          <m:nor/>
                        </m:rPr>
                        <a:rPr sz="4350" i="1">
                          <a:solidFill>
                            <a:srgbClr val="000000"/>
                          </a:solidFill>
                          <a:latin typeface="Cambria Math" panose="02040503050406030204" pitchFamily="18" charset="0"/>
                        </a:rPr>
                        <m:t>hits</m:t>
                      </m:r>
                      <m:r>
                        <m:rPr>
                          <m:nor/>
                        </m:rPr>
                        <a:rPr sz="4350" i="1">
                          <a:solidFill>
                            <a:srgbClr val="000000"/>
                          </a:solidFill>
                          <a:latin typeface="Cambria Math" panose="02040503050406030204" pitchFamily="18" charset="0"/>
                        </a:rPr>
                        <m:t> </m:t>
                      </m:r>
                      <m:r>
                        <m:rPr>
                          <m:nor/>
                        </m:rPr>
                        <a:rPr sz="4350" i="1">
                          <a:solidFill>
                            <a:srgbClr val="000000"/>
                          </a:solidFill>
                          <a:latin typeface="Cambria Math" panose="02040503050406030204" pitchFamily="18" charset="0"/>
                        </a:rPr>
                        <m:t>before</m:t>
                      </m:r>
                      <m:r>
                        <m:rPr>
                          <m:nor/>
                        </m:rPr>
                        <a:rPr lang="en-US" sz="4350" b="0" i="1" smtClean="0">
                          <a:solidFill>
                            <a:srgbClr val="000000"/>
                          </a:solidFill>
                          <a:latin typeface="Cambria Math" panose="02040503050406030204" pitchFamily="18" charset="0"/>
                        </a:rPr>
                        <m:t> </m:t>
                      </m:r>
                      <m:r>
                        <a:rPr sz="4350" i="1">
                          <a:solidFill>
                            <a:srgbClr val="000000"/>
                          </a:solidFill>
                          <a:latin typeface="Cambria Math" panose="02040503050406030204" pitchFamily="18" charset="0"/>
                        </a:rPr>
                        <m:t>𝑡</m:t>
                      </m:r>
                      <m:r>
                        <a:rPr sz="4350" i="1">
                          <a:solidFill>
                            <a:srgbClr val="000000"/>
                          </a:solidFill>
                          <a:latin typeface="Cambria Math" panose="02040503050406030204" pitchFamily="18" charset="0"/>
                        </a:rPr>
                        <m:t>]=</m:t>
                      </m:r>
                      <m:r>
                        <a:rPr sz="4350" i="1">
                          <a:solidFill>
                            <a:srgbClr val="000000"/>
                          </a:solidFill>
                          <a:latin typeface="Cambria Math" panose="02040503050406030204" pitchFamily="18" charset="0"/>
                        </a:rPr>
                        <m:t>𝑇</m:t>
                      </m:r>
                      <m:r>
                        <a:rPr sz="4350" i="1">
                          <a:solidFill>
                            <a:srgbClr val="000000"/>
                          </a:solidFill>
                          <a:latin typeface="Cambria Math" panose="02040503050406030204" pitchFamily="18" charset="0"/>
                        </a:rPr>
                        <m:t>(</m:t>
                      </m:r>
                      <m:r>
                        <a:rPr sz="4350" i="1">
                          <a:solidFill>
                            <a:srgbClr val="000000"/>
                          </a:solidFill>
                          <a:latin typeface="Cambria Math" panose="02040503050406030204" pitchFamily="18" charset="0"/>
                        </a:rPr>
                        <m:t>𝑡</m:t>
                      </m:r>
                      <m:r>
                        <a:rPr sz="4350" i="1">
                          <a:solidFill>
                            <a:srgbClr val="000000"/>
                          </a:solidFill>
                          <a:latin typeface="Cambria Math" panose="02040503050406030204" pitchFamily="18" charset="0"/>
                        </a:rPr>
                        <m:t>)</m:t>
                      </m:r>
                    </m:oMath>
                  </m:oMathPara>
                </a14:m>
                <a:endParaRPr dirty="0"/>
              </a:p>
            </p:txBody>
          </p:sp>
        </mc:Choice>
        <mc:Fallback xmlns="">
          <p:sp>
            <p:nvSpPr>
              <p:cNvPr id="954" name="Text"/>
              <p:cNvSpPr txBox="1">
                <a:spLocks noRot="1" noChangeAspect="1" noMove="1" noResize="1" noEditPoints="1" noAdjustHandles="1" noChangeArrowheads="1" noChangeShapeType="1" noTextEdit="1"/>
              </p:cNvSpPr>
              <p:nvPr/>
            </p:nvSpPr>
            <p:spPr>
              <a:xfrm>
                <a:off x="4304121" y="5393504"/>
                <a:ext cx="6464013" cy="813683"/>
              </a:xfrm>
              <a:prstGeom prst="rect">
                <a:avLst/>
              </a:prstGeom>
              <a:blipFill>
                <a:blip r:embed="rId4"/>
                <a:stretch>
                  <a:fillRect/>
                </a:stretch>
              </a:blipFill>
              <a:ln w="12700">
                <a:miter lim="400000"/>
              </a:ln>
              <a:extLst>
                <a:ext uri="{C572A759-6A51-4108-AA02-DFA0A04FC94B}">
                  <ma14:wrappingTextBoxFlag xmlns="" xmlns:m="http://schemas.openxmlformats.org/officeDocument/2006/math" xmlns:ma14="http://schemas.microsoft.com/office/mac/drawingml/2011/main" xmlns:a14="http://schemas.microsoft.com/office/drawing/2010/main" val="1"/>
                </a:ext>
              </a:ex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55" name="Text"/>
              <p:cNvSpPr txBox="1"/>
              <p:nvPr/>
            </p:nvSpPr>
            <p:spPr>
              <a:xfrm>
                <a:off x="12689008" y="6131921"/>
                <a:ext cx="317720" cy="939594"/>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wrap="none" lIns="71437" tIns="71437" rIns="71437" bIns="71437" anchor="ctr">
                <a:spAutoFit/>
              </a:bodyPr>
              <a:lstStyle>
                <a:lvl1pPr algn="l" defTabSz="821531">
                  <a:defRPr sz="4200" b="0">
                    <a:latin typeface="Avenir Book"/>
                    <a:ea typeface="Avenir Book"/>
                    <a:cs typeface="Avenir Book"/>
                    <a:sym typeface="Avenir Book"/>
                  </a:defRPr>
                </a:lvl1pPr>
              </a:lstStyle>
              <a:p>
                <a:pPr/>
                <a14:m>
                  <m:oMathPara xmlns:m="http://schemas.openxmlformats.org/officeDocument/2006/math">
                    <m:oMathParaPr>
                      <m:jc m:val="left"/>
                    </m:oMathParaPr>
                    <m:oMath xmlns:m="http://schemas.openxmlformats.org/officeDocument/2006/math">
                      <m:r>
                        <a:rPr sz="4900" i="1">
                          <a:solidFill>
                            <a:srgbClr val="000000"/>
                          </a:solidFill>
                          <a:latin typeface="Cambria Math" panose="02040503050406030204" pitchFamily="18" charset="0"/>
                        </a:rPr>
                        <m:t>𝑡</m:t>
                      </m:r>
                    </m:oMath>
                  </m:oMathPara>
                </a14:m>
                <a:endParaRPr/>
              </a:p>
            </p:txBody>
          </p:sp>
        </mc:Choice>
        <mc:Fallback xmlns="">
          <p:sp>
            <p:nvSpPr>
              <p:cNvPr id="955" name="Text"/>
              <p:cNvSpPr txBox="1">
                <a:spLocks noRot="1" noChangeAspect="1" noMove="1" noResize="1" noEditPoints="1" noAdjustHandles="1" noChangeArrowheads="1" noChangeShapeType="1" noTextEdit="1"/>
              </p:cNvSpPr>
              <p:nvPr/>
            </p:nvSpPr>
            <p:spPr>
              <a:xfrm>
                <a:off x="12689008" y="6131921"/>
                <a:ext cx="317720" cy="939594"/>
              </a:xfrm>
              <a:prstGeom prst="rect">
                <a:avLst/>
              </a:prstGeom>
              <a:blipFill>
                <a:blip r:embed="rId5"/>
                <a:stretch>
                  <a:fillRect/>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a:noFill/>
                  </a:rPr>
                  <a:t> </a:t>
                </a:r>
              </a:p>
            </p:txBody>
          </p:sp>
        </mc:Fallback>
      </mc:AlternateContent>
      <p:sp>
        <p:nvSpPr>
          <p:cNvPr id="956" name="Triangle"/>
          <p:cNvSpPr/>
          <p:nvPr/>
        </p:nvSpPr>
        <p:spPr>
          <a:xfrm rot="20447999">
            <a:off x="7432218" y="6107990"/>
            <a:ext cx="5121408" cy="1091956"/>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D5D5D5">
              <a:alpha val="50000"/>
            </a:srgbClr>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Tree>
  </p:cSld>
  <p:clrMapOvr>
    <a:masterClrMapping/>
  </p:clrMapOvr>
  <p:transition spd="med"/>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0" name="Probabilistic interpretation"/>
          <p:cNvSpPr txBox="1">
            <a:spLocks noGrp="1"/>
          </p:cNvSpPr>
          <p:nvPr>
            <p:ph type="title"/>
          </p:nvPr>
        </p:nvSpPr>
        <p:spPr>
          <a:prstGeom prst="rect">
            <a:avLst/>
          </a:prstGeom>
        </p:spPr>
        <p:txBody>
          <a:bodyPr/>
          <a:lstStyle/>
          <a:p>
            <a:r>
              <a:t>Probabilistic interpretation</a:t>
            </a:r>
          </a:p>
        </p:txBody>
      </p:sp>
      <p:sp>
        <p:nvSpPr>
          <p:cNvPr id="962" name="Cloud"/>
          <p:cNvSpPr/>
          <p:nvPr/>
        </p:nvSpPr>
        <p:spPr>
          <a:xfrm>
            <a:off x="9909987" y="5738239"/>
            <a:ext cx="4564026" cy="2750539"/>
          </a:xfrm>
          <a:custGeom>
            <a:avLst/>
            <a:gdLst/>
            <a:ahLst/>
            <a:cxnLst>
              <a:cxn ang="0">
                <a:pos x="wd2" y="hd2"/>
              </a:cxn>
              <a:cxn ang="5400000">
                <a:pos x="wd2" y="hd2"/>
              </a:cxn>
              <a:cxn ang="10800000">
                <a:pos x="wd2" y="hd2"/>
              </a:cxn>
              <a:cxn ang="16200000">
                <a:pos x="wd2" y="hd2"/>
              </a:cxn>
            </a:cxnLst>
            <a:rect l="0" t="0" r="r" b="b"/>
            <a:pathLst>
              <a:path w="21600" h="21600" extrusionOk="0">
                <a:moveTo>
                  <a:pt x="10603" y="0"/>
                </a:moveTo>
                <a:cubicBezTo>
                  <a:pt x="7967" y="0"/>
                  <a:pt x="5720" y="2939"/>
                  <a:pt x="4858" y="7062"/>
                </a:cubicBezTo>
                <a:cubicBezTo>
                  <a:pt x="4628" y="6992"/>
                  <a:pt x="4391" y="6953"/>
                  <a:pt x="4150" y="6953"/>
                </a:cubicBezTo>
                <a:cubicBezTo>
                  <a:pt x="1857" y="6953"/>
                  <a:pt x="0" y="10233"/>
                  <a:pt x="0" y="14278"/>
                </a:cubicBezTo>
                <a:cubicBezTo>
                  <a:pt x="0" y="18323"/>
                  <a:pt x="1857" y="21600"/>
                  <a:pt x="4150" y="21600"/>
                </a:cubicBezTo>
                <a:cubicBezTo>
                  <a:pt x="4193" y="21600"/>
                  <a:pt x="4237" y="21597"/>
                  <a:pt x="4279" y="21594"/>
                </a:cubicBezTo>
                <a:lnTo>
                  <a:pt x="10532" y="21597"/>
                </a:lnTo>
                <a:cubicBezTo>
                  <a:pt x="10555" y="21598"/>
                  <a:pt x="10579" y="21600"/>
                  <a:pt x="10603" y="21600"/>
                </a:cubicBezTo>
                <a:cubicBezTo>
                  <a:pt x="10626" y="21600"/>
                  <a:pt x="10648" y="21598"/>
                  <a:pt x="10672" y="21597"/>
                </a:cubicBezTo>
                <a:lnTo>
                  <a:pt x="18141" y="21600"/>
                </a:lnTo>
                <a:cubicBezTo>
                  <a:pt x="20051" y="21600"/>
                  <a:pt x="21600" y="18868"/>
                  <a:pt x="21600" y="15496"/>
                </a:cubicBezTo>
                <a:cubicBezTo>
                  <a:pt x="21600" y="12124"/>
                  <a:pt x="20051" y="9389"/>
                  <a:pt x="18141" y="9389"/>
                </a:cubicBezTo>
                <a:cubicBezTo>
                  <a:pt x="17627" y="9389"/>
                  <a:pt x="17139" y="9589"/>
                  <a:pt x="16701" y="9943"/>
                </a:cubicBezTo>
                <a:cubicBezTo>
                  <a:pt x="16453" y="4379"/>
                  <a:pt x="13819" y="0"/>
                  <a:pt x="10603" y="0"/>
                </a:cubicBezTo>
                <a:close/>
              </a:path>
            </a:pathLst>
          </a:custGeom>
          <a:gradFill>
            <a:gsLst>
              <a:gs pos="0">
                <a:srgbClr val="FFFFFF"/>
              </a:gs>
              <a:gs pos="35021">
                <a:srgbClr val="7FCCFF"/>
              </a:gs>
              <a:gs pos="100000">
                <a:srgbClr val="0099FF"/>
              </a:gs>
            </a:gsLst>
            <a:path>
              <a:fillToRect l="69668" t="8463" r="30331" b="91536"/>
            </a:path>
          </a:gradFill>
          <a:ln w="381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mc:AlternateContent xmlns:mc="http://schemas.openxmlformats.org/markup-compatibility/2006" xmlns:a14="http://schemas.microsoft.com/office/drawing/2010/main">
        <mc:Choice Requires="a14">
          <p:sp>
            <p:nvSpPr>
              <p:cNvPr id="963" name="The product of these probabilities tells us how much you see the particles at  :"/>
              <p:cNvSpPr txBox="1"/>
              <p:nvPr/>
            </p:nvSpPr>
            <p:spPr>
              <a:xfrm>
                <a:off x="5305040" y="8541205"/>
                <a:ext cx="14027919" cy="2851549"/>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lIns="71437" tIns="71437" rIns="71437" bIns="71437">
                <a:spAutoFit/>
              </a:bodyPr>
              <a:lstStyle/>
              <a:p>
                <a:pPr algn="l" defTabSz="821531">
                  <a:defRPr sz="4200" b="0">
                    <a:latin typeface="Avenir Book"/>
                    <a:ea typeface="Avenir Book"/>
                    <a:cs typeface="Avenir Book"/>
                    <a:sym typeface="Avenir Book"/>
                  </a:defRPr>
                </a:pPr>
                <a:r>
                  <a:rPr lang="en-US" dirty="0"/>
                  <a:t>The product of these probabilities tells us how much you see the particles at </a:t>
                </a:r>
                <a14:m>
                  <m:oMath xmlns:m="http://schemas.openxmlformats.org/officeDocument/2006/math">
                    <m:r>
                      <a:rPr lang="en-US" sz="4900" i="1">
                        <a:solidFill>
                          <a:srgbClr val="000000"/>
                        </a:solidFill>
                        <a:latin typeface="Cambria Math" panose="02040503050406030204" pitchFamily="18" charset="0"/>
                      </a:rPr>
                      <m:t>𝑡</m:t>
                    </m:r>
                  </m:oMath>
                </a14:m>
                <a:r>
                  <a:rPr lang="en-US" dirty="0"/>
                  <a:t>:</a:t>
                </a:r>
              </a:p>
              <a:p>
                <a:pPr algn="l" defTabSz="821531">
                  <a:defRPr sz="4200" b="0">
                    <a:latin typeface="Avenir Book"/>
                    <a:ea typeface="Avenir Book"/>
                    <a:cs typeface="Avenir Book"/>
                    <a:sym typeface="Avenir Book"/>
                  </a:defRPr>
                </a:pPr>
                <a14:m>
                  <m:oMathPara xmlns:m="http://schemas.openxmlformats.org/officeDocument/2006/math">
                    <m:oMathParaPr>
                      <m:jc m:val="left"/>
                    </m:oMathParaPr>
                    <m:oMath xmlns:m="http://schemas.openxmlformats.org/officeDocument/2006/math">
                      <m:r>
                        <a:rPr lang="en-US" sz="4350" i="1">
                          <a:solidFill>
                            <a:srgbClr val="000000"/>
                          </a:solidFill>
                          <a:latin typeface="Cambria Math" panose="02040503050406030204" pitchFamily="18" charset="0"/>
                        </a:rPr>
                        <m:t>𝑃</m:t>
                      </m:r>
                      <m:r>
                        <a:rPr lang="en-US" sz="4350" i="1">
                          <a:solidFill>
                            <a:srgbClr val="000000"/>
                          </a:solidFill>
                          <a:latin typeface="Cambria Math" panose="02040503050406030204" pitchFamily="18" charset="0"/>
                        </a:rPr>
                        <m:t>[</m:t>
                      </m:r>
                      <m:r>
                        <m:rPr>
                          <m:nor/>
                        </m:rPr>
                        <a:rPr lang="en-US" sz="4350" i="1">
                          <a:solidFill>
                            <a:srgbClr val="000000"/>
                          </a:solidFill>
                          <a:latin typeface="Cambria Math" panose="02040503050406030204" pitchFamily="18" charset="0"/>
                        </a:rPr>
                        <m:t>first</m:t>
                      </m:r>
                      <m:r>
                        <m:rPr>
                          <m:nor/>
                        </m:rPr>
                        <a:rPr lang="en-US" sz="4350" i="1">
                          <a:solidFill>
                            <a:srgbClr val="000000"/>
                          </a:solidFill>
                          <a:latin typeface="Cambria Math" panose="02040503050406030204" pitchFamily="18" charset="0"/>
                        </a:rPr>
                        <m:t> </m:t>
                      </m:r>
                      <m:r>
                        <m:rPr>
                          <m:nor/>
                        </m:rPr>
                        <a:rPr lang="en-US" sz="4350" i="1">
                          <a:solidFill>
                            <a:srgbClr val="000000"/>
                          </a:solidFill>
                          <a:latin typeface="Cambria Math" panose="02040503050406030204" pitchFamily="18" charset="0"/>
                        </a:rPr>
                        <m:t>hit</m:t>
                      </m:r>
                      <m:r>
                        <m:rPr>
                          <m:nor/>
                        </m:rPr>
                        <a:rPr lang="en-US" sz="4350" i="1">
                          <a:solidFill>
                            <a:srgbClr val="000000"/>
                          </a:solidFill>
                          <a:latin typeface="Cambria Math" panose="02040503050406030204" pitchFamily="18" charset="0"/>
                        </a:rPr>
                        <m:t> </m:t>
                      </m:r>
                      <m:r>
                        <m:rPr>
                          <m:nor/>
                        </m:rPr>
                        <a:rPr lang="en-US" sz="4350" i="1">
                          <a:solidFill>
                            <a:srgbClr val="000000"/>
                          </a:solidFill>
                          <a:latin typeface="Cambria Math" panose="02040503050406030204" pitchFamily="18" charset="0"/>
                        </a:rPr>
                        <m:t>at</m:t>
                      </m:r>
                      <m:r>
                        <m:rPr>
                          <m:nor/>
                        </m:rPr>
                        <a:rPr lang="en-US" sz="4350" b="0" i="1" smtClean="0">
                          <a:solidFill>
                            <a:srgbClr val="000000"/>
                          </a:solidFill>
                          <a:latin typeface="Cambria Math" panose="02040503050406030204" pitchFamily="18" charset="0"/>
                        </a:rPr>
                        <m:t> </m:t>
                      </m:r>
                      <m:r>
                        <a:rPr lang="en-US" sz="4350" i="1">
                          <a:solidFill>
                            <a:srgbClr val="000000"/>
                          </a:solidFill>
                          <a:latin typeface="Cambria Math" panose="02040503050406030204" pitchFamily="18" charset="0"/>
                        </a:rPr>
                        <m:t>𝑡</m:t>
                      </m:r>
                      <m:r>
                        <a:rPr lang="en-US" sz="4350" i="1">
                          <a:solidFill>
                            <a:srgbClr val="000000"/>
                          </a:solidFill>
                          <a:latin typeface="Cambria Math" panose="02040503050406030204" pitchFamily="18" charset="0"/>
                        </a:rPr>
                        <m:t>]=</m:t>
                      </m:r>
                      <m:r>
                        <a:rPr lang="en-US" sz="4350" i="1">
                          <a:solidFill>
                            <a:srgbClr val="000000"/>
                          </a:solidFill>
                          <a:latin typeface="Cambria Math" panose="02040503050406030204" pitchFamily="18" charset="0"/>
                        </a:rPr>
                        <m:t>𝑃</m:t>
                      </m:r>
                      <m:r>
                        <a:rPr lang="en-US" sz="4350" i="1">
                          <a:solidFill>
                            <a:srgbClr val="000000"/>
                          </a:solidFill>
                          <a:latin typeface="Cambria Math" panose="02040503050406030204" pitchFamily="18" charset="0"/>
                        </a:rPr>
                        <m:t>[</m:t>
                      </m:r>
                      <m:r>
                        <m:rPr>
                          <m:nor/>
                        </m:rPr>
                        <a:rPr lang="en-US" sz="4350" i="1">
                          <a:solidFill>
                            <a:srgbClr val="000000"/>
                          </a:solidFill>
                          <a:latin typeface="Cambria Math" panose="02040503050406030204" pitchFamily="18" charset="0"/>
                        </a:rPr>
                        <m:t>no</m:t>
                      </m:r>
                      <m:r>
                        <m:rPr>
                          <m:nor/>
                        </m:rPr>
                        <a:rPr lang="en-US" sz="4350" i="1">
                          <a:solidFill>
                            <a:srgbClr val="000000"/>
                          </a:solidFill>
                          <a:latin typeface="Cambria Math" panose="02040503050406030204" pitchFamily="18" charset="0"/>
                        </a:rPr>
                        <m:t> </m:t>
                      </m:r>
                      <m:r>
                        <m:rPr>
                          <m:nor/>
                        </m:rPr>
                        <a:rPr lang="en-US" sz="4350" i="1">
                          <a:solidFill>
                            <a:srgbClr val="000000"/>
                          </a:solidFill>
                          <a:latin typeface="Cambria Math" panose="02040503050406030204" pitchFamily="18" charset="0"/>
                        </a:rPr>
                        <m:t>hit</m:t>
                      </m:r>
                      <m:r>
                        <m:rPr>
                          <m:nor/>
                        </m:rPr>
                        <a:rPr lang="en-US" sz="4350" i="1">
                          <a:solidFill>
                            <a:srgbClr val="000000"/>
                          </a:solidFill>
                          <a:latin typeface="Cambria Math" panose="02040503050406030204" pitchFamily="18" charset="0"/>
                        </a:rPr>
                        <m:t> </m:t>
                      </m:r>
                      <m:r>
                        <m:rPr>
                          <m:nor/>
                        </m:rPr>
                        <a:rPr lang="en-US" sz="4350" i="1">
                          <a:solidFill>
                            <a:srgbClr val="000000"/>
                          </a:solidFill>
                          <a:latin typeface="Cambria Math" panose="02040503050406030204" pitchFamily="18" charset="0"/>
                        </a:rPr>
                        <m:t>before</m:t>
                      </m:r>
                      <m:r>
                        <a:rPr lang="en-US" sz="4350" b="0" i="1" smtClean="0">
                          <a:solidFill>
                            <a:srgbClr val="000000"/>
                          </a:solidFill>
                          <a:latin typeface="Cambria Math" panose="02040503050406030204" pitchFamily="18" charset="0"/>
                        </a:rPr>
                        <m:t> </m:t>
                      </m:r>
                      <m:r>
                        <a:rPr lang="en-US" sz="4350" i="1">
                          <a:solidFill>
                            <a:srgbClr val="000000"/>
                          </a:solidFill>
                          <a:latin typeface="Cambria Math" panose="02040503050406030204" pitchFamily="18" charset="0"/>
                        </a:rPr>
                        <m:t>𝑡</m:t>
                      </m:r>
                      <m:r>
                        <a:rPr lang="en-US" sz="4350" i="1">
                          <a:solidFill>
                            <a:srgbClr val="000000"/>
                          </a:solidFill>
                          <a:latin typeface="Cambria Math" panose="02040503050406030204" pitchFamily="18" charset="0"/>
                        </a:rPr>
                        <m:t>]×</m:t>
                      </m:r>
                      <m:r>
                        <a:rPr lang="en-US" sz="4350" i="1">
                          <a:solidFill>
                            <a:srgbClr val="000000"/>
                          </a:solidFill>
                          <a:latin typeface="Cambria Math" panose="02040503050406030204" pitchFamily="18" charset="0"/>
                        </a:rPr>
                        <m:t>𝑃</m:t>
                      </m:r>
                      <m:r>
                        <a:rPr lang="en-US" sz="4350" i="1">
                          <a:solidFill>
                            <a:srgbClr val="000000"/>
                          </a:solidFill>
                          <a:latin typeface="Cambria Math" panose="02040503050406030204" pitchFamily="18" charset="0"/>
                        </a:rPr>
                        <m:t>[</m:t>
                      </m:r>
                      <m:r>
                        <m:rPr>
                          <m:nor/>
                        </m:rPr>
                        <a:rPr lang="en-US" sz="4350" i="1">
                          <a:solidFill>
                            <a:srgbClr val="000000"/>
                          </a:solidFill>
                          <a:latin typeface="Cambria Math" panose="02040503050406030204" pitchFamily="18" charset="0"/>
                        </a:rPr>
                        <m:t>hit</m:t>
                      </m:r>
                      <m:r>
                        <m:rPr>
                          <m:nor/>
                        </m:rPr>
                        <a:rPr lang="en-US" sz="4350" i="1">
                          <a:solidFill>
                            <a:srgbClr val="000000"/>
                          </a:solidFill>
                          <a:latin typeface="Cambria Math" panose="02040503050406030204" pitchFamily="18" charset="0"/>
                        </a:rPr>
                        <m:t> </m:t>
                      </m:r>
                      <m:r>
                        <m:rPr>
                          <m:nor/>
                        </m:rPr>
                        <a:rPr lang="en-US" sz="4350" i="1">
                          <a:solidFill>
                            <a:srgbClr val="000000"/>
                          </a:solidFill>
                          <a:latin typeface="Cambria Math" panose="02040503050406030204" pitchFamily="18" charset="0"/>
                        </a:rPr>
                        <m:t>at</m:t>
                      </m:r>
                      <m:r>
                        <m:rPr>
                          <m:nor/>
                        </m:rPr>
                        <a:rPr lang="en-US" sz="4350" b="0" i="1" smtClean="0">
                          <a:solidFill>
                            <a:srgbClr val="000000"/>
                          </a:solidFill>
                          <a:latin typeface="Cambria Math" panose="02040503050406030204" pitchFamily="18" charset="0"/>
                        </a:rPr>
                        <m:t> </m:t>
                      </m:r>
                      <m:r>
                        <a:rPr lang="en-US" sz="4350" i="1">
                          <a:solidFill>
                            <a:srgbClr val="000000"/>
                          </a:solidFill>
                          <a:latin typeface="Cambria Math" panose="02040503050406030204" pitchFamily="18" charset="0"/>
                        </a:rPr>
                        <m:t>𝑡</m:t>
                      </m:r>
                      <m:r>
                        <a:rPr lang="en-US" sz="4350" i="1">
                          <a:solidFill>
                            <a:srgbClr val="000000"/>
                          </a:solidFill>
                          <a:latin typeface="Cambria Math" panose="02040503050406030204" pitchFamily="18" charset="0"/>
                        </a:rPr>
                        <m:t>]=</m:t>
                      </m:r>
                      <m:r>
                        <a:rPr lang="en-US" sz="4350" i="1">
                          <a:solidFill>
                            <a:srgbClr val="000000"/>
                          </a:solidFill>
                          <a:latin typeface="Cambria Math" panose="02040503050406030204" pitchFamily="18" charset="0"/>
                        </a:rPr>
                        <m:t>𝑇</m:t>
                      </m:r>
                      <m:r>
                        <a:rPr lang="en-US" sz="4350" i="1">
                          <a:solidFill>
                            <a:srgbClr val="000000"/>
                          </a:solidFill>
                          <a:latin typeface="Cambria Math" panose="02040503050406030204" pitchFamily="18" charset="0"/>
                        </a:rPr>
                        <m:t>(</m:t>
                      </m:r>
                      <m:r>
                        <a:rPr lang="en-US" sz="4350" i="1">
                          <a:solidFill>
                            <a:srgbClr val="000000"/>
                          </a:solidFill>
                          <a:latin typeface="Cambria Math" panose="02040503050406030204" pitchFamily="18" charset="0"/>
                        </a:rPr>
                        <m:t>𝑡</m:t>
                      </m:r>
                      <m:r>
                        <a:rPr lang="en-US" sz="4350" i="1">
                          <a:solidFill>
                            <a:srgbClr val="000000"/>
                          </a:solidFill>
                          <a:latin typeface="Cambria Math" panose="02040503050406030204" pitchFamily="18" charset="0"/>
                        </a:rPr>
                        <m:t>)</m:t>
                      </m:r>
                      <m:r>
                        <a:rPr lang="en-US" sz="4350" i="1">
                          <a:solidFill>
                            <a:srgbClr val="000000"/>
                          </a:solidFill>
                          <a:latin typeface="Cambria Math" panose="02040503050406030204" pitchFamily="18" charset="0"/>
                        </a:rPr>
                        <m:t>𝜎</m:t>
                      </m:r>
                      <m:r>
                        <a:rPr lang="en-US" sz="4350" i="1">
                          <a:solidFill>
                            <a:srgbClr val="000000"/>
                          </a:solidFill>
                          <a:latin typeface="Cambria Math" panose="02040503050406030204" pitchFamily="18" charset="0"/>
                        </a:rPr>
                        <m:t>(</m:t>
                      </m:r>
                      <m:r>
                        <a:rPr lang="en-US" sz="4350" i="1">
                          <a:solidFill>
                            <a:srgbClr val="000000"/>
                          </a:solidFill>
                          <a:latin typeface="Cambria Math" panose="02040503050406030204" pitchFamily="18" charset="0"/>
                        </a:rPr>
                        <m:t>𝑡</m:t>
                      </m:r>
                      <m:r>
                        <a:rPr lang="en-US" sz="4350" i="1">
                          <a:solidFill>
                            <a:srgbClr val="000000"/>
                          </a:solidFill>
                          <a:latin typeface="Cambria Math" panose="02040503050406030204" pitchFamily="18" charset="0"/>
                        </a:rPr>
                        <m:t>)</m:t>
                      </m:r>
                      <m:r>
                        <a:rPr lang="en-US" sz="4350" i="1">
                          <a:solidFill>
                            <a:srgbClr val="000000"/>
                          </a:solidFill>
                          <a:latin typeface="Cambria Math" panose="02040503050406030204" pitchFamily="18" charset="0"/>
                        </a:rPr>
                        <m:t>𝑑𝑡</m:t>
                      </m:r>
                    </m:oMath>
                  </m:oMathPara>
                </a14:m>
                <a:endParaRPr dirty="0"/>
              </a:p>
            </p:txBody>
          </p:sp>
        </mc:Choice>
        <mc:Fallback xmlns="">
          <p:sp>
            <p:nvSpPr>
              <p:cNvPr id="963" name="The product of these probabilities tells us how much you see the particles at  :"/>
              <p:cNvSpPr txBox="1">
                <a:spLocks noRot="1" noChangeAspect="1" noMove="1" noResize="1" noEditPoints="1" noAdjustHandles="1" noChangeArrowheads="1" noChangeShapeType="1" noTextEdit="1"/>
              </p:cNvSpPr>
              <p:nvPr/>
            </p:nvSpPr>
            <p:spPr>
              <a:xfrm>
                <a:off x="5305040" y="8541205"/>
                <a:ext cx="14027919" cy="2851549"/>
              </a:xfrm>
              <a:prstGeom prst="rect">
                <a:avLst/>
              </a:prstGeom>
              <a:blipFill>
                <a:blip r:embed="rId3"/>
                <a:stretch>
                  <a:fillRect l="-1825" t="-3419"/>
                </a:stretch>
              </a:blipFill>
              <a:ln w="12700">
                <a:miter lim="400000"/>
              </a:ln>
              <a:extLst>
                <a:ext uri="{C572A759-6A51-4108-AA02-DFA0A04FC94B}">
                  <ma14:wrappingTextBoxFlag xmlns="" xmlns:m="http://schemas.openxmlformats.org/officeDocument/2006/math" xmlns:ma14="http://schemas.microsoft.com/office/mac/drawingml/2011/main" xmlns:a14="http://schemas.microsoft.com/office/drawing/2010/main" val="1"/>
                </a:ext>
              </a:extLst>
            </p:spPr>
            <p:txBody>
              <a:bodyPr/>
              <a:lstStyle/>
              <a:p>
                <a:r>
                  <a:rPr lang="en-US">
                    <a:noFill/>
                  </a:rPr>
                  <a:t> </a:t>
                </a:r>
              </a:p>
            </p:txBody>
          </p:sp>
        </mc:Fallback>
      </mc:AlternateContent>
      <p:sp>
        <p:nvSpPr>
          <p:cNvPr id="964" name="Line"/>
          <p:cNvSpPr/>
          <p:nvPr/>
        </p:nvSpPr>
        <p:spPr>
          <a:xfrm flipV="1">
            <a:off x="7751696" y="5136944"/>
            <a:ext cx="8198796" cy="2934183"/>
          </a:xfrm>
          <a:prstGeom prst="line">
            <a:avLst/>
          </a:prstGeom>
          <a:ln w="50800">
            <a:solidFill>
              <a:srgbClr val="000000"/>
            </a:solidFill>
            <a:miter lim="400000"/>
            <a:tailEnd type="triangle"/>
          </a:ln>
          <a:effectLst>
            <a:outerShdw blurRad="63500" dist="25400" dir="3228796" rotWithShape="0">
              <a:srgbClr val="000000"/>
            </a:outerShdw>
          </a:effectLst>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965" name="Circle"/>
          <p:cNvSpPr/>
          <p:nvPr/>
        </p:nvSpPr>
        <p:spPr>
          <a:xfrm>
            <a:off x="12598085" y="6205149"/>
            <a:ext cx="203201" cy="203201"/>
          </a:xfrm>
          <a:prstGeom prst="ellipse">
            <a:avLst/>
          </a:prstGeom>
          <a:solidFill>
            <a:srgbClr val="FFFFFF"/>
          </a:solidFill>
          <a:ln w="12700">
            <a:miter lim="400000"/>
          </a:ln>
          <a:effectLst>
            <a:outerShdw blurRad="63500" dist="25400" dir="3228796" rotWithShape="0">
              <a:srgbClr val="000000"/>
            </a:outerShdw>
          </a:effectLst>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966" name="Triangle"/>
          <p:cNvSpPr/>
          <p:nvPr/>
        </p:nvSpPr>
        <p:spPr>
          <a:xfrm rot="20447999">
            <a:off x="7432218" y="6107990"/>
            <a:ext cx="5121408" cy="1091956"/>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D5D5D5">
              <a:alpha val="50000"/>
            </a:srgbClr>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mc:AlternateContent xmlns:mc="http://schemas.openxmlformats.org/markup-compatibility/2006" xmlns:a14="http://schemas.microsoft.com/office/drawing/2010/main">
        <mc:Choice Requires="a14">
          <p:sp>
            <p:nvSpPr>
              <p:cNvPr id="967" name="Text"/>
              <p:cNvSpPr txBox="1"/>
              <p:nvPr/>
            </p:nvSpPr>
            <p:spPr>
              <a:xfrm>
                <a:off x="13365734" y="5949221"/>
                <a:ext cx="5067348" cy="829072"/>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wrap="none" lIns="71437" tIns="71437" rIns="71437" bIns="71437" anchor="ctr">
                <a:spAutoFit/>
              </a:bodyPr>
              <a:lstStyle>
                <a:lvl1pPr algn="l" defTabSz="821531">
                  <a:defRPr sz="4200" b="0">
                    <a:latin typeface="Avenir Book"/>
                    <a:ea typeface="Avenir Book"/>
                    <a:cs typeface="Avenir Book"/>
                    <a:sym typeface="Avenir Book"/>
                  </a:defRPr>
                </a:lvl1pPr>
              </a:lstStyle>
              <a:p>
                <a:pPr/>
                <a14:m>
                  <m:oMathPara xmlns:m="http://schemas.openxmlformats.org/officeDocument/2006/math">
                    <m:oMathParaPr>
                      <m:jc m:val="left"/>
                    </m:oMathParaPr>
                    <m:oMath xmlns:m="http://schemas.openxmlformats.org/officeDocument/2006/math">
                      <m:r>
                        <a:rPr sz="4450" i="1">
                          <a:solidFill>
                            <a:srgbClr val="000000"/>
                          </a:solidFill>
                          <a:latin typeface="Cambria Math" panose="02040503050406030204" pitchFamily="18" charset="0"/>
                        </a:rPr>
                        <m:t>𝑃</m:t>
                      </m:r>
                      <m:r>
                        <a:rPr sz="4450" i="1">
                          <a:solidFill>
                            <a:srgbClr val="000000"/>
                          </a:solidFill>
                          <a:latin typeface="Cambria Math" panose="02040503050406030204" pitchFamily="18" charset="0"/>
                        </a:rPr>
                        <m:t>[</m:t>
                      </m:r>
                      <m:r>
                        <m:rPr>
                          <m:nor/>
                        </m:rPr>
                        <a:rPr sz="4450" i="1">
                          <a:solidFill>
                            <a:srgbClr val="000000"/>
                          </a:solidFill>
                          <a:latin typeface="Cambria Math" panose="02040503050406030204" pitchFamily="18" charset="0"/>
                        </a:rPr>
                        <m:t>hit</m:t>
                      </m:r>
                      <m:r>
                        <m:rPr>
                          <m:nor/>
                        </m:rPr>
                        <a:rPr sz="4450" i="1">
                          <a:solidFill>
                            <a:srgbClr val="000000"/>
                          </a:solidFill>
                          <a:latin typeface="Cambria Math" panose="02040503050406030204" pitchFamily="18" charset="0"/>
                        </a:rPr>
                        <m:t> </m:t>
                      </m:r>
                      <m:r>
                        <m:rPr>
                          <m:nor/>
                        </m:rPr>
                        <a:rPr sz="4450" i="1">
                          <a:solidFill>
                            <a:srgbClr val="000000"/>
                          </a:solidFill>
                          <a:latin typeface="Cambria Math" panose="02040503050406030204" pitchFamily="18" charset="0"/>
                        </a:rPr>
                        <m:t>at</m:t>
                      </m:r>
                      <m:r>
                        <m:rPr>
                          <m:nor/>
                        </m:rPr>
                        <a:rPr lang="en-US" sz="4450" b="0" i="1" smtClean="0">
                          <a:solidFill>
                            <a:srgbClr val="000000"/>
                          </a:solidFill>
                          <a:latin typeface="Cambria Math" panose="02040503050406030204" pitchFamily="18" charset="0"/>
                        </a:rPr>
                        <m:t> </m:t>
                      </m:r>
                      <m:r>
                        <a:rPr sz="4450" i="1">
                          <a:solidFill>
                            <a:srgbClr val="000000"/>
                          </a:solidFill>
                          <a:latin typeface="Cambria Math" panose="02040503050406030204" pitchFamily="18" charset="0"/>
                        </a:rPr>
                        <m:t>𝑡</m:t>
                      </m:r>
                      <m:r>
                        <a:rPr sz="4450" i="1">
                          <a:solidFill>
                            <a:srgbClr val="000000"/>
                          </a:solidFill>
                          <a:latin typeface="Cambria Math" panose="02040503050406030204" pitchFamily="18" charset="0"/>
                        </a:rPr>
                        <m:t>]=</m:t>
                      </m:r>
                      <m:r>
                        <a:rPr sz="4450" i="1">
                          <a:solidFill>
                            <a:srgbClr val="000000"/>
                          </a:solidFill>
                          <a:latin typeface="Cambria Math" panose="02040503050406030204" pitchFamily="18" charset="0"/>
                        </a:rPr>
                        <m:t>𝜎</m:t>
                      </m:r>
                      <m:r>
                        <a:rPr sz="4450" i="1">
                          <a:solidFill>
                            <a:srgbClr val="000000"/>
                          </a:solidFill>
                          <a:latin typeface="Cambria Math" panose="02040503050406030204" pitchFamily="18" charset="0"/>
                        </a:rPr>
                        <m:t>(</m:t>
                      </m:r>
                      <m:r>
                        <a:rPr sz="4450" i="1">
                          <a:solidFill>
                            <a:srgbClr val="000000"/>
                          </a:solidFill>
                          <a:latin typeface="Cambria Math" panose="02040503050406030204" pitchFamily="18" charset="0"/>
                        </a:rPr>
                        <m:t>𝑡</m:t>
                      </m:r>
                      <m:r>
                        <a:rPr sz="4450" i="1">
                          <a:solidFill>
                            <a:srgbClr val="000000"/>
                          </a:solidFill>
                          <a:latin typeface="Cambria Math" panose="02040503050406030204" pitchFamily="18" charset="0"/>
                        </a:rPr>
                        <m:t>)</m:t>
                      </m:r>
                      <m:r>
                        <a:rPr sz="4450" i="1">
                          <a:solidFill>
                            <a:srgbClr val="000000"/>
                          </a:solidFill>
                          <a:latin typeface="Cambria Math" panose="02040503050406030204" pitchFamily="18" charset="0"/>
                        </a:rPr>
                        <m:t>𝑑𝑡</m:t>
                      </m:r>
                    </m:oMath>
                  </m:oMathPara>
                </a14:m>
                <a:endParaRPr dirty="0"/>
              </a:p>
            </p:txBody>
          </p:sp>
        </mc:Choice>
        <mc:Fallback xmlns="">
          <p:sp>
            <p:nvSpPr>
              <p:cNvPr id="967" name="Text"/>
              <p:cNvSpPr txBox="1">
                <a:spLocks noRot="1" noChangeAspect="1" noMove="1" noResize="1" noEditPoints="1" noAdjustHandles="1" noChangeArrowheads="1" noChangeShapeType="1" noTextEdit="1"/>
              </p:cNvSpPr>
              <p:nvPr/>
            </p:nvSpPr>
            <p:spPr>
              <a:xfrm>
                <a:off x="13365734" y="5949221"/>
                <a:ext cx="5067348" cy="829072"/>
              </a:xfrm>
              <a:prstGeom prst="rect">
                <a:avLst/>
              </a:prstGeom>
              <a:blipFill>
                <a:blip r:embed="rId4"/>
                <a:stretch>
                  <a:fillRect/>
                </a:stretch>
              </a:blipFill>
              <a:ln w="12700">
                <a:miter lim="400000"/>
              </a:ln>
              <a:extLst>
                <a:ext uri="{C572A759-6A51-4108-AA02-DFA0A04FC94B}">
                  <ma14:wrappingTextBoxFlag xmlns="" xmlns:m="http://schemas.openxmlformats.org/officeDocument/2006/math" xmlns:ma14="http://schemas.microsoft.com/office/mac/drawingml/2011/main" xmlns:a14="http://schemas.microsoft.com/office/drawing/2010/main" val="1"/>
                </a:ext>
              </a:ex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68" name="Text"/>
              <p:cNvSpPr txBox="1"/>
              <p:nvPr/>
            </p:nvSpPr>
            <p:spPr>
              <a:xfrm>
                <a:off x="4304121" y="5393504"/>
                <a:ext cx="6464013" cy="813683"/>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wrap="none" lIns="71437" tIns="71437" rIns="71437" bIns="71437" anchor="ctr">
                <a:spAutoFit/>
              </a:bodyPr>
              <a:lstStyle>
                <a:lvl1pPr algn="l" defTabSz="821531">
                  <a:defRPr sz="4200" b="0">
                    <a:latin typeface="Avenir Book"/>
                    <a:ea typeface="Avenir Book"/>
                    <a:cs typeface="Avenir Book"/>
                    <a:sym typeface="Avenir Book"/>
                  </a:defRPr>
                </a:lvl1pPr>
              </a:lstStyle>
              <a:p>
                <a:pPr/>
                <a14:m>
                  <m:oMathPara xmlns:m="http://schemas.openxmlformats.org/officeDocument/2006/math">
                    <m:oMathParaPr>
                      <m:jc m:val="left"/>
                    </m:oMathParaPr>
                    <m:oMath xmlns:m="http://schemas.openxmlformats.org/officeDocument/2006/math">
                      <m:r>
                        <a:rPr lang="en-US" sz="4350" i="1" smtClean="0">
                          <a:solidFill>
                            <a:srgbClr val="000000"/>
                          </a:solidFill>
                          <a:latin typeface="Cambria Math" panose="02040503050406030204" pitchFamily="18" charset="0"/>
                        </a:rPr>
                        <m:t>𝑃</m:t>
                      </m:r>
                      <m:r>
                        <a:rPr lang="en-US" sz="4350" i="1" smtClean="0">
                          <a:solidFill>
                            <a:srgbClr val="000000"/>
                          </a:solidFill>
                          <a:latin typeface="Cambria Math" panose="02040503050406030204" pitchFamily="18" charset="0"/>
                        </a:rPr>
                        <m:t>[</m:t>
                      </m:r>
                      <m:r>
                        <m:rPr>
                          <m:nor/>
                        </m:rPr>
                        <a:rPr lang="en-US" sz="4350" i="1">
                          <a:solidFill>
                            <a:srgbClr val="000000"/>
                          </a:solidFill>
                          <a:latin typeface="Cambria Math" panose="02040503050406030204" pitchFamily="18" charset="0"/>
                        </a:rPr>
                        <m:t>no</m:t>
                      </m:r>
                      <m:r>
                        <m:rPr>
                          <m:nor/>
                        </m:rPr>
                        <a:rPr lang="en-US" sz="4350" i="1">
                          <a:solidFill>
                            <a:srgbClr val="000000"/>
                          </a:solidFill>
                          <a:latin typeface="Cambria Math" panose="02040503050406030204" pitchFamily="18" charset="0"/>
                        </a:rPr>
                        <m:t> </m:t>
                      </m:r>
                      <m:r>
                        <m:rPr>
                          <m:nor/>
                        </m:rPr>
                        <a:rPr lang="en-US" sz="4350" i="1">
                          <a:solidFill>
                            <a:srgbClr val="000000"/>
                          </a:solidFill>
                          <a:latin typeface="Cambria Math" panose="02040503050406030204" pitchFamily="18" charset="0"/>
                        </a:rPr>
                        <m:t>hits</m:t>
                      </m:r>
                      <m:r>
                        <m:rPr>
                          <m:nor/>
                        </m:rPr>
                        <a:rPr lang="en-US" sz="4350" i="1">
                          <a:solidFill>
                            <a:srgbClr val="000000"/>
                          </a:solidFill>
                          <a:latin typeface="Cambria Math" panose="02040503050406030204" pitchFamily="18" charset="0"/>
                        </a:rPr>
                        <m:t> </m:t>
                      </m:r>
                      <m:r>
                        <m:rPr>
                          <m:nor/>
                        </m:rPr>
                        <a:rPr lang="en-US" sz="4350" i="1">
                          <a:solidFill>
                            <a:srgbClr val="000000"/>
                          </a:solidFill>
                          <a:latin typeface="Cambria Math" panose="02040503050406030204" pitchFamily="18" charset="0"/>
                        </a:rPr>
                        <m:t>before</m:t>
                      </m:r>
                      <m:r>
                        <a:rPr lang="en-US" sz="4350" b="0" i="1" smtClean="0">
                          <a:solidFill>
                            <a:srgbClr val="000000"/>
                          </a:solidFill>
                          <a:latin typeface="Cambria Math" panose="02040503050406030204" pitchFamily="18" charset="0"/>
                        </a:rPr>
                        <m:t> </m:t>
                      </m:r>
                      <m:r>
                        <a:rPr lang="en-US" sz="4350" i="1">
                          <a:solidFill>
                            <a:srgbClr val="000000"/>
                          </a:solidFill>
                          <a:latin typeface="Cambria Math" panose="02040503050406030204" pitchFamily="18" charset="0"/>
                        </a:rPr>
                        <m:t>𝑡</m:t>
                      </m:r>
                      <m:r>
                        <a:rPr lang="en-US" sz="4350" i="1">
                          <a:solidFill>
                            <a:srgbClr val="000000"/>
                          </a:solidFill>
                          <a:latin typeface="Cambria Math" panose="02040503050406030204" pitchFamily="18" charset="0"/>
                        </a:rPr>
                        <m:t>]=</m:t>
                      </m:r>
                      <m:r>
                        <a:rPr lang="en-US" sz="4350" i="1">
                          <a:solidFill>
                            <a:srgbClr val="000000"/>
                          </a:solidFill>
                          <a:latin typeface="Cambria Math" panose="02040503050406030204" pitchFamily="18" charset="0"/>
                        </a:rPr>
                        <m:t>𝑇</m:t>
                      </m:r>
                      <m:r>
                        <a:rPr lang="en-US" sz="4350" i="1">
                          <a:solidFill>
                            <a:srgbClr val="000000"/>
                          </a:solidFill>
                          <a:latin typeface="Cambria Math" panose="02040503050406030204" pitchFamily="18" charset="0"/>
                        </a:rPr>
                        <m:t>(</m:t>
                      </m:r>
                      <m:r>
                        <a:rPr lang="en-US" sz="4350" i="1">
                          <a:solidFill>
                            <a:srgbClr val="000000"/>
                          </a:solidFill>
                          <a:latin typeface="Cambria Math" panose="02040503050406030204" pitchFamily="18" charset="0"/>
                        </a:rPr>
                        <m:t>𝑡</m:t>
                      </m:r>
                      <m:r>
                        <a:rPr lang="en-US" sz="4350" i="1">
                          <a:solidFill>
                            <a:srgbClr val="000000"/>
                          </a:solidFill>
                          <a:latin typeface="Cambria Math" panose="02040503050406030204" pitchFamily="18" charset="0"/>
                        </a:rPr>
                        <m:t>)</m:t>
                      </m:r>
                    </m:oMath>
                  </m:oMathPara>
                </a14:m>
                <a:endParaRPr dirty="0"/>
              </a:p>
            </p:txBody>
          </p:sp>
        </mc:Choice>
        <mc:Fallback xmlns="">
          <p:sp>
            <p:nvSpPr>
              <p:cNvPr id="968" name="Text"/>
              <p:cNvSpPr txBox="1">
                <a:spLocks noRot="1" noChangeAspect="1" noMove="1" noResize="1" noEditPoints="1" noAdjustHandles="1" noChangeArrowheads="1" noChangeShapeType="1" noTextEdit="1"/>
              </p:cNvSpPr>
              <p:nvPr/>
            </p:nvSpPr>
            <p:spPr>
              <a:xfrm>
                <a:off x="4304121" y="5393504"/>
                <a:ext cx="6464013" cy="813683"/>
              </a:xfrm>
              <a:prstGeom prst="rect">
                <a:avLst/>
              </a:prstGeom>
              <a:blipFill>
                <a:blip r:embed="rId5"/>
                <a:stretch>
                  <a:fillRect/>
                </a:stretch>
              </a:blipFill>
              <a:ln w="12700">
                <a:miter lim="400000"/>
              </a:ln>
              <a:extLst>
                <a:ext uri="{C572A759-6A51-4108-AA02-DFA0A04FC94B}">
                  <ma14:wrappingTextBoxFlag xmlns="" xmlns:m="http://schemas.openxmlformats.org/officeDocument/2006/math" xmlns:ma14="http://schemas.microsoft.com/office/mac/drawingml/2011/main" xmlns:a14="http://schemas.microsoft.com/office/drawing/2010/main" val="1"/>
                </a:ext>
              </a:ex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69" name="Text"/>
              <p:cNvSpPr txBox="1"/>
              <p:nvPr/>
            </p:nvSpPr>
            <p:spPr>
              <a:xfrm>
                <a:off x="12689008" y="6131921"/>
                <a:ext cx="317720" cy="939594"/>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wrap="none" lIns="71437" tIns="71437" rIns="71437" bIns="71437" anchor="ctr">
                <a:spAutoFit/>
              </a:bodyPr>
              <a:lstStyle>
                <a:lvl1pPr algn="l" defTabSz="821531">
                  <a:defRPr sz="4200" b="0">
                    <a:latin typeface="Avenir Book"/>
                    <a:ea typeface="Avenir Book"/>
                    <a:cs typeface="Avenir Book"/>
                    <a:sym typeface="Avenir Book"/>
                  </a:defRPr>
                </a:lvl1pPr>
              </a:lstStyle>
              <a:p>
                <a:pPr/>
                <a14:m>
                  <m:oMathPara xmlns:m="http://schemas.openxmlformats.org/officeDocument/2006/math">
                    <m:oMathParaPr>
                      <m:jc m:val="left"/>
                    </m:oMathParaPr>
                    <m:oMath xmlns:m="http://schemas.openxmlformats.org/officeDocument/2006/math">
                      <m:r>
                        <a:rPr sz="4900" i="1">
                          <a:solidFill>
                            <a:srgbClr val="000000"/>
                          </a:solidFill>
                          <a:latin typeface="Cambria Math" panose="02040503050406030204" pitchFamily="18" charset="0"/>
                        </a:rPr>
                        <m:t>𝑡</m:t>
                      </m:r>
                    </m:oMath>
                  </m:oMathPara>
                </a14:m>
                <a:endParaRPr/>
              </a:p>
            </p:txBody>
          </p:sp>
        </mc:Choice>
        <mc:Fallback xmlns="">
          <p:sp>
            <p:nvSpPr>
              <p:cNvPr id="969" name="Text"/>
              <p:cNvSpPr txBox="1">
                <a:spLocks noRot="1" noChangeAspect="1" noMove="1" noResize="1" noEditPoints="1" noAdjustHandles="1" noChangeArrowheads="1" noChangeShapeType="1" noTextEdit="1"/>
              </p:cNvSpPr>
              <p:nvPr/>
            </p:nvSpPr>
            <p:spPr>
              <a:xfrm>
                <a:off x="12689008" y="6131921"/>
                <a:ext cx="317720" cy="939594"/>
              </a:xfrm>
              <a:prstGeom prst="rect">
                <a:avLst/>
              </a:prstGeom>
              <a:blipFill>
                <a:blip r:embed="rId6"/>
                <a:stretch>
                  <a:fillRect/>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a:noFill/>
                  </a:rPr>
                  <a:t> </a:t>
                </a:r>
              </a:p>
            </p:txBody>
          </p:sp>
        </mc:Fallback>
      </mc:AlternateContent>
    </p:spTree>
  </p:cSld>
  <p:clrMapOvr>
    <a:masterClrMapping/>
  </p:clrMapOvr>
  <p:transition spd="med"/>
</p:sld>
</file>

<file path=ppt/slides/slide9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73" name="Probabilistic interpretation"/>
          <p:cNvSpPr txBox="1">
            <a:spLocks noGrp="1"/>
          </p:cNvSpPr>
          <p:nvPr>
            <p:ph type="title"/>
          </p:nvPr>
        </p:nvSpPr>
        <p:spPr>
          <a:prstGeom prst="rect">
            <a:avLst/>
          </a:prstGeom>
        </p:spPr>
        <p:txBody>
          <a:bodyPr/>
          <a:lstStyle/>
          <a:p>
            <a:r>
              <a:t>Probabilistic interpretation</a:t>
            </a:r>
          </a:p>
        </p:txBody>
      </p:sp>
      <p:sp>
        <p:nvSpPr>
          <p:cNvPr id="974" name="Slide Number"/>
          <p:cNvSpPr txBox="1">
            <a:spLocks noGrp="1"/>
          </p:cNvSpPr>
          <p:nvPr>
            <p:ph type="sldNum" sz="quarter" idx="2"/>
          </p:nvPr>
        </p:nvSpPr>
        <p:spPr>
          <a:xfrm>
            <a:off x="12041022" y="13081000"/>
            <a:ext cx="289256" cy="461059"/>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99</a:t>
            </a:fld>
            <a:endParaRPr/>
          </a:p>
        </p:txBody>
      </p:sp>
      <p:sp>
        <p:nvSpPr>
          <p:cNvPr id="975" name="Cloud"/>
          <p:cNvSpPr/>
          <p:nvPr/>
        </p:nvSpPr>
        <p:spPr>
          <a:xfrm>
            <a:off x="9909987" y="5738239"/>
            <a:ext cx="4564026" cy="2750539"/>
          </a:xfrm>
          <a:custGeom>
            <a:avLst/>
            <a:gdLst/>
            <a:ahLst/>
            <a:cxnLst>
              <a:cxn ang="0">
                <a:pos x="wd2" y="hd2"/>
              </a:cxn>
              <a:cxn ang="5400000">
                <a:pos x="wd2" y="hd2"/>
              </a:cxn>
              <a:cxn ang="10800000">
                <a:pos x="wd2" y="hd2"/>
              </a:cxn>
              <a:cxn ang="16200000">
                <a:pos x="wd2" y="hd2"/>
              </a:cxn>
            </a:cxnLst>
            <a:rect l="0" t="0" r="r" b="b"/>
            <a:pathLst>
              <a:path w="21600" h="21600" extrusionOk="0">
                <a:moveTo>
                  <a:pt x="10603" y="0"/>
                </a:moveTo>
                <a:cubicBezTo>
                  <a:pt x="7967" y="0"/>
                  <a:pt x="5720" y="2939"/>
                  <a:pt x="4858" y="7062"/>
                </a:cubicBezTo>
                <a:cubicBezTo>
                  <a:pt x="4628" y="6992"/>
                  <a:pt x="4391" y="6953"/>
                  <a:pt x="4150" y="6953"/>
                </a:cubicBezTo>
                <a:cubicBezTo>
                  <a:pt x="1857" y="6953"/>
                  <a:pt x="0" y="10233"/>
                  <a:pt x="0" y="14278"/>
                </a:cubicBezTo>
                <a:cubicBezTo>
                  <a:pt x="0" y="18323"/>
                  <a:pt x="1857" y="21600"/>
                  <a:pt x="4150" y="21600"/>
                </a:cubicBezTo>
                <a:cubicBezTo>
                  <a:pt x="4193" y="21600"/>
                  <a:pt x="4237" y="21597"/>
                  <a:pt x="4279" y="21594"/>
                </a:cubicBezTo>
                <a:lnTo>
                  <a:pt x="10532" y="21597"/>
                </a:lnTo>
                <a:cubicBezTo>
                  <a:pt x="10555" y="21598"/>
                  <a:pt x="10579" y="21600"/>
                  <a:pt x="10603" y="21600"/>
                </a:cubicBezTo>
                <a:cubicBezTo>
                  <a:pt x="10626" y="21600"/>
                  <a:pt x="10648" y="21598"/>
                  <a:pt x="10672" y="21597"/>
                </a:cubicBezTo>
                <a:lnTo>
                  <a:pt x="18141" y="21600"/>
                </a:lnTo>
                <a:cubicBezTo>
                  <a:pt x="20051" y="21600"/>
                  <a:pt x="21600" y="18868"/>
                  <a:pt x="21600" y="15496"/>
                </a:cubicBezTo>
                <a:cubicBezTo>
                  <a:pt x="21600" y="12124"/>
                  <a:pt x="20051" y="9389"/>
                  <a:pt x="18141" y="9389"/>
                </a:cubicBezTo>
                <a:cubicBezTo>
                  <a:pt x="17627" y="9389"/>
                  <a:pt x="17139" y="9589"/>
                  <a:pt x="16701" y="9943"/>
                </a:cubicBezTo>
                <a:cubicBezTo>
                  <a:pt x="16453" y="4379"/>
                  <a:pt x="13819" y="0"/>
                  <a:pt x="10603" y="0"/>
                </a:cubicBezTo>
                <a:close/>
              </a:path>
            </a:pathLst>
          </a:custGeom>
          <a:gradFill>
            <a:gsLst>
              <a:gs pos="0">
                <a:srgbClr val="FFFFFF"/>
              </a:gs>
              <a:gs pos="35021">
                <a:srgbClr val="7FCCFF"/>
              </a:gs>
              <a:gs pos="100000">
                <a:srgbClr val="0099FF"/>
              </a:gs>
            </a:gsLst>
            <a:path>
              <a:fillToRect l="69668" t="8463" r="30331" b="91536"/>
            </a:path>
          </a:gradFill>
          <a:ln w="38100">
            <a:solidFill>
              <a:srgbClr val="000000"/>
            </a:solidFill>
            <a:miter lim="400000"/>
          </a:ln>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mc:AlternateContent xmlns:mc="http://schemas.openxmlformats.org/markup-compatibility/2006" xmlns:a14="http://schemas.microsoft.com/office/drawing/2010/main">
        <mc:Choice Requires="a14">
          <p:sp>
            <p:nvSpPr>
              <p:cNvPr id="976" name="To determine if   is the first hit along the ray, need to know  : the probability that the ray doesn’t hit any particles earlier.…"/>
              <p:cNvSpPr txBox="1"/>
              <p:nvPr/>
            </p:nvSpPr>
            <p:spPr>
              <a:xfrm>
                <a:off x="6867514" y="8593693"/>
                <a:ext cx="10648971" cy="3256931"/>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lIns="71437" tIns="71437" rIns="71437" bIns="71437">
                <a:spAutoFit/>
              </a:bodyPr>
              <a:lstStyle/>
              <a:p>
                <a:pPr algn="l" defTabSz="821531">
                  <a:defRPr sz="4200" b="0">
                    <a:solidFill>
                      <a:srgbClr val="D5D5D5"/>
                    </a:solidFill>
                    <a:latin typeface="Avenir Book"/>
                    <a:ea typeface="Avenir Book"/>
                    <a:cs typeface="Avenir Book"/>
                    <a:sym typeface="Avenir Book"/>
                  </a:defRPr>
                </a:pPr>
                <a:r>
                  <a:t>To determine if </a:t>
                </a:r>
                <a14:m>
                  <m:oMath xmlns:m="http://schemas.openxmlformats.org/officeDocument/2006/math">
                    <m:r>
                      <a:rPr sz="4900" i="1">
                        <a:solidFill>
                          <a:srgbClr val="D5D5D5"/>
                        </a:solidFill>
                        <a:latin typeface="Cambria Math" panose="02040503050406030204" pitchFamily="18" charset="0"/>
                      </a:rPr>
                      <m:t>𝑡</m:t>
                    </m:r>
                  </m:oMath>
                </a14:m>
                <a:r>
                  <a:t> is the </a:t>
                </a:r>
                <a:r>
                  <a:rPr>
                    <a:latin typeface="Avenir Book Oblique"/>
                    <a:ea typeface="Avenir Book Oblique"/>
                    <a:cs typeface="Avenir Book Oblique"/>
                    <a:sym typeface="Avenir Book Oblique"/>
                  </a:rPr>
                  <a:t>first</a:t>
                </a:r>
                <a:r>
                  <a:t> hit along the ray, need to know </a:t>
                </a:r>
                <a14:m>
                  <m:oMath xmlns:m="http://schemas.openxmlformats.org/officeDocument/2006/math">
                    <m:r>
                      <a:rPr sz="4900" i="1">
                        <a:solidFill>
                          <a:srgbClr val="D5D5D5"/>
                        </a:solidFill>
                        <a:latin typeface="Cambria Math" panose="02040503050406030204" pitchFamily="18" charset="0"/>
                      </a:rPr>
                      <m:t>𝑇</m:t>
                    </m:r>
                    <m:r>
                      <a:rPr sz="4900" i="1">
                        <a:solidFill>
                          <a:srgbClr val="D5D5D5"/>
                        </a:solidFill>
                        <a:latin typeface="Cambria Math" panose="02040503050406030204" pitchFamily="18" charset="0"/>
                      </a:rPr>
                      <m:t>(</m:t>
                    </m:r>
                    <m:r>
                      <a:rPr sz="4900" i="1">
                        <a:solidFill>
                          <a:srgbClr val="D5D5D5"/>
                        </a:solidFill>
                        <a:latin typeface="Cambria Math" panose="02040503050406030204" pitchFamily="18" charset="0"/>
                      </a:rPr>
                      <m:t>𝑡</m:t>
                    </m:r>
                    <m:r>
                      <a:rPr sz="4900" i="1">
                        <a:solidFill>
                          <a:srgbClr val="D5D5D5"/>
                        </a:solidFill>
                        <a:latin typeface="Cambria Math" panose="02040503050406030204" pitchFamily="18" charset="0"/>
                      </a:rPr>
                      <m:t>)</m:t>
                    </m:r>
                  </m:oMath>
                </a14:m>
                <a:r>
                  <a:t>: the probability that the ray doesn’t hit any particles earlier.</a:t>
                </a:r>
              </a:p>
              <a:p>
                <a:pPr algn="l" defTabSz="821531">
                  <a:defRPr sz="4200" b="0">
                    <a:solidFill>
                      <a:srgbClr val="D5D5D5"/>
                    </a:solidFill>
                    <a:latin typeface="Avenir Book"/>
                    <a:ea typeface="Avenir Book"/>
                    <a:cs typeface="Avenir Book"/>
                    <a:sym typeface="Avenir Book"/>
                  </a:defRPr>
                </a:pPr>
                <a14:m>
                  <m:oMath xmlns:m="http://schemas.openxmlformats.org/officeDocument/2006/math">
                    <m:r>
                      <a:rPr sz="4900" i="1">
                        <a:solidFill>
                          <a:srgbClr val="D5D5D5"/>
                        </a:solidFill>
                        <a:latin typeface="Cambria Math" panose="02040503050406030204" pitchFamily="18" charset="0"/>
                      </a:rPr>
                      <m:t>𝑇</m:t>
                    </m:r>
                    <m:r>
                      <a:rPr sz="4900" i="1">
                        <a:solidFill>
                          <a:srgbClr val="D5D5D5"/>
                        </a:solidFill>
                        <a:latin typeface="Cambria Math" panose="02040503050406030204" pitchFamily="18" charset="0"/>
                      </a:rPr>
                      <m:t>(</m:t>
                    </m:r>
                    <m:r>
                      <a:rPr sz="4900" i="1">
                        <a:solidFill>
                          <a:srgbClr val="D5D5D5"/>
                        </a:solidFill>
                        <a:latin typeface="Cambria Math" panose="02040503050406030204" pitchFamily="18" charset="0"/>
                      </a:rPr>
                      <m:t>𝑡</m:t>
                    </m:r>
                    <m:r>
                      <a:rPr sz="4900" i="1">
                        <a:solidFill>
                          <a:srgbClr val="D5D5D5"/>
                        </a:solidFill>
                        <a:latin typeface="Cambria Math" panose="02040503050406030204" pitchFamily="18" charset="0"/>
                      </a:rPr>
                      <m:t>)</m:t>
                    </m:r>
                  </m:oMath>
                </a14:m>
                <a:r>
                  <a:t> is called “transmittance”</a:t>
                </a:r>
              </a:p>
            </p:txBody>
          </p:sp>
        </mc:Choice>
        <mc:Fallback xmlns="">
          <p:sp>
            <p:nvSpPr>
              <p:cNvPr id="976" name="To determine if   is the first hit along the ray, need to know  : the probability that the ray doesn’t hit any particles earlier.…"/>
              <p:cNvSpPr txBox="1">
                <a:spLocks noRot="1" noChangeAspect="1" noMove="1" noResize="1" noEditPoints="1" noAdjustHandles="1" noChangeArrowheads="1" noChangeShapeType="1" noTextEdit="1"/>
              </p:cNvSpPr>
              <p:nvPr/>
            </p:nvSpPr>
            <p:spPr>
              <a:xfrm>
                <a:off x="6867514" y="8593693"/>
                <a:ext cx="10648971" cy="3256931"/>
              </a:xfrm>
              <a:prstGeom prst="rect">
                <a:avLst/>
              </a:prstGeom>
              <a:blipFill>
                <a:blip r:embed="rId3"/>
                <a:stretch>
                  <a:fillRect l="-2405" t="-936" r="-3666"/>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a:noFill/>
                  </a:rPr>
                  <a:t> </a:t>
                </a:r>
              </a:p>
            </p:txBody>
          </p:sp>
        </mc:Fallback>
      </mc:AlternateContent>
      <p:sp>
        <p:nvSpPr>
          <p:cNvPr id="977" name="Line"/>
          <p:cNvSpPr/>
          <p:nvPr/>
        </p:nvSpPr>
        <p:spPr>
          <a:xfrm flipV="1">
            <a:off x="7751696" y="5136944"/>
            <a:ext cx="8198796" cy="2934183"/>
          </a:xfrm>
          <a:prstGeom prst="line">
            <a:avLst/>
          </a:prstGeom>
          <a:ln w="50800">
            <a:solidFill>
              <a:srgbClr val="000000"/>
            </a:solidFill>
            <a:miter lim="400000"/>
            <a:tailEnd type="triangle"/>
          </a:ln>
          <a:effectLst>
            <a:outerShdw blurRad="63500" dist="25400" dir="3228796" rotWithShape="0">
              <a:srgbClr val="000000"/>
            </a:outerShdw>
          </a:effectLst>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p:sp>
        <p:nvSpPr>
          <p:cNvPr id="978" name="Circle"/>
          <p:cNvSpPr/>
          <p:nvPr/>
        </p:nvSpPr>
        <p:spPr>
          <a:xfrm>
            <a:off x="12598085" y="6205149"/>
            <a:ext cx="203201" cy="203201"/>
          </a:xfrm>
          <a:prstGeom prst="ellipse">
            <a:avLst/>
          </a:prstGeom>
          <a:solidFill>
            <a:srgbClr val="FFFFFF"/>
          </a:solidFill>
          <a:ln w="12700">
            <a:miter lim="400000"/>
          </a:ln>
          <a:effectLst>
            <a:outerShdw blurRad="63500" dist="25400" dir="3228796" rotWithShape="0">
              <a:srgbClr val="000000"/>
            </a:outerShdw>
          </a:effectLst>
        </p:spPr>
        <p:txBody>
          <a:bodyPr lIns="71437" tIns="71437" rIns="71437" bIns="71437" anchor="ctr"/>
          <a:lstStyle/>
          <a:p>
            <a:pPr defTabSz="821531">
              <a:defRPr b="0">
                <a:solidFill>
                  <a:srgbClr val="FFFFFF"/>
                </a:solidFill>
                <a:latin typeface="+mn-lt"/>
                <a:ea typeface="+mn-ea"/>
                <a:cs typeface="+mn-cs"/>
                <a:sym typeface="Helvetica Neue Medium"/>
              </a:defRPr>
            </a:pPr>
            <a:endParaRPr/>
          </a:p>
        </p:txBody>
      </p:sp>
      <mc:AlternateContent xmlns:mc="http://schemas.openxmlformats.org/markup-compatibility/2006" xmlns:a14="http://schemas.microsoft.com/office/drawing/2010/main">
        <mc:Choice Requires="a14">
          <p:sp>
            <p:nvSpPr>
              <p:cNvPr id="979" name="Text"/>
              <p:cNvSpPr txBox="1"/>
              <p:nvPr/>
            </p:nvSpPr>
            <p:spPr>
              <a:xfrm>
                <a:off x="4304121" y="5330548"/>
                <a:ext cx="6108325" cy="939595"/>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wrap="none" lIns="71437" tIns="71437" rIns="71437" bIns="71437" anchor="ctr">
                <a:spAutoFit/>
              </a:bodyPr>
              <a:lstStyle>
                <a:lvl1pPr algn="l" defTabSz="821531">
                  <a:defRPr sz="4200" b="0">
                    <a:latin typeface="Avenir Book"/>
                    <a:ea typeface="Avenir Book"/>
                    <a:cs typeface="Avenir Book"/>
                    <a:sym typeface="Avenir Book"/>
                  </a:defRPr>
                </a:lvl1pPr>
              </a:lstStyle>
              <a:p>
                <a:pPr/>
                <a14:m>
                  <m:oMathPara xmlns:m="http://schemas.openxmlformats.org/officeDocument/2006/math">
                    <m:oMathParaPr>
                      <m:jc m:val="left"/>
                    </m:oMathParaPr>
                    <m:oMath xmlns:m="http://schemas.openxmlformats.org/officeDocument/2006/math">
                      <m:r>
                        <a:rPr sz="4350" i="1">
                          <a:solidFill>
                            <a:srgbClr val="000000"/>
                          </a:solidFill>
                          <a:latin typeface="Cambria Math" panose="02040503050406030204" pitchFamily="18" charset="0"/>
                        </a:rPr>
                        <m:t>𝑃</m:t>
                      </m:r>
                      <m:r>
                        <a:rPr sz="4350" i="1">
                          <a:solidFill>
                            <a:srgbClr val="000000"/>
                          </a:solidFill>
                          <a:latin typeface="Cambria Math" panose="02040503050406030204" pitchFamily="18" charset="0"/>
                        </a:rPr>
                        <m:t>[</m:t>
                      </m:r>
                      <m:r>
                        <m:rPr>
                          <m:nor/>
                        </m:rPr>
                        <a:rPr sz="4350" i="1">
                          <a:solidFill>
                            <a:srgbClr val="000000"/>
                          </a:solidFill>
                          <a:latin typeface="Cambria Math" panose="02040503050406030204" pitchFamily="18" charset="0"/>
                        </a:rPr>
                        <m:t>no</m:t>
                      </m:r>
                      <m:r>
                        <m:rPr>
                          <m:nor/>
                        </m:rPr>
                        <a:rPr sz="4350" i="1">
                          <a:solidFill>
                            <a:srgbClr val="000000"/>
                          </a:solidFill>
                          <a:latin typeface="Cambria Math" panose="02040503050406030204" pitchFamily="18" charset="0"/>
                        </a:rPr>
                        <m:t> </m:t>
                      </m:r>
                      <m:r>
                        <m:rPr>
                          <m:nor/>
                        </m:rPr>
                        <a:rPr sz="4350" i="1">
                          <a:solidFill>
                            <a:srgbClr val="000000"/>
                          </a:solidFill>
                          <a:latin typeface="Cambria Math" panose="02040503050406030204" pitchFamily="18" charset="0"/>
                        </a:rPr>
                        <m:t>hits</m:t>
                      </m:r>
                      <m:r>
                        <m:rPr>
                          <m:nor/>
                        </m:rPr>
                        <a:rPr sz="4350" i="1">
                          <a:solidFill>
                            <a:srgbClr val="000000"/>
                          </a:solidFill>
                          <a:latin typeface="Cambria Math" panose="02040503050406030204" pitchFamily="18" charset="0"/>
                        </a:rPr>
                        <m:t> </m:t>
                      </m:r>
                      <m:r>
                        <m:rPr>
                          <m:nor/>
                        </m:rPr>
                        <a:rPr sz="4350" i="1">
                          <a:solidFill>
                            <a:srgbClr val="000000"/>
                          </a:solidFill>
                          <a:latin typeface="Cambria Math" panose="02040503050406030204" pitchFamily="18" charset="0"/>
                        </a:rPr>
                        <m:t>before</m:t>
                      </m:r>
                      <m:r>
                        <a:rPr sz="4350" i="1">
                          <a:solidFill>
                            <a:srgbClr val="000000"/>
                          </a:solidFill>
                          <a:latin typeface="Cambria Math" panose="02040503050406030204" pitchFamily="18" charset="0"/>
                        </a:rPr>
                        <m:t>𝑡</m:t>
                      </m:r>
                      <m:r>
                        <a:rPr sz="4350" i="1">
                          <a:solidFill>
                            <a:srgbClr val="000000"/>
                          </a:solidFill>
                          <a:latin typeface="Cambria Math" panose="02040503050406030204" pitchFamily="18" charset="0"/>
                        </a:rPr>
                        <m:t>]=</m:t>
                      </m:r>
                      <m:r>
                        <a:rPr sz="4350" i="1">
                          <a:solidFill>
                            <a:srgbClr val="000000"/>
                          </a:solidFill>
                          <a:latin typeface="Cambria Math" panose="02040503050406030204" pitchFamily="18" charset="0"/>
                        </a:rPr>
                        <m:t>𝑇</m:t>
                      </m:r>
                      <m:r>
                        <a:rPr sz="4350" i="1">
                          <a:solidFill>
                            <a:srgbClr val="000000"/>
                          </a:solidFill>
                          <a:latin typeface="Cambria Math" panose="02040503050406030204" pitchFamily="18" charset="0"/>
                        </a:rPr>
                        <m:t>(</m:t>
                      </m:r>
                      <m:r>
                        <a:rPr sz="4350" i="1">
                          <a:solidFill>
                            <a:srgbClr val="000000"/>
                          </a:solidFill>
                          <a:latin typeface="Cambria Math" panose="02040503050406030204" pitchFamily="18" charset="0"/>
                        </a:rPr>
                        <m:t>𝑡</m:t>
                      </m:r>
                      <m:r>
                        <a:rPr sz="4350" i="1">
                          <a:solidFill>
                            <a:srgbClr val="000000"/>
                          </a:solidFill>
                          <a:latin typeface="Cambria Math" panose="02040503050406030204" pitchFamily="18" charset="0"/>
                        </a:rPr>
                        <m:t>)</m:t>
                      </m:r>
                    </m:oMath>
                  </m:oMathPara>
                </a14:m>
                <a:endParaRPr/>
              </a:p>
            </p:txBody>
          </p:sp>
        </mc:Choice>
        <mc:Fallback xmlns="">
          <p:sp>
            <p:nvSpPr>
              <p:cNvPr id="979" name="Text"/>
              <p:cNvSpPr txBox="1">
                <a:spLocks noRot="1" noChangeAspect="1" noMove="1" noResize="1" noEditPoints="1" noAdjustHandles="1" noChangeArrowheads="1" noChangeShapeType="1" noTextEdit="1"/>
              </p:cNvSpPr>
              <p:nvPr/>
            </p:nvSpPr>
            <p:spPr>
              <a:xfrm>
                <a:off x="4304121" y="5330548"/>
                <a:ext cx="6108325" cy="939595"/>
              </a:xfrm>
              <a:prstGeom prst="rect">
                <a:avLst/>
              </a:prstGeom>
              <a:blipFill>
                <a:blip r:embed="rId4"/>
                <a:stretch>
                  <a:fillRect/>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80" name="Text"/>
              <p:cNvSpPr txBox="1"/>
              <p:nvPr/>
            </p:nvSpPr>
            <p:spPr>
              <a:xfrm>
                <a:off x="12689008" y="6131921"/>
                <a:ext cx="317720" cy="939594"/>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wrap="none" lIns="71437" tIns="71437" rIns="71437" bIns="71437" anchor="ctr">
                <a:spAutoFit/>
              </a:bodyPr>
              <a:lstStyle>
                <a:lvl1pPr algn="l" defTabSz="821531">
                  <a:defRPr sz="4200" b="0">
                    <a:latin typeface="Avenir Book"/>
                    <a:ea typeface="Avenir Book"/>
                    <a:cs typeface="Avenir Book"/>
                    <a:sym typeface="Avenir Book"/>
                  </a:defRPr>
                </a:lvl1pPr>
              </a:lstStyle>
              <a:p>
                <a:pPr/>
                <a14:m>
                  <m:oMathPara xmlns:m="http://schemas.openxmlformats.org/officeDocument/2006/math">
                    <m:oMathParaPr>
                      <m:jc m:val="left"/>
                    </m:oMathParaPr>
                    <m:oMath xmlns:m="http://schemas.openxmlformats.org/officeDocument/2006/math">
                      <m:r>
                        <a:rPr sz="4900" i="1">
                          <a:solidFill>
                            <a:srgbClr val="000000"/>
                          </a:solidFill>
                          <a:latin typeface="Cambria Math" panose="02040503050406030204" pitchFamily="18" charset="0"/>
                        </a:rPr>
                        <m:t>𝑡</m:t>
                      </m:r>
                    </m:oMath>
                  </m:oMathPara>
                </a14:m>
                <a:endParaRPr/>
              </a:p>
            </p:txBody>
          </p:sp>
        </mc:Choice>
        <mc:Fallback xmlns="">
          <p:sp>
            <p:nvSpPr>
              <p:cNvPr id="980" name="Text"/>
              <p:cNvSpPr txBox="1">
                <a:spLocks noRot="1" noChangeAspect="1" noMove="1" noResize="1" noEditPoints="1" noAdjustHandles="1" noChangeArrowheads="1" noChangeShapeType="1" noTextEdit="1"/>
              </p:cNvSpPr>
              <p:nvPr/>
            </p:nvSpPr>
            <p:spPr>
              <a:xfrm>
                <a:off x="12689008" y="6131921"/>
                <a:ext cx="317720" cy="939594"/>
              </a:xfrm>
              <a:prstGeom prst="rect">
                <a:avLst/>
              </a:prstGeom>
              <a:blipFill>
                <a:blip r:embed="rId5"/>
                <a:stretch>
                  <a:fillRect/>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a:noFill/>
                  </a:rPr>
                  <a:t> </a:t>
                </a:r>
              </a:p>
            </p:txBody>
          </p:sp>
        </mc:Fallback>
      </mc:AlternateContent>
      <p:sp>
        <p:nvSpPr>
          <p:cNvPr id="981" name="Triangle"/>
          <p:cNvSpPr/>
          <p:nvPr/>
        </p:nvSpPr>
        <p:spPr>
          <a:xfrm rot="20447999">
            <a:off x="7432218" y="6107990"/>
            <a:ext cx="5121408" cy="1091956"/>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D5D5D5">
              <a:alpha val="50000"/>
            </a:srgbClr>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mc:AlternateContent xmlns:mc="http://schemas.openxmlformats.org/markup-compatibility/2006" xmlns:a14="http://schemas.microsoft.com/office/drawing/2010/main">
        <mc:Choice Requires="a14">
          <p:sp>
            <p:nvSpPr>
              <p:cNvPr id="982" name="We assume   is known and want to use it to calculate"/>
              <p:cNvSpPr txBox="1"/>
              <p:nvPr/>
            </p:nvSpPr>
            <p:spPr>
              <a:xfrm>
                <a:off x="4662418" y="11839416"/>
                <a:ext cx="15059164" cy="939595"/>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lIns="71437" tIns="71437" rIns="71437" bIns="71437">
                <a:spAutoFit/>
              </a:bodyPr>
              <a:lstStyle/>
              <a:p>
                <a:pPr defTabSz="821531">
                  <a:defRPr sz="4200" b="0">
                    <a:latin typeface="Avenir Book"/>
                    <a:ea typeface="Avenir Book"/>
                    <a:cs typeface="Avenir Book"/>
                    <a:sym typeface="Avenir Book"/>
                  </a:defRPr>
                </a:pPr>
                <a:r>
                  <a:t>We assume </a:t>
                </a:r>
                <a14:m>
                  <m:oMath xmlns:m="http://schemas.openxmlformats.org/officeDocument/2006/math">
                    <m:r>
                      <a:rPr sz="4500" i="1">
                        <a:solidFill>
                          <a:srgbClr val="000000"/>
                        </a:solidFill>
                        <a:latin typeface="Cambria Math" panose="02040503050406030204" pitchFamily="18" charset="0"/>
                      </a:rPr>
                      <m:t>𝜎</m:t>
                    </m:r>
                  </m:oMath>
                </a14:m>
                <a:r>
                  <a:t> is known and want to use it to calculate </a:t>
                </a:r>
                <a14:m>
                  <m:oMath xmlns:m="http://schemas.openxmlformats.org/officeDocument/2006/math">
                    <m:r>
                      <a:rPr sz="4400" i="1">
                        <a:solidFill>
                          <a:srgbClr val="000000"/>
                        </a:solidFill>
                        <a:latin typeface="Cambria Math" panose="02040503050406030204" pitchFamily="18" charset="0"/>
                      </a:rPr>
                      <m:t>𝑇</m:t>
                    </m:r>
                  </m:oMath>
                </a14:m>
                <a:endParaRPr/>
              </a:p>
            </p:txBody>
          </p:sp>
        </mc:Choice>
        <mc:Fallback xmlns="">
          <p:sp>
            <p:nvSpPr>
              <p:cNvPr id="982" name="We assume   is known and want to use it to calculate"/>
              <p:cNvSpPr txBox="1">
                <a:spLocks noRot="1" noChangeAspect="1" noMove="1" noResize="1" noEditPoints="1" noAdjustHandles="1" noChangeArrowheads="1" noChangeShapeType="1" noTextEdit="1"/>
              </p:cNvSpPr>
              <p:nvPr/>
            </p:nvSpPr>
            <p:spPr>
              <a:xfrm>
                <a:off x="4662418" y="11839416"/>
                <a:ext cx="15059164" cy="939595"/>
              </a:xfrm>
              <a:prstGeom prst="rect">
                <a:avLst/>
              </a:prstGeom>
              <a:blipFill>
                <a:blip r:embed="rId6"/>
                <a:stretch>
                  <a:fillRect t="-7792" b="-12987"/>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a:noFill/>
                  </a:rPr>
                  <a:t> </a:t>
                </a:r>
              </a:p>
            </p:txBody>
          </p:sp>
        </mc:Fallback>
      </mc:AlternateContent>
    </p:spTree>
  </p:cSld>
  <p:clrMapOvr>
    <a:masterClrMapping/>
  </p:clrMapOvr>
  <p:transition spd="med"/>
</p:sld>
</file>

<file path=ppt/theme/theme1.xml><?xml version="1.0" encoding="utf-8"?>
<a:theme xmlns:a="http://schemas.openxmlformats.org/drawingml/2006/main"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383</TotalTime>
  <Words>8742</Words>
  <Application>Microsoft Office PowerPoint</Application>
  <PresentationFormat>Custom</PresentationFormat>
  <Paragraphs>1074</Paragraphs>
  <Slides>179</Slides>
  <Notes>71</Notes>
  <HiddenSlides>79</HiddenSlides>
  <MMClips>6</MMClips>
  <ScaleCrop>false</ScaleCrop>
  <HeadingPairs>
    <vt:vector size="6" baseType="variant">
      <vt:variant>
        <vt:lpstr>Fonts Used</vt:lpstr>
      </vt:variant>
      <vt:variant>
        <vt:i4>14</vt:i4>
      </vt:variant>
      <vt:variant>
        <vt:lpstr>Theme</vt:lpstr>
      </vt:variant>
      <vt:variant>
        <vt:i4>2</vt:i4>
      </vt:variant>
      <vt:variant>
        <vt:lpstr>Slide Titles</vt:lpstr>
      </vt:variant>
      <vt:variant>
        <vt:i4>179</vt:i4>
      </vt:variant>
    </vt:vector>
  </HeadingPairs>
  <TitlesOfParts>
    <vt:vector size="195" baseType="lpstr">
      <vt:lpstr>Arial</vt:lpstr>
      <vt:lpstr>Avenir Book</vt:lpstr>
      <vt:lpstr>Avenir Book Oblique</vt:lpstr>
      <vt:lpstr>Avenir Heavy</vt:lpstr>
      <vt:lpstr>Avenir Medium</vt:lpstr>
      <vt:lpstr>Avenir Roman</vt:lpstr>
      <vt:lpstr>Cambria Math</vt:lpstr>
      <vt:lpstr>Helvetica Neue</vt:lpstr>
      <vt:lpstr>Helvetica Neue Light</vt:lpstr>
      <vt:lpstr>Helvetica Neue Medium</vt:lpstr>
      <vt:lpstr>Roboto</vt:lpstr>
      <vt:lpstr>Roboto Light</vt:lpstr>
      <vt:lpstr>Symbol</vt:lpstr>
      <vt:lpstr>Times New Roman</vt:lpstr>
      <vt:lpstr>White</vt:lpstr>
      <vt:lpstr>Office Theme</vt:lpstr>
      <vt:lpstr>Neural Volumetric Rendering</vt:lpstr>
      <vt:lpstr>Capturing Reality</vt:lpstr>
      <vt:lpstr>Capturing Reality</vt:lpstr>
      <vt:lpstr>Capturing Reality</vt:lpstr>
      <vt:lpstr>Capturing Reality – in 3D</vt:lpstr>
      <vt:lpstr>Capturing Reality – in 3D</vt:lpstr>
      <vt:lpstr>2020: Neural Radiance Field (NeRF)</vt:lpstr>
      <vt:lpstr>PowerPoint Presentation</vt:lpstr>
      <vt:lpstr>PowerPoint Presentation</vt:lpstr>
      <vt:lpstr>PowerPoint Presentation</vt:lpstr>
      <vt:lpstr>Robotics</vt:lpstr>
      <vt:lpstr>Birds Eye View</vt:lpstr>
      <vt:lpstr>Problem Statement</vt:lpstr>
      <vt:lpstr>PowerPoint Presentation</vt:lpstr>
      <vt:lpstr>Three Key Components</vt:lpstr>
      <vt:lpstr>(x, y, z, θ, ϕ)</vt:lpstr>
      <vt:lpstr>PowerPoint Presentation</vt:lpstr>
      <vt:lpstr>PowerPoint Presentation</vt:lpstr>
      <vt:lpstr>PowerPoint Presentation</vt:lpstr>
      <vt:lpstr>PowerPoint Presentation</vt:lpstr>
      <vt:lpstr>(x, y, z, θ, ϕ)</vt:lpstr>
      <vt:lpstr>It is not a Mesh</vt:lpstr>
      <vt:lpstr>What is the problem that is being solved?</vt:lpstr>
      <vt:lpstr>Plenoptic Function</vt:lpstr>
      <vt:lpstr>Grayscale Snapshot</vt:lpstr>
      <vt:lpstr>Color snapshot</vt:lpstr>
      <vt:lpstr>A movie</vt:lpstr>
      <vt:lpstr>A holographic movie</vt:lpstr>
      <vt:lpstr>The plenoptic function</vt:lpstr>
      <vt:lpstr>Goal: Plenoptic Function from a set of images</vt:lpstr>
      <vt:lpstr>Goal: Plenoptic Function from a set of images</vt:lpstr>
      <vt:lpstr>An example of a sparse plenoptic function</vt:lpstr>
      <vt:lpstr>Lightfield / LumigraphGortler et al. SIGGRAPH 1996</vt:lpstr>
      <vt:lpstr>Lightfield / LumigraphGortler et al. SIGGRAPH 1996</vt:lpstr>
      <vt:lpstr>Lightfield / LumigraphGortler et al. SIGGRAPH 1996</vt:lpstr>
      <vt:lpstr>Lightfield / LumigraphGortler et al. SIGGRAPH 1996</vt:lpstr>
      <vt:lpstr>PowerPoint Presentation</vt:lpstr>
      <vt:lpstr>5D function</vt:lpstr>
      <vt:lpstr>Visualizing the 2D function on the sphere</vt:lpstr>
      <vt:lpstr>Baking in Light</vt:lpstr>
      <vt:lpstr>NeRF in a Slide</vt:lpstr>
      <vt:lpstr>Unmentioned caveat so far</vt:lpstr>
      <vt:lpstr>PowerPoint Presentation</vt:lpstr>
      <vt:lpstr>NeRF is AFTER Structure from Motion</vt:lpstr>
      <vt:lpstr>Where NeRF stands</vt:lpstr>
      <vt:lpstr>PowerPoint Presentation</vt:lpstr>
      <vt:lpstr>Volume Rendering</vt:lpstr>
      <vt:lpstr>Volume Rendering</vt:lpstr>
      <vt:lpstr>Neural Volumetric Rendering</vt:lpstr>
      <vt:lpstr>Neural Volumetric Rendering</vt:lpstr>
      <vt:lpstr>Neural Volumetric Rendering</vt:lpstr>
      <vt:lpstr>Neural Volumetric Rendering</vt:lpstr>
      <vt:lpstr>Cameras and rays</vt:lpstr>
      <vt:lpstr>Cameras and rays</vt:lpstr>
      <vt:lpstr>Coordinate frames + Transforms: world-to-camera</vt:lpstr>
      <vt:lpstr>Coordinate frames + Transforms: camera-to-world</vt:lpstr>
      <vt:lpstr>Camera pose - pixel to camera</vt:lpstr>
      <vt:lpstr>Camera pose - pixel to camera</vt:lpstr>
      <vt:lpstr>Camera pose - pixel to camera</vt:lpstr>
      <vt:lpstr>Camera pose - pixel to camera</vt:lpstr>
      <vt:lpstr>Camera pose - pixel to camera</vt:lpstr>
      <vt:lpstr>Camera pose - pixel to camera</vt:lpstr>
      <vt:lpstr>Camera pose - intrinsic</vt:lpstr>
      <vt:lpstr>Camera pose - pixel to camera</vt:lpstr>
      <vt:lpstr>Camera pose - pixel to camera</vt:lpstr>
      <vt:lpstr>Camera pose - intrinsic</vt:lpstr>
      <vt:lpstr>Camera pose - pixel to camera</vt:lpstr>
      <vt:lpstr>Camera pose - pixel to camera</vt:lpstr>
      <vt:lpstr>Camera pose - camera to world</vt:lpstr>
      <vt:lpstr>Calculating points along a ray</vt:lpstr>
      <vt:lpstr>Neural Volumetric Rendering</vt:lpstr>
      <vt:lpstr>Neural Volumetric Rendering</vt:lpstr>
      <vt:lpstr>Surface vs. volume rendering</vt:lpstr>
      <vt:lpstr>Surface vs. volume rendering</vt:lpstr>
      <vt:lpstr>Surface vs. volume rendering</vt:lpstr>
      <vt:lpstr>History of volume rendering</vt:lpstr>
      <vt:lpstr>Early computer graphics</vt:lpstr>
      <vt:lpstr>Alpha compositing</vt:lpstr>
      <vt:lpstr>Volume rendering for visualization</vt:lpstr>
      <vt:lpstr>Volume rendering for surfaces</vt:lpstr>
      <vt:lpstr>Computer vision — space carving?</vt:lpstr>
      <vt:lpstr>Power of Analysis-by-Synthesis</vt:lpstr>
      <vt:lpstr>Volume rendering derivations</vt:lpstr>
      <vt:lpstr>Real graphics formulation for path tracing</vt:lpstr>
      <vt:lpstr>PowerPoint Presentation</vt:lpstr>
      <vt:lpstr>Simplify</vt:lpstr>
      <vt:lpstr>Probabilistic interpretation</vt:lpstr>
      <vt:lpstr>Derivation of T, density eqns</vt:lpstr>
      <vt:lpstr>Quadrature</vt:lpstr>
      <vt:lpstr>Weight pdf is important quantity</vt:lpstr>
      <vt:lpstr>Trivially differentiable</vt:lpstr>
      <vt:lpstr>Expected value of non-color quantities (depth, etc)</vt:lpstr>
      <vt:lpstr>Other stats of weight pdf (median depth?)</vt:lpstr>
      <vt:lpstr>Volumetric formulation for NeRF</vt:lpstr>
      <vt:lpstr>Volumetric formulation for NeRF</vt:lpstr>
      <vt:lpstr>What does it mean for a ray to “hit” the volume?</vt:lpstr>
      <vt:lpstr>Probabilistic interpretation</vt:lpstr>
      <vt:lpstr>Probabilistic interpretation</vt:lpstr>
      <vt:lpstr>Probabilistic interpretation</vt:lpstr>
      <vt:lpstr>Calculating T given σ</vt:lpstr>
      <vt:lpstr>Calculating T given σ</vt:lpstr>
      <vt:lpstr>Calculating transmittance T</vt:lpstr>
      <vt:lpstr>Calculating transmittance T</vt:lpstr>
      <vt:lpstr>Solve for T</vt:lpstr>
      <vt:lpstr>Solve for T</vt:lpstr>
      <vt:lpstr>Solve for T</vt:lpstr>
      <vt:lpstr>Solve for T</vt:lpstr>
      <vt:lpstr>Solve for T</vt:lpstr>
      <vt:lpstr>Solve differential equation</vt:lpstr>
      <vt:lpstr>Density is score function!</vt:lpstr>
      <vt:lpstr>Volumetric formulation for NeRF</vt:lpstr>
      <vt:lpstr>Volumetric formulation for NeRF</vt:lpstr>
      <vt:lpstr>Volumetric formulation for NeRF</vt:lpstr>
      <vt:lpstr>PDF for ray termination</vt:lpstr>
      <vt:lpstr>PDF for ray termination</vt:lpstr>
      <vt:lpstr>PDF for ray termination</vt:lpstr>
      <vt:lpstr>PDF for ray termination</vt:lpstr>
      <vt:lpstr>PDF for ray termination</vt:lpstr>
      <vt:lpstr>Expected value of color along ray</vt:lpstr>
      <vt:lpstr>Approximating the nested integral</vt:lpstr>
      <vt:lpstr>Approximating the nested integral</vt:lpstr>
      <vt:lpstr>Approximating the nested integral</vt:lpstr>
      <vt:lpstr>Approximating the nested integral</vt:lpstr>
      <vt:lpstr>Deriving quadrature estimate</vt:lpstr>
      <vt:lpstr>Deriving quadrature estimate</vt:lpstr>
      <vt:lpstr>Deriving quadrature estimate</vt:lpstr>
      <vt:lpstr>Deriving quadrature estimate</vt:lpstr>
      <vt:lpstr>Evaluating T for piecewise constant density</vt:lpstr>
      <vt:lpstr>Evaluating T for piecewise constant density</vt:lpstr>
      <vt:lpstr>Evaluating T for piecewise constant density</vt:lpstr>
      <vt:lpstr>Deriving quadrature estimate</vt:lpstr>
      <vt:lpstr>Deriving quadrature estimate</vt:lpstr>
      <vt:lpstr>Deriving quadrature estimate</vt:lpstr>
      <vt:lpstr>Deriving quadrature estimate</vt:lpstr>
      <vt:lpstr>Connection to alpha compositing</vt:lpstr>
      <vt:lpstr>Connection to alpha compositing</vt:lpstr>
      <vt:lpstr>Connection to alpha compositing</vt:lpstr>
      <vt:lpstr>Connection to alpha compositing</vt:lpstr>
      <vt:lpstr>Connection to alpha compositing</vt:lpstr>
      <vt:lpstr>Summary: volume rendering integral estimate</vt:lpstr>
      <vt:lpstr>Volume rendering is trivially differentiable</vt:lpstr>
      <vt:lpstr>Volume rendering is trivially differentiable</vt:lpstr>
      <vt:lpstr>Further points on volume rendering </vt:lpstr>
      <vt:lpstr>Alpha mattes and compositing</vt:lpstr>
      <vt:lpstr>Alpha mattes and compositing</vt:lpstr>
      <vt:lpstr>Alpha mattes and compositing</vt:lpstr>
      <vt:lpstr>Alpha mattes and compositing</vt:lpstr>
      <vt:lpstr>Alpha mattes and compositing</vt:lpstr>
      <vt:lpstr>Rendering weight PDF is important</vt:lpstr>
      <vt:lpstr>Visual intuition — rendering weights not just 3D function</vt:lpstr>
      <vt:lpstr>Visual intuition — rendering weights not just 3D function</vt:lpstr>
      <vt:lpstr>Rendering weight PDF is important — depth</vt:lpstr>
      <vt:lpstr>Rendering weight PDF is important — depth</vt:lpstr>
      <vt:lpstr>Rendering weight PDF is important — depth</vt:lpstr>
      <vt:lpstr>Volume rendering other quantities</vt:lpstr>
      <vt:lpstr>Volume rendering other quantities</vt:lpstr>
      <vt:lpstr>Density as geometry</vt:lpstr>
      <vt:lpstr>Note about density being 3d but trans being light-field equiv?</vt:lpstr>
      <vt:lpstr>Applications/optimizing differentiable volume rendering </vt:lpstr>
      <vt:lpstr>Alpha compositing model in ML/computer vision</vt:lpstr>
      <vt:lpstr>2015s CV/ML (Neural vols, multiplane imgs)</vt:lpstr>
      <vt:lpstr>Volume rendering for view synthesis</vt:lpstr>
      <vt:lpstr>Next: how to represent scene -&gt; Matt</vt:lpstr>
      <vt:lpstr>PowerPoint Presentation</vt:lpstr>
      <vt:lpstr>Why does NeRF actually work?</vt:lpstr>
      <vt:lpstr>Why does NeRF actually work?</vt:lpstr>
      <vt:lpstr>Why does NeRF actually work?</vt:lpstr>
      <vt:lpstr>PowerPoint Presentation</vt:lpstr>
      <vt:lpstr>NeRF Limitations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Volume Rendering</dc:title>
  <cp:lastModifiedBy>Hays, James H</cp:lastModifiedBy>
  <cp:revision>25</cp:revision>
  <dcterms:modified xsi:type="dcterms:W3CDTF">2026-04-15T17:41:55Z</dcterms:modified>
</cp:coreProperties>
</file>