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58" r:id="rId4"/>
    <p:sldId id="260" r:id="rId5"/>
    <p:sldId id="262" r:id="rId6"/>
    <p:sldId id="263" r:id="rId7"/>
    <p:sldId id="269" r:id="rId8"/>
    <p:sldId id="264" r:id="rId9"/>
    <p:sldId id="265" r:id="rId10"/>
    <p:sldId id="266" r:id="rId11"/>
    <p:sldId id="270" r:id="rId12"/>
    <p:sldId id="267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8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56" autoAdjust="0"/>
    <p:restoredTop sz="94660"/>
  </p:normalViewPr>
  <p:slideViewPr>
    <p:cSldViewPr snapToGrid="0">
      <p:cViewPr varScale="1">
        <p:scale>
          <a:sx n="22" d="100"/>
          <a:sy n="22" d="100"/>
        </p:scale>
        <p:origin x="83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A3916-0212-460F-AB8D-B2DBDF0FDB9C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73E46-B820-487E-9290-DBE256810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97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(ECCV 2012 detection analysis example)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73E46-B820-487E-9290-DBE2568101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02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Attributes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73E46-B820-487E-9290-DBE2568101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48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fontAlgn="base"/>
            <a:r>
              <a:rPr lang="en-US" dirty="0" smtClean="0"/>
              <a:t>Deep learning, neural networks at Monaco</a:t>
            </a:r>
          </a:p>
          <a:p>
            <a:pPr lvl="1" fontAlgn="base"/>
            <a:r>
              <a:rPr lang="en-US" dirty="0" smtClean="0"/>
              <a:t>My skipping 3d reconstruction sections of conferences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73E46-B820-487E-9290-DBE2568101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25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52399" y="6351709"/>
            <a:ext cx="2743200" cy="365125"/>
          </a:xfrm>
        </p:spPr>
        <p:txBody>
          <a:bodyPr/>
          <a:lstStyle/>
          <a:p>
            <a:fld id="{6932573E-D94B-4273-9DA3-FC7DA71F7C56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9168" y="6356349"/>
            <a:ext cx="2743200" cy="365125"/>
          </a:xfrm>
        </p:spPr>
        <p:txBody>
          <a:bodyPr/>
          <a:lstStyle/>
          <a:p>
            <a:fld id="{6EEB6F27-CAB9-4CB0-ACAB-139D0AAE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16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73E-D94B-4273-9DA3-FC7DA71F7C56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6F27-CAB9-4CB0-ACAB-139D0AAE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9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73E-D94B-4273-9DA3-FC7DA71F7C56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6F27-CAB9-4CB0-ACAB-139D0AAE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2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731" y="215655"/>
            <a:ext cx="11526714" cy="742706"/>
          </a:xfrm>
        </p:spPr>
        <p:txBody>
          <a:bodyPr/>
          <a:lstStyle>
            <a:lvl1pPr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732" y="1099038"/>
            <a:ext cx="11526714" cy="5257311"/>
          </a:xfrm>
        </p:spPr>
        <p:txBody>
          <a:bodyPr/>
          <a:lstStyle>
            <a:lvl1pPr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85800" indent="-228600">
              <a:buFont typeface="Segoe UI Semilight" panose="020B0402040204020203" pitchFamily="34" charset="0"/>
              <a:buChar char="‐"/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1143000" indent="-228600">
              <a:buFont typeface="Segoe UI Semilight" panose="020B0402040204020203" pitchFamily="34" charset="0"/>
              <a:buChar char="‐"/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600200" indent="-228600">
              <a:buFont typeface="Segoe UI Semilight" panose="020B0402040204020203" pitchFamily="34" charset="0"/>
              <a:buChar char="‐"/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2057400" indent="-228600">
              <a:buFont typeface="Segoe UI Semilight" panose="020B0402040204020203" pitchFamily="34" charset="0"/>
              <a:buChar char="‐"/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9453" y="6356349"/>
            <a:ext cx="2743200" cy="365125"/>
          </a:xfrm>
        </p:spPr>
        <p:txBody>
          <a:bodyPr/>
          <a:lstStyle/>
          <a:p>
            <a:fld id="{6932573E-D94B-4273-9DA3-FC7DA71F7C56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1245" y="6356348"/>
            <a:ext cx="2743200" cy="365125"/>
          </a:xfrm>
        </p:spPr>
        <p:txBody>
          <a:bodyPr/>
          <a:lstStyle/>
          <a:p>
            <a:fld id="{6EEB6F27-CAB9-4CB0-ACAB-139D0AAE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8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73E-D94B-4273-9DA3-FC7DA71F7C56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6F27-CAB9-4CB0-ACAB-139D0AAE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1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73E-D94B-4273-9DA3-FC7DA71F7C56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6F27-CAB9-4CB0-ACAB-139D0AAE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1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73E-D94B-4273-9DA3-FC7DA71F7C56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6F27-CAB9-4CB0-ACAB-139D0AAE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8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7731" y="215655"/>
            <a:ext cx="11526714" cy="742706"/>
          </a:xfrm>
        </p:spPr>
        <p:txBody>
          <a:bodyPr/>
          <a:lstStyle>
            <a:lvl1pPr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19453" y="6356349"/>
            <a:ext cx="2743200" cy="365125"/>
          </a:xfrm>
        </p:spPr>
        <p:txBody>
          <a:bodyPr/>
          <a:lstStyle/>
          <a:p>
            <a:fld id="{6932573E-D94B-4273-9DA3-FC7DA71F7C56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1245" y="6356348"/>
            <a:ext cx="2743200" cy="365125"/>
          </a:xfrm>
        </p:spPr>
        <p:txBody>
          <a:bodyPr/>
          <a:lstStyle/>
          <a:p>
            <a:fld id="{6EEB6F27-CAB9-4CB0-ACAB-139D0AAE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46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19453" y="6356349"/>
            <a:ext cx="2743200" cy="365125"/>
          </a:xfrm>
        </p:spPr>
        <p:txBody>
          <a:bodyPr/>
          <a:lstStyle/>
          <a:p>
            <a:fld id="{6932573E-D94B-4273-9DA3-FC7DA71F7C56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1245" y="6356348"/>
            <a:ext cx="2743200" cy="365125"/>
          </a:xfrm>
        </p:spPr>
        <p:txBody>
          <a:bodyPr/>
          <a:lstStyle/>
          <a:p>
            <a:fld id="{6EEB6F27-CAB9-4CB0-ACAB-139D0AAE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40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73E-D94B-4273-9DA3-FC7DA71F7C56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6F27-CAB9-4CB0-ACAB-139D0AAE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10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73E-D94B-4273-9DA3-FC7DA71F7C56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6F27-CAB9-4CB0-ACAB-139D0AAE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0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2573E-D94B-4273-9DA3-FC7DA71F7C56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B6F27-CAB9-4CB0-ACAB-139D0AAE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2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69870"/>
            <a:ext cx="9144000" cy="524629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Principles to Thrive in the Research Community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300" dirty="0"/>
              <a:t/>
            </a:r>
            <a:br>
              <a:rPr lang="en-US" sz="3300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47953"/>
            <a:ext cx="9144000" cy="1655762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Derek Hoiem, UIUC / Reconstruct</a:t>
            </a:r>
          </a:p>
          <a:p>
            <a:r>
              <a:rPr lang="en-US" dirty="0" smtClean="0"/>
              <a:t>Good Citizens of CVPR 2018</a:t>
            </a:r>
          </a:p>
        </p:txBody>
      </p:sp>
    </p:spTree>
    <p:extLst>
      <p:ext uri="{BB962C8B-B14F-4D97-AF65-F5344CB8AC3E}">
        <p14:creationId xmlns:p14="http://schemas.microsoft.com/office/powerpoint/2010/main" val="422551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Area chair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fontAlgn="base"/>
            <a:r>
              <a:rPr lang="en-US" dirty="0" smtClean="0"/>
              <a:t>Invest in assigning to reviewers who you think will enjoy reading the papers</a:t>
            </a:r>
            <a:endParaRPr lang="en-US" dirty="0"/>
          </a:p>
          <a:p>
            <a:pPr fontAlgn="base"/>
            <a:endParaRPr lang="en-US" dirty="0" smtClean="0"/>
          </a:p>
          <a:p>
            <a:pPr fontAlgn="base"/>
            <a:r>
              <a:rPr lang="en-US" dirty="0"/>
              <a:t>Focus on whether the paper can teach something new – does at least one person think so and have good reason?</a:t>
            </a:r>
          </a:p>
          <a:p>
            <a:pPr marL="0" indent="0" fontAlgn="base">
              <a:buNone/>
            </a:pPr>
            <a:endParaRPr lang="en-US" dirty="0" smtClean="0"/>
          </a:p>
          <a:p>
            <a:pPr fontAlgn="base"/>
            <a:r>
              <a:rPr lang="en-US" dirty="0" smtClean="0"/>
              <a:t>Advocate </a:t>
            </a:r>
            <a:r>
              <a:rPr lang="en-US" dirty="0"/>
              <a:t>for papers that are creative or technically strong but are not in fashion</a:t>
            </a:r>
          </a:p>
          <a:p>
            <a:pPr fontAlgn="base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730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7731" y="1766303"/>
            <a:ext cx="11526714" cy="525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 smtClean="0"/>
          </a:p>
          <a:p>
            <a:pPr marL="0" indent="0" algn="ctr">
              <a:buNone/>
            </a:pP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</a:rPr>
              <a:t>Grow and adapt 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</a:rPr>
              <a:t>in your career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1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Career choices: seek growth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733" y="1099038"/>
            <a:ext cx="5647900" cy="5257311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Avoid becoming root-bound</a:t>
            </a:r>
          </a:p>
          <a:p>
            <a:pPr lvl="1"/>
            <a:r>
              <a:rPr lang="en-US" dirty="0" smtClean="0"/>
              <a:t>Keep branching out and exploring new topics and new roles</a:t>
            </a:r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Choose activities with potential for learning as well as potential for impact</a:t>
            </a:r>
          </a:p>
          <a:p>
            <a:pPr fontAlgn="base"/>
            <a:endParaRPr lang="en-US" dirty="0" smtClean="0"/>
          </a:p>
          <a:p>
            <a:pPr fontAlgn="base"/>
            <a:endParaRPr lang="en-US" dirty="0" smtClean="0"/>
          </a:p>
          <a:p>
            <a:endParaRPr lang="en-US" dirty="0"/>
          </a:p>
        </p:txBody>
      </p:sp>
      <p:pic>
        <p:nvPicPr>
          <p:cNvPr id="5122" name="Picture 2" descr="Image result for root bound pl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305" y="2131371"/>
            <a:ext cx="5111321" cy="34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46278" y="5540583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https://www.flickr.com/photos/gardeninginaminute/3010593007</a:t>
            </a:r>
          </a:p>
        </p:txBody>
      </p:sp>
    </p:spTree>
    <p:extLst>
      <p:ext uri="{BB962C8B-B14F-4D97-AF65-F5344CB8AC3E}">
        <p14:creationId xmlns:p14="http://schemas.microsoft.com/office/powerpoint/2010/main" val="246415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Principles to Thrive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 choosing research directions, be part of the team</a:t>
            </a:r>
          </a:p>
          <a:p>
            <a:pPr lvl="1"/>
            <a:r>
              <a:rPr lang="en-US" dirty="0" smtClean="0"/>
              <a:t>Find how you can best contribute</a:t>
            </a:r>
          </a:p>
          <a:p>
            <a:pPr lvl="1"/>
            <a:r>
              <a:rPr lang="en-US" dirty="0" smtClean="0"/>
              <a:t>Anticipate and address upcoming problems</a:t>
            </a:r>
          </a:p>
          <a:p>
            <a:pPr lvl="1"/>
            <a:r>
              <a:rPr lang="en-US" dirty="0" smtClean="0"/>
              <a:t>A win for the vision community is your win too</a:t>
            </a:r>
          </a:p>
          <a:p>
            <a:endParaRPr lang="en-US" dirty="0"/>
          </a:p>
          <a:p>
            <a:r>
              <a:rPr lang="en-US" dirty="0" smtClean="0"/>
              <a:t>In writing and reviewing, focus on the paper’s ability to teach</a:t>
            </a:r>
          </a:p>
          <a:p>
            <a:endParaRPr lang="en-US" dirty="0" smtClean="0"/>
          </a:p>
          <a:p>
            <a:r>
              <a:rPr lang="en-US" dirty="0" smtClean="0"/>
              <a:t>In your career, grow and adapt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0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7731" y="1766303"/>
            <a:ext cx="11526714" cy="525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</a:rPr>
              <a:t>In choosing research directions, </a:t>
            </a:r>
          </a:p>
          <a:p>
            <a:pPr marL="0" indent="0" algn="ctr">
              <a:buNone/>
            </a:pP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</a:rPr>
              <a:t>be </a:t>
            </a: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</a:rPr>
              <a:t>part of the team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2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0000-Good-Example-passing-and-other-team-bunched-up.M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6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4955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https://www.youtube.com/watch?v=CdLJApSXDHY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9824" y="-49429"/>
            <a:ext cx="12241824" cy="81554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US" smtClean="0"/>
              <a:t>Don’t crowd the ball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63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crowd the ball. Find your position.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fontAlgn="base"/>
            <a:r>
              <a:rPr lang="en-US" dirty="0" smtClean="0"/>
              <a:t>What is your unique perspective or angle in this research?</a:t>
            </a:r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How can your research influence others? How can you best advance the community as a whole?</a:t>
            </a:r>
          </a:p>
          <a:p>
            <a:pPr fontAlgn="base"/>
            <a:endParaRPr lang="en-US" dirty="0" smtClean="0"/>
          </a:p>
          <a:p>
            <a:pPr fontAlgn="base"/>
            <a:r>
              <a:rPr lang="en-US" dirty="0"/>
              <a:t>S</a:t>
            </a:r>
            <a:r>
              <a:rPr lang="en-US" dirty="0" smtClean="0"/>
              <a:t>ometimes you </a:t>
            </a:r>
            <a:r>
              <a:rPr lang="en-US" i="1" dirty="0" smtClean="0"/>
              <a:t>should</a:t>
            </a:r>
            <a:r>
              <a:rPr lang="en-US" dirty="0" smtClean="0"/>
              <a:t> run </a:t>
            </a:r>
            <a:r>
              <a:rPr lang="en-US" dirty="0"/>
              <a:t>at the </a:t>
            </a:r>
            <a:r>
              <a:rPr lang="en-US" dirty="0" smtClean="0"/>
              <a:t>ball (i.e. work on the popular topic)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20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 ahead of your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732" y="1099038"/>
            <a:ext cx="6514173" cy="5257311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will be the big problem once the currently popular problems are “solved”?</a:t>
            </a:r>
            <a:endParaRPr lang="en-US" dirty="0"/>
          </a:p>
        </p:txBody>
      </p:sp>
      <p:pic>
        <p:nvPicPr>
          <p:cNvPr id="3076" name="Picture 4" descr="2v1 and 1v1 Possession Ga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4" r="7120"/>
          <a:stretch/>
        </p:blipFill>
        <p:spPr bwMode="auto">
          <a:xfrm>
            <a:off x="7220026" y="1099038"/>
            <a:ext cx="3477127" cy="49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73625" y="4066673"/>
            <a:ext cx="4443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x</a:t>
            </a:r>
            <a:endParaRPr lang="en-US" sz="4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590548" y="4559968"/>
            <a:ext cx="368041" cy="116614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36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Celebrate the wins of the vision 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celebrate spo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57" y="958361"/>
            <a:ext cx="10477500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47899" y="6514619"/>
            <a:ext cx="9208258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https://edition.cnn.com/2016/12/29/sport/2016-best-sports-year-ever/index.html</a:t>
            </a:r>
          </a:p>
        </p:txBody>
      </p:sp>
    </p:spTree>
    <p:extLst>
      <p:ext uri="{BB962C8B-B14F-4D97-AF65-F5344CB8AC3E}">
        <p14:creationId xmlns:p14="http://schemas.microsoft.com/office/powerpoint/2010/main" val="91790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7731" y="1766303"/>
            <a:ext cx="11526714" cy="525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</a:rPr>
              <a:t>In paper writing and reviewing, </a:t>
            </a:r>
          </a:p>
          <a:p>
            <a:pPr marL="0" indent="0" algn="ctr">
              <a:buNone/>
            </a:pP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</a:rPr>
              <a:t>focus on potential to teach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5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Author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Aim to teach and inspire, not impress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09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Reviewer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Look </a:t>
            </a:r>
            <a:r>
              <a:rPr lang="en-US" dirty="0"/>
              <a:t>for what the paper can teach you </a:t>
            </a:r>
            <a:r>
              <a:rPr lang="en-US" dirty="0" smtClean="0"/>
              <a:t>(or an interested researcher)</a:t>
            </a:r>
            <a:endParaRPr lang="en-US" dirty="0"/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Try to avoid putting much weight on whether the topic is interesting</a:t>
            </a:r>
          </a:p>
          <a:p>
            <a:pPr lvl="1" fontAlgn="base"/>
            <a:r>
              <a:rPr lang="en-US" dirty="0" smtClean="0"/>
              <a:t>We tend to be biased in novelty estimates toward hot topics and our own research areas</a:t>
            </a:r>
          </a:p>
          <a:p>
            <a:pPr lvl="1" fontAlgn="base"/>
            <a:r>
              <a:rPr lang="en-US" dirty="0" smtClean="0"/>
              <a:t>Nobody really knows which directions will make the biggest impact. E.g., David Lowe’s 1999 SIFT paper was a poster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73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29161</TotalTime>
  <Words>374</Words>
  <Application>Microsoft Office PowerPoint</Application>
  <PresentationFormat>Widescreen</PresentationFormat>
  <Paragraphs>75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Segoe UI Semilight</vt:lpstr>
      <vt:lpstr>Office Theme</vt:lpstr>
      <vt:lpstr>Principles to Thrive in the Research Community   </vt:lpstr>
      <vt:lpstr>PowerPoint Presentation</vt:lpstr>
      <vt:lpstr>PowerPoint Presentation</vt:lpstr>
      <vt:lpstr>Don’t crowd the ball. Find your position.</vt:lpstr>
      <vt:lpstr>Aim ahead of your target</vt:lpstr>
      <vt:lpstr>Celebrate the wins of the vision community</vt:lpstr>
      <vt:lpstr>PowerPoint Presentation</vt:lpstr>
      <vt:lpstr>Author</vt:lpstr>
      <vt:lpstr>Reviewer</vt:lpstr>
      <vt:lpstr>Area chair</vt:lpstr>
      <vt:lpstr>PowerPoint Presentation</vt:lpstr>
      <vt:lpstr>Career choices: seek growth opportunities</vt:lpstr>
      <vt:lpstr>Principles to Thrive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Dangers and Opportunities of Research with VQA</dc:title>
  <dc:creator>Derek</dc:creator>
  <cp:lastModifiedBy>Derek Hoiem</cp:lastModifiedBy>
  <cp:revision>99</cp:revision>
  <dcterms:created xsi:type="dcterms:W3CDTF">2017-07-12T15:29:49Z</dcterms:created>
  <dcterms:modified xsi:type="dcterms:W3CDTF">2018-06-24T20:50:19Z</dcterms:modified>
</cp:coreProperties>
</file>