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slides/slide47.xml" ContentType="application/vnd.openxmlformats-officedocument.presentationml.slide+xml"/>
  <Override PartName="/ppt/notesSlides/notesSlide2.xml" ContentType="application/vnd.openxmlformats-officedocument.presentationml.notesSlide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36.xml" ContentType="application/vnd.openxmlformats-officedocument.presentationml.slide+xml"/>
  <Override PartName="/ppt/slideLayouts/slideLayout6.xml" ContentType="application/vnd.openxmlformats-officedocument.presentationml.slideLayout+xml"/>
  <Override PartName="/ppt/notesSlides/notesSlide38.xml" ContentType="application/vnd.openxmlformats-officedocument.presentationml.notesSlide+xml"/>
  <Override PartName="/ppt/notesSlides/notesSlide49.xml" ContentType="application/vnd.openxmlformats-officedocument.presentationml.notesSlide+xml"/>
  <Override PartName="/ppt/slides/slide25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27.xml" ContentType="application/vnd.openxmlformats-officedocument.presentationml.notesSlide+xml"/>
  <Override PartName="/ppt/notesSlides/notesSlide45.xml" ContentType="application/vnd.openxmlformats-officedocument.presentationml.notesSlide+xml"/>
  <Default Extension="xml" ContentType="application/xml"/>
  <Override PartName="/ppt/slides/slide14.xml" ContentType="application/vnd.openxmlformats-officedocument.presentationml.slide+xml"/>
  <Override PartName="/ppt/slides/slide32.xml" ContentType="application/vnd.openxmlformats-officedocument.presentationml.slide+xml"/>
  <Override PartName="/ppt/slides/slide50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34.xml" ContentType="application/vnd.openxmlformats-officedocument.presentationml.notesSlide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notesSlides/notesSlide23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8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46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4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4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slides/slide49.xml" ContentType="application/vnd.openxmlformats-officedocument.presentationml.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notesSlides/notesSlide29.xml" ContentType="application/vnd.openxmlformats-officedocument.presentationml.notesSlide+xml"/>
  <Override PartName="/ppt/notesSlides/notesSlide47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notesSlides/notesSlide18.xml" ContentType="application/vnd.openxmlformats-officedocument.presentationml.notesSlide+xml"/>
  <Override PartName="/ppt/notesSlides/notesSlide36.xml" ContentType="application/vnd.openxmlformats-officedocument.presentationml.notesSlide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notesSlides/notesSlide25.xml" ContentType="application/vnd.openxmlformats-officedocument.presentationml.notesSlide+xml"/>
  <Override PartName="/ppt/notesSlides/notesSlide43.xml" ContentType="application/vnd.openxmlformats-officedocument.presentationml.notesSlide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32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52"/>
  </p:notesMasterIdLst>
  <p:sldIdLst>
    <p:sldId id="256" r:id="rId2"/>
    <p:sldId id="277" r:id="rId3"/>
    <p:sldId id="258" r:id="rId4"/>
    <p:sldId id="278" r:id="rId5"/>
    <p:sldId id="276" r:id="rId6"/>
    <p:sldId id="280" r:id="rId7"/>
    <p:sldId id="279" r:id="rId8"/>
    <p:sldId id="281" r:id="rId9"/>
    <p:sldId id="282" r:id="rId10"/>
    <p:sldId id="275" r:id="rId11"/>
    <p:sldId id="283" r:id="rId12"/>
    <p:sldId id="284" r:id="rId13"/>
    <p:sldId id="285" r:id="rId14"/>
    <p:sldId id="273" r:id="rId15"/>
    <p:sldId id="291" r:id="rId16"/>
    <p:sldId id="286" r:id="rId17"/>
    <p:sldId id="287" r:id="rId18"/>
    <p:sldId id="288" r:id="rId19"/>
    <p:sldId id="289" r:id="rId20"/>
    <p:sldId id="290" r:id="rId21"/>
    <p:sldId id="272" r:id="rId22"/>
    <p:sldId id="271" r:id="rId23"/>
    <p:sldId id="292" r:id="rId24"/>
    <p:sldId id="293" r:id="rId25"/>
    <p:sldId id="294" r:id="rId26"/>
    <p:sldId id="295" r:id="rId27"/>
    <p:sldId id="298" r:id="rId28"/>
    <p:sldId id="270" r:id="rId29"/>
    <p:sldId id="296" r:id="rId30"/>
    <p:sldId id="297" r:id="rId31"/>
    <p:sldId id="299" r:id="rId32"/>
    <p:sldId id="300" r:id="rId33"/>
    <p:sldId id="301" r:id="rId34"/>
    <p:sldId id="269" r:id="rId35"/>
    <p:sldId id="268" r:id="rId36"/>
    <p:sldId id="267" r:id="rId37"/>
    <p:sldId id="302" r:id="rId38"/>
    <p:sldId id="303" r:id="rId39"/>
    <p:sldId id="304" r:id="rId40"/>
    <p:sldId id="305" r:id="rId41"/>
    <p:sldId id="266" r:id="rId42"/>
    <p:sldId id="265" r:id="rId43"/>
    <p:sldId id="264" r:id="rId44"/>
    <p:sldId id="263" r:id="rId45"/>
    <p:sldId id="306" r:id="rId46"/>
    <p:sldId id="262" r:id="rId47"/>
    <p:sldId id="261" r:id="rId48"/>
    <p:sldId id="307" r:id="rId49"/>
    <p:sldId id="260" r:id="rId50"/>
    <p:sldId id="308" r:id="rId5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CC33"/>
    <a:srgbClr val="4F81BD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47" autoAdjust="0"/>
    <p:restoredTop sz="86370" autoAdjust="0"/>
  </p:normalViewPr>
  <p:slideViewPr>
    <p:cSldViewPr snapToGrid="0" snapToObjects="1">
      <p:cViewPr varScale="1">
        <p:scale>
          <a:sx n="64" d="100"/>
          <a:sy n="64" d="100"/>
        </p:scale>
        <p:origin x="-108" y="-57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tableStyles" Target="tableStyle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347BBF-B2FD-453C-886A-245FBCF22BDA}" type="datetimeFigureOut">
              <a:rPr lang="en-US" smtClean="0"/>
              <a:pPr/>
              <a:t>2/19/2009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428B8DE-D7EF-4181-A85E-509C415FECA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32</a:t>
            </a:fld>
            <a:endParaRPr lang="en-US"/>
          </a:p>
        </p:txBody>
      </p:sp>
    </p:spTree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33</a:t>
            </a:fld>
            <a:endParaRPr lang="en-US"/>
          </a:p>
        </p:txBody>
      </p:sp>
    </p:spTree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34</a:t>
            </a:fld>
            <a:endParaRPr lang="en-US"/>
          </a:p>
        </p:txBody>
      </p:sp>
    </p:spTree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35</a:t>
            </a:fld>
            <a:endParaRPr lang="en-US"/>
          </a:p>
        </p:txBody>
      </p:sp>
    </p:spTree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36</a:t>
            </a:fld>
            <a:endParaRPr lang="en-US"/>
          </a:p>
        </p:txBody>
      </p:sp>
    </p:spTree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37</a:t>
            </a:fld>
            <a:endParaRPr lang="en-US"/>
          </a:p>
        </p:txBody>
      </p:sp>
    </p:spTree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38</a:t>
            </a:fld>
            <a:endParaRPr lang="en-US"/>
          </a:p>
        </p:txBody>
      </p:sp>
    </p:spTree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39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40</a:t>
            </a:fld>
            <a:endParaRPr lang="en-US"/>
          </a:p>
        </p:txBody>
      </p:sp>
    </p:spTree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41</a:t>
            </a:fld>
            <a:endParaRPr lang="en-US"/>
          </a:p>
        </p:txBody>
      </p:sp>
    </p:spTree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42</a:t>
            </a:fld>
            <a:endParaRPr lang="en-US"/>
          </a:p>
        </p:txBody>
      </p:sp>
    </p:spTree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43</a:t>
            </a:fld>
            <a:endParaRPr lang="en-US"/>
          </a:p>
        </p:txBody>
      </p:sp>
    </p:spTree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44</a:t>
            </a:fld>
            <a:endParaRPr lang="en-US"/>
          </a:p>
        </p:txBody>
      </p:sp>
    </p:spTree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45</a:t>
            </a:fld>
            <a:endParaRPr lang="en-US"/>
          </a:p>
        </p:txBody>
      </p:sp>
    </p:spTree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46</a:t>
            </a:fld>
            <a:endParaRPr lang="en-US"/>
          </a:p>
        </p:txBody>
      </p:sp>
    </p:spTree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47</a:t>
            </a:fld>
            <a:endParaRPr lang="en-US"/>
          </a:p>
        </p:txBody>
      </p:sp>
    </p:spTree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48</a:t>
            </a:fld>
            <a:endParaRPr lang="en-US"/>
          </a:p>
        </p:txBody>
      </p:sp>
    </p:spTree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49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50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428B8DE-D7EF-4181-A85E-509C415FECAE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2/19/2009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2/19/2009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2/19/2009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2/19/2009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2/19/2009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2/19/2009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2/19/2009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2/19/2009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2/19/2009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2/19/2009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2FF84-5064-41CE-90A9-FA84EFCA62E6}" type="datetimeFigureOut">
              <a:rPr lang="en-US" smtClean="0"/>
              <a:pPr/>
              <a:t>2/19/2009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2FF84-5064-41CE-90A9-FA84EFCA62E6}" type="datetimeFigureOut">
              <a:rPr lang="en-US" smtClean="0"/>
              <a:pPr/>
              <a:t>2/19/2009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63E875-85DE-4EC9-9AC9-96F7E6DED6D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3" Type="http://schemas.openxmlformats.org/officeDocument/2006/relationships/hyperlink" Target="#_ftnref1"/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Relationship Id="rId4" Type="http://schemas.openxmlformats.org/officeDocument/2006/relationships/hyperlink" Target="#_ftnref1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cap="all" dirty="0" smtClean="0"/>
              <a:t>Computer Systems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2200" dirty="0" smtClean="0"/>
              <a:t>An Integrated Approach to Architecture and Operating Systems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Chapter 7</a:t>
            </a:r>
          </a:p>
          <a:p>
            <a:r>
              <a:rPr lang="en-US" dirty="0" smtClean="0"/>
              <a:t>Memory Management Techniques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1217075" y="6324600"/>
            <a:ext cx="670985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©Copyright 2008 Umakishore Ramachandran and William D. Leahy Jr.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7.3 Memory Allocation Schemes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can have different processes in memory</a:t>
            </a:r>
          </a:p>
          <a:p>
            <a:r>
              <a:rPr lang="en-US" dirty="0" smtClean="0"/>
              <a:t>What options are available to divide up memory for each process?</a:t>
            </a:r>
          </a:p>
          <a:p>
            <a:r>
              <a:rPr lang="en-US" dirty="0" smtClean="0"/>
              <a:t>Assume Base plus Limit hardware exists</a:t>
            </a:r>
          </a:p>
        </p:txBody>
      </p:sp>
      <p:sp>
        <p:nvSpPr>
          <p:cNvPr id="4131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7.3.1 Fixed Size Partitions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Partitions fixed at boot time</a:t>
            </a:r>
          </a:p>
          <a:p>
            <a:r>
              <a:rPr lang="en-US" dirty="0" smtClean="0"/>
              <a:t>Fixed (</a:t>
            </a:r>
            <a:r>
              <a:rPr lang="en-US" i="1" dirty="0" smtClean="0"/>
              <a:t>Different</a:t>
            </a:r>
            <a:r>
              <a:rPr lang="en-US" dirty="0" smtClean="0"/>
              <a:t>) Sized Partitions </a:t>
            </a:r>
          </a:p>
          <a:p>
            <a:pPr>
              <a:buNone/>
            </a:pPr>
            <a:r>
              <a:rPr lang="en-US" sz="2800" dirty="0" smtClean="0"/>
              <a:t>        </a:t>
            </a:r>
            <a:endParaRPr lang="en-US" sz="2800" dirty="0"/>
          </a:p>
        </p:txBody>
      </p:sp>
      <p:sp>
        <p:nvSpPr>
          <p:cNvPr id="4131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1385084" y="3107603"/>
            <a:ext cx="6285335" cy="3317260"/>
            <a:chOff x="3010" y="7237"/>
            <a:chExt cx="6480" cy="3419"/>
          </a:xfrm>
        </p:grpSpPr>
        <p:sp>
          <p:nvSpPr>
            <p:cNvPr id="4130" name="AutoShape 34"/>
            <p:cNvSpPr>
              <a:spLocks noChangeAspect="1" noChangeArrowheads="1" noTextEdit="1"/>
            </p:cNvSpPr>
            <p:nvPr/>
          </p:nvSpPr>
          <p:spPr bwMode="auto">
            <a:xfrm>
              <a:off x="3010" y="7237"/>
              <a:ext cx="6480" cy="3419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4129" name="Rectangle 33"/>
            <p:cNvSpPr>
              <a:spLocks noChangeArrowheads="1"/>
            </p:cNvSpPr>
            <p:nvPr/>
          </p:nvSpPr>
          <p:spPr bwMode="auto">
            <a:xfrm>
              <a:off x="3010" y="8031"/>
              <a:ext cx="1513" cy="576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4128" name="Rectangle 32"/>
            <p:cNvSpPr>
              <a:spLocks noChangeArrowheads="1"/>
            </p:cNvSpPr>
            <p:nvPr/>
          </p:nvSpPr>
          <p:spPr bwMode="auto">
            <a:xfrm>
              <a:off x="4521" y="8031"/>
              <a:ext cx="1513" cy="576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4127" name="Rectangle 31"/>
            <p:cNvSpPr>
              <a:spLocks noChangeArrowheads="1"/>
            </p:cNvSpPr>
            <p:nvPr/>
          </p:nvSpPr>
          <p:spPr bwMode="auto">
            <a:xfrm>
              <a:off x="6034" y="8031"/>
              <a:ext cx="1513" cy="576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4126" name="Text Box 30"/>
            <p:cNvSpPr txBox="1">
              <a:spLocks noChangeArrowheads="1"/>
            </p:cNvSpPr>
            <p:nvPr/>
          </p:nvSpPr>
          <p:spPr bwMode="auto">
            <a:xfrm>
              <a:off x="8697" y="8069"/>
              <a:ext cx="483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875" tIns="22937" rIns="45875" bIns="2293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5K  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5" name="Rectangle 29"/>
            <p:cNvSpPr>
              <a:spLocks noChangeArrowheads="1"/>
            </p:cNvSpPr>
            <p:nvPr/>
          </p:nvSpPr>
          <p:spPr bwMode="auto">
            <a:xfrm>
              <a:off x="8410" y="7981"/>
              <a:ext cx="1080" cy="73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4124" name="Text Box 28"/>
            <p:cNvSpPr txBox="1">
              <a:spLocks noChangeArrowheads="1"/>
            </p:cNvSpPr>
            <p:nvPr/>
          </p:nvSpPr>
          <p:spPr bwMode="auto">
            <a:xfrm>
              <a:off x="8697" y="9042"/>
              <a:ext cx="483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875" tIns="22937" rIns="45875" bIns="2293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8K  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3" name="Rectangle 27"/>
            <p:cNvSpPr>
              <a:spLocks noChangeArrowheads="1"/>
            </p:cNvSpPr>
            <p:nvPr/>
          </p:nvSpPr>
          <p:spPr bwMode="auto">
            <a:xfrm>
              <a:off x="8410" y="8714"/>
              <a:ext cx="1080" cy="972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4122" name="Text Box 26"/>
            <p:cNvSpPr txBox="1">
              <a:spLocks noChangeArrowheads="1"/>
            </p:cNvSpPr>
            <p:nvPr/>
          </p:nvSpPr>
          <p:spPr bwMode="auto">
            <a:xfrm>
              <a:off x="3010" y="7598"/>
              <a:ext cx="1685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875" tIns="22937" rIns="45875" bIns="2293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Allocation table    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1" name="Text Box 25"/>
            <p:cNvSpPr txBox="1">
              <a:spLocks noChangeArrowheads="1"/>
            </p:cNvSpPr>
            <p:nvPr/>
          </p:nvSpPr>
          <p:spPr bwMode="auto">
            <a:xfrm>
              <a:off x="3081" y="8180"/>
              <a:ext cx="13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875" tIns="22937" rIns="45875" bIns="2293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Occupied bit  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20" name="Text Box 24"/>
            <p:cNvSpPr txBox="1">
              <a:spLocks noChangeArrowheads="1"/>
            </p:cNvSpPr>
            <p:nvPr/>
          </p:nvSpPr>
          <p:spPr bwMode="auto">
            <a:xfrm>
              <a:off x="4593" y="8180"/>
              <a:ext cx="13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875" tIns="22937" rIns="45875" bIns="2293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Partition Size 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9" name="Text Box 23"/>
            <p:cNvSpPr txBox="1">
              <a:spLocks noChangeArrowheads="1"/>
            </p:cNvSpPr>
            <p:nvPr/>
          </p:nvSpPr>
          <p:spPr bwMode="auto">
            <a:xfrm>
              <a:off x="6105" y="8180"/>
              <a:ext cx="13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875" tIns="22937" rIns="45875" bIns="2293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Process   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8" name="Text Box 22"/>
            <p:cNvSpPr txBox="1">
              <a:spLocks noChangeArrowheads="1"/>
            </p:cNvSpPr>
            <p:nvPr/>
          </p:nvSpPr>
          <p:spPr bwMode="auto">
            <a:xfrm>
              <a:off x="3081" y="8754"/>
              <a:ext cx="1369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875" tIns="22937" rIns="45875" bIns="2293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 0  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7" name="Rectangle 21"/>
            <p:cNvSpPr>
              <a:spLocks noChangeArrowheads="1"/>
            </p:cNvSpPr>
            <p:nvPr/>
          </p:nvSpPr>
          <p:spPr bwMode="auto">
            <a:xfrm>
              <a:off x="3010" y="8606"/>
              <a:ext cx="1513" cy="57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4116" name="Text Box 20"/>
            <p:cNvSpPr txBox="1">
              <a:spLocks noChangeArrowheads="1"/>
            </p:cNvSpPr>
            <p:nvPr/>
          </p:nvSpPr>
          <p:spPr bwMode="auto">
            <a:xfrm>
              <a:off x="4593" y="8754"/>
              <a:ext cx="1368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875" tIns="22937" rIns="45875" bIns="2293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5K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5" name="Rectangle 19"/>
            <p:cNvSpPr>
              <a:spLocks noChangeArrowheads="1"/>
            </p:cNvSpPr>
            <p:nvPr/>
          </p:nvSpPr>
          <p:spPr bwMode="auto">
            <a:xfrm>
              <a:off x="4521" y="8606"/>
              <a:ext cx="1513" cy="57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4114" name="Text Box 18"/>
            <p:cNvSpPr txBox="1">
              <a:spLocks noChangeArrowheads="1"/>
            </p:cNvSpPr>
            <p:nvPr/>
          </p:nvSpPr>
          <p:spPr bwMode="auto">
            <a:xfrm>
              <a:off x="6105" y="8754"/>
              <a:ext cx="1369" cy="29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875" tIns="22937" rIns="45875" bIns="2293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XXX   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3" name="Rectangle 17"/>
            <p:cNvSpPr>
              <a:spLocks noChangeArrowheads="1"/>
            </p:cNvSpPr>
            <p:nvPr/>
          </p:nvSpPr>
          <p:spPr bwMode="auto">
            <a:xfrm>
              <a:off x="6034" y="8606"/>
              <a:ext cx="1513" cy="57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4112" name="Text Box 16"/>
            <p:cNvSpPr txBox="1">
              <a:spLocks noChangeArrowheads="1"/>
            </p:cNvSpPr>
            <p:nvPr/>
          </p:nvSpPr>
          <p:spPr bwMode="auto">
            <a:xfrm>
              <a:off x="3081" y="9331"/>
              <a:ext cx="1369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875" tIns="22937" rIns="45875" bIns="2293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 0  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11" name="Rectangle 15"/>
            <p:cNvSpPr>
              <a:spLocks noChangeArrowheads="1"/>
            </p:cNvSpPr>
            <p:nvPr/>
          </p:nvSpPr>
          <p:spPr bwMode="auto">
            <a:xfrm>
              <a:off x="3010" y="9182"/>
              <a:ext cx="1513" cy="57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4110" name="Text Box 14"/>
            <p:cNvSpPr txBox="1">
              <a:spLocks noChangeArrowheads="1"/>
            </p:cNvSpPr>
            <p:nvPr/>
          </p:nvSpPr>
          <p:spPr bwMode="auto">
            <a:xfrm>
              <a:off x="4593" y="9331"/>
              <a:ext cx="1368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875" tIns="22937" rIns="45875" bIns="2293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8K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4521" y="9182"/>
              <a:ext cx="1513" cy="57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4108" name="Text Box 12"/>
            <p:cNvSpPr txBox="1">
              <a:spLocks noChangeArrowheads="1"/>
            </p:cNvSpPr>
            <p:nvPr/>
          </p:nvSpPr>
          <p:spPr bwMode="auto">
            <a:xfrm>
              <a:off x="6105" y="9331"/>
              <a:ext cx="1369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875" tIns="22937" rIns="45875" bIns="2293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XXX   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6034" y="9182"/>
              <a:ext cx="1513" cy="57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4106" name="Text Box 10"/>
            <p:cNvSpPr txBox="1">
              <a:spLocks noChangeArrowheads="1"/>
            </p:cNvSpPr>
            <p:nvPr/>
          </p:nvSpPr>
          <p:spPr bwMode="auto">
            <a:xfrm>
              <a:off x="8382" y="7237"/>
              <a:ext cx="945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875" tIns="22937" rIns="45875" bIns="2293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n-US" sz="1400" b="1" dirty="0" smtClean="0">
                  <a:solidFill>
                    <a:srgbClr val="000000"/>
                  </a:solidFill>
                  <a:latin typeface="Arial" pitchFamily="34" charset="0"/>
                  <a:ea typeface="Times New Roman" pitchFamily="18" charset="0"/>
                  <a:cs typeface="Arial" pitchFamily="34" charset="0"/>
                </a:rPr>
                <a:t>M</a:t>
              </a: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emory</a:t>
              </a:r>
              <a:endParaRPr kumimoji="0" lang="en-US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5" name="Text Box 9"/>
            <p:cNvSpPr txBox="1">
              <a:spLocks noChangeArrowheads="1"/>
            </p:cNvSpPr>
            <p:nvPr/>
          </p:nvSpPr>
          <p:spPr bwMode="auto">
            <a:xfrm>
              <a:off x="3092" y="9911"/>
              <a:ext cx="13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875" tIns="22937" rIns="45875" bIns="2293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 0  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020" y="9762"/>
              <a:ext cx="1512" cy="57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4103" name="Text Box 7"/>
            <p:cNvSpPr txBox="1">
              <a:spLocks noChangeArrowheads="1"/>
            </p:cNvSpPr>
            <p:nvPr/>
          </p:nvSpPr>
          <p:spPr bwMode="auto">
            <a:xfrm>
              <a:off x="4602" y="9911"/>
              <a:ext cx="13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875" tIns="22937" rIns="45875" bIns="2293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1K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4532" y="9762"/>
              <a:ext cx="1512" cy="57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4101" name="Text Box 5"/>
            <p:cNvSpPr txBox="1">
              <a:spLocks noChangeArrowheads="1"/>
            </p:cNvSpPr>
            <p:nvPr/>
          </p:nvSpPr>
          <p:spPr bwMode="auto">
            <a:xfrm>
              <a:off x="6115" y="9911"/>
              <a:ext cx="13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875" tIns="22937" rIns="45875" bIns="2293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XXX   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100" name="Rectangle 4"/>
            <p:cNvSpPr>
              <a:spLocks noChangeArrowheads="1"/>
            </p:cNvSpPr>
            <p:nvPr/>
          </p:nvSpPr>
          <p:spPr bwMode="auto">
            <a:xfrm>
              <a:off x="6044" y="9762"/>
              <a:ext cx="1512" cy="57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4099" name="Rectangle 3"/>
            <p:cNvSpPr>
              <a:spLocks noChangeArrowheads="1"/>
            </p:cNvSpPr>
            <p:nvPr/>
          </p:nvSpPr>
          <p:spPr bwMode="auto">
            <a:xfrm>
              <a:off x="8410" y="9683"/>
              <a:ext cx="1080" cy="56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600"/>
            </a:p>
          </p:txBody>
        </p:sp>
        <p:sp>
          <p:nvSpPr>
            <p:cNvPr id="4098" name="Text Box 2"/>
            <p:cNvSpPr txBox="1">
              <a:spLocks noChangeArrowheads="1"/>
            </p:cNvSpPr>
            <p:nvPr/>
          </p:nvSpPr>
          <p:spPr bwMode="auto">
            <a:xfrm>
              <a:off x="8697" y="9807"/>
              <a:ext cx="483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875" tIns="22937" rIns="45875" bIns="22937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1K  </a:t>
              </a:r>
              <a:endParaRPr kumimoji="0" lang="en-US" sz="3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7.3.1 Fixed Size Partitions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Partitions fixed at boot time</a:t>
            </a:r>
          </a:p>
          <a:p>
            <a:r>
              <a:rPr lang="en-US" sz="2800" dirty="0" smtClean="0"/>
              <a:t>Internal fragmentation  =</a:t>
            </a:r>
          </a:p>
          <a:p>
            <a:pPr>
              <a:buNone/>
            </a:pPr>
            <a:r>
              <a:rPr lang="en-US" sz="2800" dirty="0" smtClean="0"/>
              <a:t>               Size of Fixed partition - Actual memory request</a:t>
            </a:r>
            <a:endParaRPr lang="en-US" sz="2800" dirty="0"/>
          </a:p>
        </p:txBody>
      </p:sp>
      <p:sp>
        <p:nvSpPr>
          <p:cNvPr id="4131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9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0961" name="Group 1"/>
          <p:cNvGrpSpPr>
            <a:grpSpLocks noChangeAspect="1"/>
          </p:cNvGrpSpPr>
          <p:nvPr/>
        </p:nvGrpSpPr>
        <p:grpSpPr bwMode="auto">
          <a:xfrm>
            <a:off x="3230086" y="3518423"/>
            <a:ext cx="5451016" cy="2607739"/>
            <a:chOff x="3010" y="1442"/>
            <a:chExt cx="6480" cy="3101"/>
          </a:xfrm>
        </p:grpSpPr>
        <p:sp>
          <p:nvSpPr>
            <p:cNvPr id="40998" name="AutoShape 38"/>
            <p:cNvSpPr>
              <a:spLocks noChangeAspect="1" noChangeArrowheads="1" noTextEdit="1"/>
            </p:cNvSpPr>
            <p:nvPr/>
          </p:nvSpPr>
          <p:spPr bwMode="auto">
            <a:xfrm>
              <a:off x="3010" y="1442"/>
              <a:ext cx="6480" cy="310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0997" name="Rectangle 37"/>
            <p:cNvSpPr>
              <a:spLocks noChangeArrowheads="1"/>
            </p:cNvSpPr>
            <p:nvPr/>
          </p:nvSpPr>
          <p:spPr bwMode="auto">
            <a:xfrm>
              <a:off x="3010" y="3387"/>
              <a:ext cx="1513" cy="576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0996" name="Rectangle 36"/>
            <p:cNvSpPr>
              <a:spLocks noChangeArrowheads="1"/>
            </p:cNvSpPr>
            <p:nvPr/>
          </p:nvSpPr>
          <p:spPr bwMode="auto">
            <a:xfrm>
              <a:off x="4521" y="3387"/>
              <a:ext cx="1513" cy="576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0995" name="Rectangle 35"/>
            <p:cNvSpPr>
              <a:spLocks noChangeArrowheads="1"/>
            </p:cNvSpPr>
            <p:nvPr/>
          </p:nvSpPr>
          <p:spPr bwMode="auto">
            <a:xfrm>
              <a:off x="6034" y="3387"/>
              <a:ext cx="1513" cy="576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0994" name="Rectangle 34"/>
            <p:cNvSpPr>
              <a:spLocks noChangeArrowheads="1"/>
            </p:cNvSpPr>
            <p:nvPr/>
          </p:nvSpPr>
          <p:spPr bwMode="auto">
            <a:xfrm>
              <a:off x="3010" y="2236"/>
              <a:ext cx="1513" cy="576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0993" name="Rectangle 33"/>
            <p:cNvSpPr>
              <a:spLocks noChangeArrowheads="1"/>
            </p:cNvSpPr>
            <p:nvPr/>
          </p:nvSpPr>
          <p:spPr bwMode="auto">
            <a:xfrm>
              <a:off x="4521" y="2236"/>
              <a:ext cx="1513" cy="576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0992" name="Rectangle 32"/>
            <p:cNvSpPr>
              <a:spLocks noChangeArrowheads="1"/>
            </p:cNvSpPr>
            <p:nvPr/>
          </p:nvSpPr>
          <p:spPr bwMode="auto">
            <a:xfrm>
              <a:off x="6034" y="2236"/>
              <a:ext cx="1513" cy="576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0991" name="Text Box 31"/>
            <p:cNvSpPr txBox="1">
              <a:spLocks noChangeArrowheads="1"/>
            </p:cNvSpPr>
            <p:nvPr/>
          </p:nvSpPr>
          <p:spPr bwMode="auto">
            <a:xfrm>
              <a:off x="8697" y="2274"/>
              <a:ext cx="483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5K  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90" name="Rectangle 30"/>
            <p:cNvSpPr>
              <a:spLocks noChangeArrowheads="1"/>
            </p:cNvSpPr>
            <p:nvPr/>
          </p:nvSpPr>
          <p:spPr bwMode="auto">
            <a:xfrm>
              <a:off x="8410" y="2092"/>
              <a:ext cx="1080" cy="82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0989" name="Text Box 29"/>
            <p:cNvSpPr txBox="1">
              <a:spLocks noChangeArrowheads="1"/>
            </p:cNvSpPr>
            <p:nvPr/>
          </p:nvSpPr>
          <p:spPr bwMode="auto">
            <a:xfrm>
              <a:off x="8708" y="4016"/>
              <a:ext cx="4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1K  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8" name="Rectangle 28"/>
            <p:cNvSpPr>
              <a:spLocks noChangeArrowheads="1"/>
            </p:cNvSpPr>
            <p:nvPr/>
          </p:nvSpPr>
          <p:spPr bwMode="auto">
            <a:xfrm>
              <a:off x="8410" y="2918"/>
              <a:ext cx="1080" cy="97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0987" name="Text Box 27"/>
            <p:cNvSpPr txBox="1">
              <a:spLocks noChangeArrowheads="1"/>
            </p:cNvSpPr>
            <p:nvPr/>
          </p:nvSpPr>
          <p:spPr bwMode="auto">
            <a:xfrm>
              <a:off x="3010" y="1803"/>
              <a:ext cx="1685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Allocation table    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6" name="Text Box 26"/>
            <p:cNvSpPr txBox="1">
              <a:spLocks noChangeArrowheads="1"/>
            </p:cNvSpPr>
            <p:nvPr/>
          </p:nvSpPr>
          <p:spPr bwMode="auto">
            <a:xfrm>
              <a:off x="3081" y="2384"/>
              <a:ext cx="1369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Occupied bit  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5" name="Text Box 25"/>
            <p:cNvSpPr txBox="1">
              <a:spLocks noChangeArrowheads="1"/>
            </p:cNvSpPr>
            <p:nvPr/>
          </p:nvSpPr>
          <p:spPr bwMode="auto">
            <a:xfrm>
              <a:off x="4593" y="2384"/>
              <a:ext cx="1368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Partition Size 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4" name="Text Box 24"/>
            <p:cNvSpPr txBox="1">
              <a:spLocks noChangeArrowheads="1"/>
            </p:cNvSpPr>
            <p:nvPr/>
          </p:nvSpPr>
          <p:spPr bwMode="auto">
            <a:xfrm>
              <a:off x="6105" y="2384"/>
              <a:ext cx="1369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Process   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3" name="Text Box 23"/>
            <p:cNvSpPr txBox="1">
              <a:spLocks noChangeArrowheads="1"/>
            </p:cNvSpPr>
            <p:nvPr/>
          </p:nvSpPr>
          <p:spPr bwMode="auto">
            <a:xfrm>
              <a:off x="3081" y="2959"/>
              <a:ext cx="1369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 0  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2" name="Rectangle 22"/>
            <p:cNvSpPr>
              <a:spLocks noChangeArrowheads="1"/>
            </p:cNvSpPr>
            <p:nvPr/>
          </p:nvSpPr>
          <p:spPr bwMode="auto">
            <a:xfrm>
              <a:off x="3010" y="2811"/>
              <a:ext cx="1513" cy="57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0981" name="Text Box 21"/>
            <p:cNvSpPr txBox="1">
              <a:spLocks noChangeArrowheads="1"/>
            </p:cNvSpPr>
            <p:nvPr/>
          </p:nvSpPr>
          <p:spPr bwMode="auto">
            <a:xfrm>
              <a:off x="4593" y="2959"/>
              <a:ext cx="1368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5K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0" name="Rectangle 20"/>
            <p:cNvSpPr>
              <a:spLocks noChangeArrowheads="1"/>
            </p:cNvSpPr>
            <p:nvPr/>
          </p:nvSpPr>
          <p:spPr bwMode="auto">
            <a:xfrm>
              <a:off x="4521" y="2811"/>
              <a:ext cx="1513" cy="57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0979" name="Text Box 19"/>
            <p:cNvSpPr txBox="1">
              <a:spLocks noChangeArrowheads="1"/>
            </p:cNvSpPr>
            <p:nvPr/>
          </p:nvSpPr>
          <p:spPr bwMode="auto">
            <a:xfrm>
              <a:off x="6105" y="2959"/>
              <a:ext cx="1369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XXX   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78" name="Rectangle 18"/>
            <p:cNvSpPr>
              <a:spLocks noChangeArrowheads="1"/>
            </p:cNvSpPr>
            <p:nvPr/>
          </p:nvSpPr>
          <p:spPr bwMode="auto">
            <a:xfrm>
              <a:off x="6034" y="2811"/>
              <a:ext cx="1513" cy="57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0977" name="Text Box 17"/>
            <p:cNvSpPr txBox="1">
              <a:spLocks noChangeArrowheads="1"/>
            </p:cNvSpPr>
            <p:nvPr/>
          </p:nvSpPr>
          <p:spPr bwMode="auto">
            <a:xfrm>
              <a:off x="3081" y="3536"/>
              <a:ext cx="13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 1  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76" name="Text Box 16"/>
            <p:cNvSpPr txBox="1">
              <a:spLocks noChangeArrowheads="1"/>
            </p:cNvSpPr>
            <p:nvPr/>
          </p:nvSpPr>
          <p:spPr bwMode="auto">
            <a:xfrm>
              <a:off x="4593" y="3536"/>
              <a:ext cx="13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8K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75" name="Text Box 15"/>
            <p:cNvSpPr txBox="1">
              <a:spLocks noChangeArrowheads="1"/>
            </p:cNvSpPr>
            <p:nvPr/>
          </p:nvSpPr>
          <p:spPr bwMode="auto">
            <a:xfrm>
              <a:off x="6105" y="3536"/>
              <a:ext cx="13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 P1  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74" name="Text Box 14"/>
            <p:cNvSpPr txBox="1">
              <a:spLocks noChangeArrowheads="1"/>
            </p:cNvSpPr>
            <p:nvPr/>
          </p:nvSpPr>
          <p:spPr bwMode="auto">
            <a:xfrm>
              <a:off x="8513" y="1442"/>
              <a:ext cx="964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memory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73" name="Text Box 13"/>
            <p:cNvSpPr txBox="1">
              <a:spLocks noChangeArrowheads="1"/>
            </p:cNvSpPr>
            <p:nvPr/>
          </p:nvSpPr>
          <p:spPr bwMode="auto">
            <a:xfrm>
              <a:off x="3092" y="4116"/>
              <a:ext cx="13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 0  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72" name="Rectangle 12"/>
            <p:cNvSpPr>
              <a:spLocks noChangeArrowheads="1"/>
            </p:cNvSpPr>
            <p:nvPr/>
          </p:nvSpPr>
          <p:spPr bwMode="auto">
            <a:xfrm>
              <a:off x="3020" y="3966"/>
              <a:ext cx="1512" cy="57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0971" name="Text Box 11"/>
            <p:cNvSpPr txBox="1">
              <a:spLocks noChangeArrowheads="1"/>
            </p:cNvSpPr>
            <p:nvPr/>
          </p:nvSpPr>
          <p:spPr bwMode="auto">
            <a:xfrm>
              <a:off x="4602" y="4116"/>
              <a:ext cx="13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1K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70" name="Rectangle 10"/>
            <p:cNvSpPr>
              <a:spLocks noChangeArrowheads="1"/>
            </p:cNvSpPr>
            <p:nvPr/>
          </p:nvSpPr>
          <p:spPr bwMode="auto">
            <a:xfrm>
              <a:off x="4532" y="3966"/>
              <a:ext cx="1512" cy="57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0969" name="Text Box 9"/>
            <p:cNvSpPr txBox="1">
              <a:spLocks noChangeArrowheads="1"/>
            </p:cNvSpPr>
            <p:nvPr/>
          </p:nvSpPr>
          <p:spPr bwMode="auto">
            <a:xfrm>
              <a:off x="6115" y="4116"/>
              <a:ext cx="13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XXX  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68" name="Rectangle 8"/>
            <p:cNvSpPr>
              <a:spLocks noChangeArrowheads="1"/>
            </p:cNvSpPr>
            <p:nvPr/>
          </p:nvSpPr>
          <p:spPr bwMode="auto">
            <a:xfrm>
              <a:off x="6044" y="3966"/>
              <a:ext cx="1512" cy="57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8410" y="3885"/>
              <a:ext cx="1080" cy="51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grpSp>
          <p:nvGrpSpPr>
            <p:cNvPr id="40962" name="Group 2"/>
            <p:cNvGrpSpPr>
              <a:grpSpLocks/>
            </p:cNvGrpSpPr>
            <p:nvPr/>
          </p:nvGrpSpPr>
          <p:grpSpPr bwMode="auto">
            <a:xfrm>
              <a:off x="8410" y="2918"/>
              <a:ext cx="1080" cy="1008"/>
              <a:chOff x="3110" y="3390"/>
              <a:chExt cx="864" cy="806"/>
            </a:xfrm>
          </p:grpSpPr>
          <p:sp>
            <p:nvSpPr>
              <p:cNvPr id="40966" name="Rectangle 6"/>
              <p:cNvSpPr>
                <a:spLocks noChangeArrowheads="1"/>
              </p:cNvSpPr>
              <p:nvPr/>
            </p:nvSpPr>
            <p:spPr bwMode="auto">
              <a:xfrm>
                <a:off x="3110" y="3390"/>
                <a:ext cx="864" cy="51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0965" name="Text Box 5"/>
              <p:cNvSpPr txBox="1">
                <a:spLocks noChangeArrowheads="1"/>
              </p:cNvSpPr>
              <p:nvPr/>
            </p:nvSpPr>
            <p:spPr bwMode="auto">
              <a:xfrm>
                <a:off x="3358" y="3571"/>
                <a:ext cx="38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45950" tIns="22974" rIns="45950" bIns="2297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6K  </a:t>
                </a: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964" name="Rectangle 4"/>
              <p:cNvSpPr>
                <a:spLocks noChangeArrowheads="1"/>
              </p:cNvSpPr>
              <p:nvPr/>
            </p:nvSpPr>
            <p:spPr bwMode="auto">
              <a:xfrm>
                <a:off x="3110" y="3908"/>
                <a:ext cx="864" cy="288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0963" name="Text Box 3"/>
              <p:cNvSpPr txBox="1">
                <a:spLocks noChangeArrowheads="1"/>
              </p:cNvSpPr>
              <p:nvPr/>
            </p:nvSpPr>
            <p:spPr bwMode="auto">
              <a:xfrm>
                <a:off x="3341" y="3916"/>
                <a:ext cx="3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45950" tIns="22974" rIns="45950" bIns="2297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2K</a:t>
                </a: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78" name="Oval 77"/>
          <p:cNvSpPr/>
          <p:nvPr/>
        </p:nvSpPr>
        <p:spPr>
          <a:xfrm>
            <a:off x="7707640" y="5192939"/>
            <a:ext cx="962527" cy="4900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7.3.1 Fixed Size Partitions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dirty="0" smtClean="0"/>
              <a:t>External fragmentation  =</a:t>
            </a:r>
          </a:p>
          <a:p>
            <a:pPr>
              <a:buNone/>
            </a:pPr>
            <a:r>
              <a:rPr lang="en-US" sz="2800" dirty="0" smtClean="0"/>
              <a:t>                           ∑All non-contiguous memory partitions</a:t>
            </a:r>
            <a:endParaRPr lang="en-US" sz="2800" dirty="0"/>
          </a:p>
        </p:txBody>
      </p:sp>
      <p:sp>
        <p:nvSpPr>
          <p:cNvPr id="4131" name="Rectangle 35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40999" name="Rectangle 39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" name="Group 1"/>
          <p:cNvGrpSpPr>
            <a:grpSpLocks noChangeAspect="1"/>
          </p:cNvGrpSpPr>
          <p:nvPr/>
        </p:nvGrpSpPr>
        <p:grpSpPr bwMode="auto">
          <a:xfrm>
            <a:off x="3230086" y="3518423"/>
            <a:ext cx="5451016" cy="2607739"/>
            <a:chOff x="3010" y="1442"/>
            <a:chExt cx="6480" cy="3101"/>
          </a:xfrm>
        </p:grpSpPr>
        <p:sp>
          <p:nvSpPr>
            <p:cNvPr id="40998" name="AutoShape 38"/>
            <p:cNvSpPr>
              <a:spLocks noChangeAspect="1" noChangeArrowheads="1" noTextEdit="1"/>
            </p:cNvSpPr>
            <p:nvPr/>
          </p:nvSpPr>
          <p:spPr bwMode="auto">
            <a:xfrm>
              <a:off x="3010" y="1442"/>
              <a:ext cx="6480" cy="310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0997" name="Rectangle 37"/>
            <p:cNvSpPr>
              <a:spLocks noChangeArrowheads="1"/>
            </p:cNvSpPr>
            <p:nvPr/>
          </p:nvSpPr>
          <p:spPr bwMode="auto">
            <a:xfrm>
              <a:off x="3010" y="3387"/>
              <a:ext cx="1513" cy="576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0996" name="Rectangle 36"/>
            <p:cNvSpPr>
              <a:spLocks noChangeArrowheads="1"/>
            </p:cNvSpPr>
            <p:nvPr/>
          </p:nvSpPr>
          <p:spPr bwMode="auto">
            <a:xfrm>
              <a:off x="4521" y="3387"/>
              <a:ext cx="1513" cy="576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0995" name="Rectangle 35"/>
            <p:cNvSpPr>
              <a:spLocks noChangeArrowheads="1"/>
            </p:cNvSpPr>
            <p:nvPr/>
          </p:nvSpPr>
          <p:spPr bwMode="auto">
            <a:xfrm>
              <a:off x="6034" y="3387"/>
              <a:ext cx="1513" cy="576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0994" name="Rectangle 34"/>
            <p:cNvSpPr>
              <a:spLocks noChangeArrowheads="1"/>
            </p:cNvSpPr>
            <p:nvPr/>
          </p:nvSpPr>
          <p:spPr bwMode="auto">
            <a:xfrm>
              <a:off x="3010" y="2236"/>
              <a:ext cx="1513" cy="576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0993" name="Rectangle 33"/>
            <p:cNvSpPr>
              <a:spLocks noChangeArrowheads="1"/>
            </p:cNvSpPr>
            <p:nvPr/>
          </p:nvSpPr>
          <p:spPr bwMode="auto">
            <a:xfrm>
              <a:off x="4521" y="2236"/>
              <a:ext cx="1513" cy="576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0992" name="Rectangle 32"/>
            <p:cNvSpPr>
              <a:spLocks noChangeArrowheads="1"/>
            </p:cNvSpPr>
            <p:nvPr/>
          </p:nvSpPr>
          <p:spPr bwMode="auto">
            <a:xfrm>
              <a:off x="6034" y="2236"/>
              <a:ext cx="1513" cy="576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0991" name="Text Box 31"/>
            <p:cNvSpPr txBox="1">
              <a:spLocks noChangeArrowheads="1"/>
            </p:cNvSpPr>
            <p:nvPr/>
          </p:nvSpPr>
          <p:spPr bwMode="auto">
            <a:xfrm>
              <a:off x="8697" y="2274"/>
              <a:ext cx="483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5K  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90" name="Rectangle 30"/>
            <p:cNvSpPr>
              <a:spLocks noChangeArrowheads="1"/>
            </p:cNvSpPr>
            <p:nvPr/>
          </p:nvSpPr>
          <p:spPr bwMode="auto">
            <a:xfrm>
              <a:off x="8410" y="2092"/>
              <a:ext cx="1080" cy="82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0989" name="Text Box 29"/>
            <p:cNvSpPr txBox="1">
              <a:spLocks noChangeArrowheads="1"/>
            </p:cNvSpPr>
            <p:nvPr/>
          </p:nvSpPr>
          <p:spPr bwMode="auto">
            <a:xfrm>
              <a:off x="8708" y="4016"/>
              <a:ext cx="482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1K  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8" name="Rectangle 28"/>
            <p:cNvSpPr>
              <a:spLocks noChangeArrowheads="1"/>
            </p:cNvSpPr>
            <p:nvPr/>
          </p:nvSpPr>
          <p:spPr bwMode="auto">
            <a:xfrm>
              <a:off x="8410" y="2918"/>
              <a:ext cx="1080" cy="97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0987" name="Text Box 27"/>
            <p:cNvSpPr txBox="1">
              <a:spLocks noChangeArrowheads="1"/>
            </p:cNvSpPr>
            <p:nvPr/>
          </p:nvSpPr>
          <p:spPr bwMode="auto">
            <a:xfrm>
              <a:off x="3010" y="1803"/>
              <a:ext cx="1685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Allocation table    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6" name="Text Box 26"/>
            <p:cNvSpPr txBox="1">
              <a:spLocks noChangeArrowheads="1"/>
            </p:cNvSpPr>
            <p:nvPr/>
          </p:nvSpPr>
          <p:spPr bwMode="auto">
            <a:xfrm>
              <a:off x="3081" y="2384"/>
              <a:ext cx="1369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Occupied bit  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5" name="Text Box 25"/>
            <p:cNvSpPr txBox="1">
              <a:spLocks noChangeArrowheads="1"/>
            </p:cNvSpPr>
            <p:nvPr/>
          </p:nvSpPr>
          <p:spPr bwMode="auto">
            <a:xfrm>
              <a:off x="4593" y="2384"/>
              <a:ext cx="1368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Partition Size 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4" name="Text Box 24"/>
            <p:cNvSpPr txBox="1">
              <a:spLocks noChangeArrowheads="1"/>
            </p:cNvSpPr>
            <p:nvPr/>
          </p:nvSpPr>
          <p:spPr bwMode="auto">
            <a:xfrm>
              <a:off x="6105" y="2384"/>
              <a:ext cx="1369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Process   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3" name="Text Box 23"/>
            <p:cNvSpPr txBox="1">
              <a:spLocks noChangeArrowheads="1"/>
            </p:cNvSpPr>
            <p:nvPr/>
          </p:nvSpPr>
          <p:spPr bwMode="auto">
            <a:xfrm>
              <a:off x="3081" y="2959"/>
              <a:ext cx="1369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 0  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2" name="Rectangle 22"/>
            <p:cNvSpPr>
              <a:spLocks noChangeArrowheads="1"/>
            </p:cNvSpPr>
            <p:nvPr/>
          </p:nvSpPr>
          <p:spPr bwMode="auto">
            <a:xfrm>
              <a:off x="3010" y="2811"/>
              <a:ext cx="1513" cy="57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0981" name="Text Box 21"/>
            <p:cNvSpPr txBox="1">
              <a:spLocks noChangeArrowheads="1"/>
            </p:cNvSpPr>
            <p:nvPr/>
          </p:nvSpPr>
          <p:spPr bwMode="auto">
            <a:xfrm>
              <a:off x="4593" y="2959"/>
              <a:ext cx="1368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5K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80" name="Rectangle 20"/>
            <p:cNvSpPr>
              <a:spLocks noChangeArrowheads="1"/>
            </p:cNvSpPr>
            <p:nvPr/>
          </p:nvSpPr>
          <p:spPr bwMode="auto">
            <a:xfrm>
              <a:off x="4521" y="2811"/>
              <a:ext cx="1513" cy="57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0979" name="Text Box 19"/>
            <p:cNvSpPr txBox="1">
              <a:spLocks noChangeArrowheads="1"/>
            </p:cNvSpPr>
            <p:nvPr/>
          </p:nvSpPr>
          <p:spPr bwMode="auto">
            <a:xfrm>
              <a:off x="6105" y="2959"/>
              <a:ext cx="1369" cy="28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XXX   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78" name="Rectangle 18"/>
            <p:cNvSpPr>
              <a:spLocks noChangeArrowheads="1"/>
            </p:cNvSpPr>
            <p:nvPr/>
          </p:nvSpPr>
          <p:spPr bwMode="auto">
            <a:xfrm>
              <a:off x="6034" y="2811"/>
              <a:ext cx="1513" cy="576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0977" name="Text Box 17"/>
            <p:cNvSpPr txBox="1">
              <a:spLocks noChangeArrowheads="1"/>
            </p:cNvSpPr>
            <p:nvPr/>
          </p:nvSpPr>
          <p:spPr bwMode="auto">
            <a:xfrm>
              <a:off x="3081" y="3536"/>
              <a:ext cx="13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 1  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76" name="Text Box 16"/>
            <p:cNvSpPr txBox="1">
              <a:spLocks noChangeArrowheads="1"/>
            </p:cNvSpPr>
            <p:nvPr/>
          </p:nvSpPr>
          <p:spPr bwMode="auto">
            <a:xfrm>
              <a:off x="4593" y="3536"/>
              <a:ext cx="13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8K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75" name="Text Box 15"/>
            <p:cNvSpPr txBox="1">
              <a:spLocks noChangeArrowheads="1"/>
            </p:cNvSpPr>
            <p:nvPr/>
          </p:nvSpPr>
          <p:spPr bwMode="auto">
            <a:xfrm>
              <a:off x="6105" y="3536"/>
              <a:ext cx="13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 P1  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74" name="Text Box 14"/>
            <p:cNvSpPr txBox="1">
              <a:spLocks noChangeArrowheads="1"/>
            </p:cNvSpPr>
            <p:nvPr/>
          </p:nvSpPr>
          <p:spPr bwMode="auto">
            <a:xfrm>
              <a:off x="8513" y="1442"/>
              <a:ext cx="964" cy="3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memory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73" name="Text Box 13"/>
            <p:cNvSpPr txBox="1">
              <a:spLocks noChangeArrowheads="1"/>
            </p:cNvSpPr>
            <p:nvPr/>
          </p:nvSpPr>
          <p:spPr bwMode="auto">
            <a:xfrm>
              <a:off x="3092" y="4116"/>
              <a:ext cx="136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 0  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72" name="Rectangle 12"/>
            <p:cNvSpPr>
              <a:spLocks noChangeArrowheads="1"/>
            </p:cNvSpPr>
            <p:nvPr/>
          </p:nvSpPr>
          <p:spPr bwMode="auto">
            <a:xfrm>
              <a:off x="3020" y="3966"/>
              <a:ext cx="1512" cy="57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0971" name="Text Box 11"/>
            <p:cNvSpPr txBox="1">
              <a:spLocks noChangeArrowheads="1"/>
            </p:cNvSpPr>
            <p:nvPr/>
          </p:nvSpPr>
          <p:spPr bwMode="auto">
            <a:xfrm>
              <a:off x="4602" y="4116"/>
              <a:ext cx="1370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1K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70" name="Rectangle 10"/>
            <p:cNvSpPr>
              <a:spLocks noChangeArrowheads="1"/>
            </p:cNvSpPr>
            <p:nvPr/>
          </p:nvSpPr>
          <p:spPr bwMode="auto">
            <a:xfrm>
              <a:off x="4532" y="3966"/>
              <a:ext cx="1512" cy="57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0969" name="Text Box 9"/>
            <p:cNvSpPr txBox="1">
              <a:spLocks noChangeArrowheads="1"/>
            </p:cNvSpPr>
            <p:nvPr/>
          </p:nvSpPr>
          <p:spPr bwMode="auto">
            <a:xfrm>
              <a:off x="6115" y="4116"/>
              <a:ext cx="1369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XXX  </a:t>
              </a:r>
              <a:endParaRPr kumimoji="0" lang="en-US" sz="32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0968" name="Rectangle 8"/>
            <p:cNvSpPr>
              <a:spLocks noChangeArrowheads="1"/>
            </p:cNvSpPr>
            <p:nvPr/>
          </p:nvSpPr>
          <p:spPr bwMode="auto">
            <a:xfrm>
              <a:off x="6044" y="3966"/>
              <a:ext cx="1512" cy="57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sp>
          <p:nvSpPr>
            <p:cNvPr id="40967" name="Rectangle 7"/>
            <p:cNvSpPr>
              <a:spLocks noChangeArrowheads="1"/>
            </p:cNvSpPr>
            <p:nvPr/>
          </p:nvSpPr>
          <p:spPr bwMode="auto">
            <a:xfrm>
              <a:off x="8410" y="3885"/>
              <a:ext cx="1080" cy="51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3200"/>
            </a:p>
          </p:txBody>
        </p:sp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8410" y="2918"/>
              <a:ext cx="1080" cy="1008"/>
              <a:chOff x="3110" y="3390"/>
              <a:chExt cx="864" cy="806"/>
            </a:xfrm>
          </p:grpSpPr>
          <p:sp>
            <p:nvSpPr>
              <p:cNvPr id="40966" name="Rectangle 6"/>
              <p:cNvSpPr>
                <a:spLocks noChangeArrowheads="1"/>
              </p:cNvSpPr>
              <p:nvPr/>
            </p:nvSpPr>
            <p:spPr bwMode="auto">
              <a:xfrm>
                <a:off x="3110" y="3390"/>
                <a:ext cx="864" cy="518"/>
              </a:xfrm>
              <a:prstGeom prst="rect">
                <a:avLst/>
              </a:prstGeom>
              <a:solidFill>
                <a:srgbClr val="C0C0C0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0965" name="Text Box 5"/>
              <p:cNvSpPr txBox="1">
                <a:spLocks noChangeArrowheads="1"/>
              </p:cNvSpPr>
              <p:nvPr/>
            </p:nvSpPr>
            <p:spPr bwMode="auto">
              <a:xfrm>
                <a:off x="3358" y="3571"/>
                <a:ext cx="386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45950" tIns="22974" rIns="45950" bIns="2297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6K  </a:t>
                </a: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  <p:sp>
            <p:nvSpPr>
              <p:cNvPr id="40964" name="Rectangle 4"/>
              <p:cNvSpPr>
                <a:spLocks noChangeArrowheads="1"/>
              </p:cNvSpPr>
              <p:nvPr/>
            </p:nvSpPr>
            <p:spPr bwMode="auto">
              <a:xfrm>
                <a:off x="3110" y="3908"/>
                <a:ext cx="864" cy="288"/>
              </a:xfrm>
              <a:prstGeom prst="rect">
                <a:avLst/>
              </a:prstGeom>
              <a:solidFill>
                <a:srgbClr val="BBE0E3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 vert="horz" wrap="square" lIns="91440" tIns="45720" rIns="91440" bIns="45720" numCol="1" anchor="ctr" anchorCtr="0" compatLnSpc="1">
                <a:prstTxWarp prst="textNoShape">
                  <a:avLst/>
                </a:prstTxWarp>
              </a:bodyPr>
              <a:lstStyle/>
              <a:p>
                <a:endParaRPr lang="en-US" sz="3200"/>
              </a:p>
            </p:txBody>
          </p:sp>
          <p:sp>
            <p:nvSpPr>
              <p:cNvPr id="40963" name="Text Box 3"/>
              <p:cNvSpPr txBox="1">
                <a:spLocks noChangeArrowheads="1"/>
              </p:cNvSpPr>
              <p:nvPr/>
            </p:nvSpPr>
            <p:spPr bwMode="auto">
              <a:xfrm>
                <a:off x="3341" y="3916"/>
                <a:ext cx="300" cy="231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vert="horz" wrap="square" lIns="45950" tIns="22974" rIns="45950" bIns="22974" numCol="1" anchor="t" anchorCtr="0" compatLnSpc="1">
                <a:prstTxWarp prst="textNoShape">
                  <a:avLst/>
                </a:prstTxWarp>
              </a:bodyPr>
              <a:lstStyle/>
              <a:p>
                <a:pPr marL="0" marR="0" lvl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r>
                  <a:rPr kumimoji="0" lang="en-US" sz="1200" b="1" i="0" u="none" strike="noStrike" cap="none" normalizeH="0" baseline="0" smtClean="0">
                    <a:ln>
                      <a:noFill/>
                    </a:ln>
                    <a:solidFill>
                      <a:srgbClr val="000000"/>
                    </a:solidFill>
                    <a:effectLst/>
                    <a:latin typeface="Arial" pitchFamily="34" charset="0"/>
                    <a:ea typeface="Times New Roman" pitchFamily="18" charset="0"/>
                    <a:cs typeface="Arial" pitchFamily="34" charset="0"/>
                  </a:rPr>
                  <a:t>2K</a:t>
                </a:r>
                <a:endParaRPr kumimoji="0" lang="en-US" sz="32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cs typeface="Arial" pitchFamily="34" charset="0"/>
                </a:endParaRPr>
              </a:p>
            </p:txBody>
          </p:sp>
        </p:grpSp>
      </p:grpSp>
      <p:sp>
        <p:nvSpPr>
          <p:cNvPr id="44" name="Oval 43"/>
          <p:cNvSpPr/>
          <p:nvPr/>
        </p:nvSpPr>
        <p:spPr>
          <a:xfrm>
            <a:off x="7718575" y="4065559"/>
            <a:ext cx="962527" cy="4900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Oval 44"/>
          <p:cNvSpPr/>
          <p:nvPr/>
        </p:nvSpPr>
        <p:spPr>
          <a:xfrm>
            <a:off x="7724273" y="5555772"/>
            <a:ext cx="962527" cy="49005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7.3.2 Variable Size Partitions</a:t>
            </a:r>
            <a:endParaRPr lang="en-US" dirty="0"/>
          </a:p>
        </p:txBody>
      </p:sp>
      <p:sp>
        <p:nvSpPr>
          <p:cNvPr id="23" name="Content Placeholder 2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overcome </a:t>
            </a:r>
            <a:r>
              <a:rPr lang="en-US" b="1" i="1" dirty="0" smtClean="0"/>
              <a:t>internal</a:t>
            </a:r>
            <a:r>
              <a:rPr lang="en-US" dirty="0" smtClean="0"/>
              <a:t> fragmentation problems we introduce variable size partitions</a:t>
            </a:r>
          </a:p>
          <a:p>
            <a:r>
              <a:rPr lang="en-US" dirty="0" smtClean="0"/>
              <a:t>Allocation table is dynamic</a:t>
            </a:r>
            <a:endParaRPr lang="en-US" dirty="0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7.3.2 Variable Size Partitions</a:t>
            </a:r>
            <a:endParaRPr lang="en-US" dirty="0"/>
          </a:p>
        </p:txBody>
      </p:sp>
      <p:sp>
        <p:nvSpPr>
          <p:cNvPr id="6163" name="Rectangle 1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3" name="Group 1"/>
          <p:cNvGrpSpPr>
            <a:grpSpLocks noChangeAspect="1"/>
          </p:cNvGrpSpPr>
          <p:nvPr/>
        </p:nvGrpSpPr>
        <p:grpSpPr bwMode="auto">
          <a:xfrm>
            <a:off x="1485900" y="2193131"/>
            <a:ext cx="6172201" cy="2471738"/>
            <a:chOff x="3150" y="-120"/>
            <a:chExt cx="10800" cy="4447"/>
          </a:xfrm>
        </p:grpSpPr>
        <p:sp>
          <p:nvSpPr>
            <p:cNvPr id="6162" name="AutoShape 18"/>
            <p:cNvSpPr>
              <a:spLocks noChangeAspect="1" noChangeArrowheads="1" noTextEdit="1"/>
            </p:cNvSpPr>
            <p:nvPr/>
          </p:nvSpPr>
          <p:spPr bwMode="auto">
            <a:xfrm>
              <a:off x="3150" y="-120"/>
              <a:ext cx="10800" cy="4447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6161" name="Rectangle 17"/>
            <p:cNvSpPr>
              <a:spLocks noChangeArrowheads="1"/>
            </p:cNvSpPr>
            <p:nvPr/>
          </p:nvSpPr>
          <p:spPr bwMode="auto">
            <a:xfrm>
              <a:off x="3150" y="1241"/>
              <a:ext cx="2521" cy="988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6160" name="Rectangle 16"/>
            <p:cNvSpPr>
              <a:spLocks noChangeArrowheads="1"/>
            </p:cNvSpPr>
            <p:nvPr/>
          </p:nvSpPr>
          <p:spPr bwMode="auto">
            <a:xfrm>
              <a:off x="5669" y="1241"/>
              <a:ext cx="2521" cy="988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6159" name="Rectangle 15"/>
            <p:cNvSpPr>
              <a:spLocks noChangeArrowheads="1"/>
            </p:cNvSpPr>
            <p:nvPr/>
          </p:nvSpPr>
          <p:spPr bwMode="auto">
            <a:xfrm>
              <a:off x="8190" y="1241"/>
              <a:ext cx="2521" cy="988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6158" name="Text Box 14"/>
            <p:cNvSpPr txBox="1">
              <a:spLocks noChangeArrowheads="1"/>
            </p:cNvSpPr>
            <p:nvPr/>
          </p:nvSpPr>
          <p:spPr bwMode="auto">
            <a:xfrm>
              <a:off x="12667" y="2349"/>
              <a:ext cx="804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13K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7" name="Rectangle 13"/>
            <p:cNvSpPr>
              <a:spLocks noChangeArrowheads="1"/>
            </p:cNvSpPr>
            <p:nvPr/>
          </p:nvSpPr>
          <p:spPr bwMode="auto">
            <a:xfrm>
              <a:off x="12150" y="744"/>
              <a:ext cx="1800" cy="358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6156" name="Text Box 12"/>
            <p:cNvSpPr txBox="1">
              <a:spLocks noChangeArrowheads="1"/>
            </p:cNvSpPr>
            <p:nvPr/>
          </p:nvSpPr>
          <p:spPr bwMode="auto">
            <a:xfrm>
              <a:off x="3150" y="500"/>
              <a:ext cx="2808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Allocation table  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5" name="Text Box 11"/>
            <p:cNvSpPr txBox="1">
              <a:spLocks noChangeArrowheads="1"/>
            </p:cNvSpPr>
            <p:nvPr/>
          </p:nvSpPr>
          <p:spPr bwMode="auto">
            <a:xfrm>
              <a:off x="3269" y="1496"/>
              <a:ext cx="228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Start address  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4" name="Text Box 10"/>
            <p:cNvSpPr txBox="1">
              <a:spLocks noChangeArrowheads="1"/>
            </p:cNvSpPr>
            <p:nvPr/>
          </p:nvSpPr>
          <p:spPr bwMode="auto">
            <a:xfrm>
              <a:off x="5788" y="1496"/>
              <a:ext cx="228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Size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3" name="Text Box 9"/>
            <p:cNvSpPr txBox="1">
              <a:spLocks noChangeArrowheads="1"/>
            </p:cNvSpPr>
            <p:nvPr/>
          </p:nvSpPr>
          <p:spPr bwMode="auto">
            <a:xfrm>
              <a:off x="8308" y="1496"/>
              <a:ext cx="2282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Process 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2" name="Text Box 8"/>
            <p:cNvSpPr txBox="1">
              <a:spLocks noChangeArrowheads="1"/>
            </p:cNvSpPr>
            <p:nvPr/>
          </p:nvSpPr>
          <p:spPr bwMode="auto">
            <a:xfrm>
              <a:off x="3269" y="2482"/>
              <a:ext cx="228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 0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51" name="Rectangle 7"/>
            <p:cNvSpPr>
              <a:spLocks noChangeArrowheads="1"/>
            </p:cNvSpPr>
            <p:nvPr/>
          </p:nvSpPr>
          <p:spPr bwMode="auto">
            <a:xfrm>
              <a:off x="3150" y="2227"/>
              <a:ext cx="2521" cy="9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6150" name="Text Box 6"/>
            <p:cNvSpPr txBox="1">
              <a:spLocks noChangeArrowheads="1"/>
            </p:cNvSpPr>
            <p:nvPr/>
          </p:nvSpPr>
          <p:spPr bwMode="auto">
            <a:xfrm>
              <a:off x="5788" y="2482"/>
              <a:ext cx="228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13K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49" name="Rectangle 5"/>
            <p:cNvSpPr>
              <a:spLocks noChangeArrowheads="1"/>
            </p:cNvSpPr>
            <p:nvPr/>
          </p:nvSpPr>
          <p:spPr bwMode="auto">
            <a:xfrm>
              <a:off x="5669" y="2227"/>
              <a:ext cx="2521" cy="9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6148" name="Text Box 4"/>
            <p:cNvSpPr txBox="1">
              <a:spLocks noChangeArrowheads="1"/>
            </p:cNvSpPr>
            <p:nvPr/>
          </p:nvSpPr>
          <p:spPr bwMode="auto">
            <a:xfrm>
              <a:off x="8308" y="2482"/>
              <a:ext cx="2282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FREE 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47" name="Rectangle 3"/>
            <p:cNvSpPr>
              <a:spLocks noChangeArrowheads="1"/>
            </p:cNvSpPr>
            <p:nvPr/>
          </p:nvSpPr>
          <p:spPr bwMode="auto">
            <a:xfrm>
              <a:off x="8190" y="2227"/>
              <a:ext cx="2521" cy="9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6146" name="Text Box 2"/>
            <p:cNvSpPr txBox="1">
              <a:spLocks noChangeArrowheads="1"/>
            </p:cNvSpPr>
            <p:nvPr/>
          </p:nvSpPr>
          <p:spPr bwMode="auto">
            <a:xfrm>
              <a:off x="12272" y="-120"/>
              <a:ext cx="1678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Memory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7.3.2 Variable Size Partitions</a:t>
            </a:r>
            <a:endParaRPr lang="en-US" dirty="0"/>
          </a:p>
        </p:txBody>
      </p:sp>
      <p:sp>
        <p:nvSpPr>
          <p:cNvPr id="47143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7105" name="Group 1"/>
          <p:cNvGrpSpPr>
            <a:grpSpLocks noChangeAspect="1"/>
          </p:cNvGrpSpPr>
          <p:nvPr/>
        </p:nvGrpSpPr>
        <p:grpSpPr bwMode="auto">
          <a:xfrm>
            <a:off x="1485900" y="1678781"/>
            <a:ext cx="6172200" cy="3500438"/>
            <a:chOff x="3150" y="7764"/>
            <a:chExt cx="10800" cy="6298"/>
          </a:xfrm>
        </p:grpSpPr>
        <p:sp>
          <p:nvSpPr>
            <p:cNvPr id="47142" name="AutoShape 38"/>
            <p:cNvSpPr>
              <a:spLocks noChangeAspect="1" noChangeArrowheads="1" noTextEdit="1"/>
            </p:cNvSpPr>
            <p:nvPr/>
          </p:nvSpPr>
          <p:spPr bwMode="auto">
            <a:xfrm>
              <a:off x="3150" y="7764"/>
              <a:ext cx="10800" cy="629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7141" name="Rectangle 37"/>
            <p:cNvSpPr>
              <a:spLocks noChangeArrowheads="1"/>
            </p:cNvSpPr>
            <p:nvPr/>
          </p:nvSpPr>
          <p:spPr bwMode="auto">
            <a:xfrm>
              <a:off x="3150" y="12086"/>
              <a:ext cx="2521" cy="988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7140" name="Rectangle 36"/>
            <p:cNvSpPr>
              <a:spLocks noChangeArrowheads="1"/>
            </p:cNvSpPr>
            <p:nvPr/>
          </p:nvSpPr>
          <p:spPr bwMode="auto">
            <a:xfrm>
              <a:off x="3150" y="10111"/>
              <a:ext cx="2521" cy="987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7139" name="Rectangle 35"/>
            <p:cNvSpPr>
              <a:spLocks noChangeArrowheads="1"/>
            </p:cNvSpPr>
            <p:nvPr/>
          </p:nvSpPr>
          <p:spPr bwMode="auto">
            <a:xfrm>
              <a:off x="5669" y="10111"/>
              <a:ext cx="2521" cy="987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7138" name="Rectangle 34"/>
            <p:cNvSpPr>
              <a:spLocks noChangeArrowheads="1"/>
            </p:cNvSpPr>
            <p:nvPr/>
          </p:nvSpPr>
          <p:spPr bwMode="auto">
            <a:xfrm>
              <a:off x="8190" y="10111"/>
              <a:ext cx="2521" cy="987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7137" name="Rectangle 33"/>
            <p:cNvSpPr>
              <a:spLocks noChangeArrowheads="1"/>
            </p:cNvSpPr>
            <p:nvPr/>
          </p:nvSpPr>
          <p:spPr bwMode="auto">
            <a:xfrm>
              <a:off x="3150" y="11098"/>
              <a:ext cx="2521" cy="988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7136" name="Rectangle 32"/>
            <p:cNvSpPr>
              <a:spLocks noChangeArrowheads="1"/>
            </p:cNvSpPr>
            <p:nvPr/>
          </p:nvSpPr>
          <p:spPr bwMode="auto">
            <a:xfrm>
              <a:off x="5669" y="11098"/>
              <a:ext cx="2521" cy="988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7135" name="Rectangle 31"/>
            <p:cNvSpPr>
              <a:spLocks noChangeArrowheads="1"/>
            </p:cNvSpPr>
            <p:nvPr/>
          </p:nvSpPr>
          <p:spPr bwMode="auto">
            <a:xfrm>
              <a:off x="8190" y="11098"/>
              <a:ext cx="2521" cy="988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7134" name="Rectangle 30"/>
            <p:cNvSpPr>
              <a:spLocks noChangeArrowheads="1"/>
            </p:cNvSpPr>
            <p:nvPr/>
          </p:nvSpPr>
          <p:spPr bwMode="auto">
            <a:xfrm>
              <a:off x="5669" y="12086"/>
              <a:ext cx="2521" cy="988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7133" name="Rectangle 29"/>
            <p:cNvSpPr>
              <a:spLocks noChangeArrowheads="1"/>
            </p:cNvSpPr>
            <p:nvPr/>
          </p:nvSpPr>
          <p:spPr bwMode="auto">
            <a:xfrm>
              <a:off x="8190" y="12086"/>
              <a:ext cx="2521" cy="988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7132" name="Rectangle 28"/>
            <p:cNvSpPr>
              <a:spLocks noChangeArrowheads="1"/>
            </p:cNvSpPr>
            <p:nvPr/>
          </p:nvSpPr>
          <p:spPr bwMode="auto">
            <a:xfrm>
              <a:off x="3150" y="9125"/>
              <a:ext cx="2521" cy="987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7131" name="Rectangle 27"/>
            <p:cNvSpPr>
              <a:spLocks noChangeArrowheads="1"/>
            </p:cNvSpPr>
            <p:nvPr/>
          </p:nvSpPr>
          <p:spPr bwMode="auto">
            <a:xfrm>
              <a:off x="5669" y="9125"/>
              <a:ext cx="2521" cy="987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7130" name="Rectangle 26"/>
            <p:cNvSpPr>
              <a:spLocks noChangeArrowheads="1"/>
            </p:cNvSpPr>
            <p:nvPr/>
          </p:nvSpPr>
          <p:spPr bwMode="auto">
            <a:xfrm>
              <a:off x="8190" y="9125"/>
              <a:ext cx="2521" cy="987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7129" name="Rectangle 25"/>
            <p:cNvSpPr>
              <a:spLocks noChangeArrowheads="1"/>
            </p:cNvSpPr>
            <p:nvPr/>
          </p:nvSpPr>
          <p:spPr bwMode="auto">
            <a:xfrm>
              <a:off x="12150" y="8628"/>
              <a:ext cx="1800" cy="3583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7128" name="Text Box 24"/>
            <p:cNvSpPr txBox="1">
              <a:spLocks noChangeArrowheads="1"/>
            </p:cNvSpPr>
            <p:nvPr/>
          </p:nvSpPr>
          <p:spPr bwMode="auto">
            <a:xfrm>
              <a:off x="3150" y="8384"/>
              <a:ext cx="2808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Allocation table  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127" name="Text Box 23"/>
            <p:cNvSpPr txBox="1">
              <a:spLocks noChangeArrowheads="1"/>
            </p:cNvSpPr>
            <p:nvPr/>
          </p:nvSpPr>
          <p:spPr bwMode="auto">
            <a:xfrm>
              <a:off x="3269" y="9380"/>
              <a:ext cx="228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Start address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126" name="Text Box 22"/>
            <p:cNvSpPr txBox="1">
              <a:spLocks noChangeArrowheads="1"/>
            </p:cNvSpPr>
            <p:nvPr/>
          </p:nvSpPr>
          <p:spPr bwMode="auto">
            <a:xfrm>
              <a:off x="5788" y="9380"/>
              <a:ext cx="228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Size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125" name="Text Box 21"/>
            <p:cNvSpPr txBox="1">
              <a:spLocks noChangeArrowheads="1"/>
            </p:cNvSpPr>
            <p:nvPr/>
          </p:nvSpPr>
          <p:spPr bwMode="auto">
            <a:xfrm>
              <a:off x="8308" y="9380"/>
              <a:ext cx="2282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Process 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124" name="Text Box 20"/>
            <p:cNvSpPr txBox="1">
              <a:spLocks noChangeArrowheads="1"/>
            </p:cNvSpPr>
            <p:nvPr/>
          </p:nvSpPr>
          <p:spPr bwMode="auto">
            <a:xfrm>
              <a:off x="3269" y="10365"/>
              <a:ext cx="2281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 0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123" name="Text Box 19"/>
            <p:cNvSpPr txBox="1">
              <a:spLocks noChangeArrowheads="1"/>
            </p:cNvSpPr>
            <p:nvPr/>
          </p:nvSpPr>
          <p:spPr bwMode="auto">
            <a:xfrm>
              <a:off x="5788" y="10365"/>
              <a:ext cx="2281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2K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122" name="Text Box 18"/>
            <p:cNvSpPr txBox="1">
              <a:spLocks noChangeArrowheads="1"/>
            </p:cNvSpPr>
            <p:nvPr/>
          </p:nvSpPr>
          <p:spPr bwMode="auto">
            <a:xfrm>
              <a:off x="8308" y="10365"/>
              <a:ext cx="2282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P1 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121" name="Text Box 17"/>
            <p:cNvSpPr txBox="1">
              <a:spLocks noChangeArrowheads="1"/>
            </p:cNvSpPr>
            <p:nvPr/>
          </p:nvSpPr>
          <p:spPr bwMode="auto">
            <a:xfrm>
              <a:off x="12271" y="7764"/>
              <a:ext cx="1679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Memory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120" name="Text Box 16"/>
            <p:cNvSpPr txBox="1">
              <a:spLocks noChangeArrowheads="1"/>
            </p:cNvSpPr>
            <p:nvPr/>
          </p:nvSpPr>
          <p:spPr bwMode="auto">
            <a:xfrm>
              <a:off x="3269" y="11354"/>
              <a:ext cx="228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2K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119" name="Text Box 15"/>
            <p:cNvSpPr txBox="1">
              <a:spLocks noChangeArrowheads="1"/>
            </p:cNvSpPr>
            <p:nvPr/>
          </p:nvSpPr>
          <p:spPr bwMode="auto">
            <a:xfrm>
              <a:off x="5788" y="11354"/>
              <a:ext cx="228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6K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118" name="Text Box 14"/>
            <p:cNvSpPr txBox="1">
              <a:spLocks noChangeArrowheads="1"/>
            </p:cNvSpPr>
            <p:nvPr/>
          </p:nvSpPr>
          <p:spPr bwMode="auto">
            <a:xfrm>
              <a:off x="8308" y="11354"/>
              <a:ext cx="2282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P2 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117" name="Text Box 13"/>
            <p:cNvSpPr txBox="1">
              <a:spLocks noChangeArrowheads="1"/>
            </p:cNvSpPr>
            <p:nvPr/>
          </p:nvSpPr>
          <p:spPr bwMode="auto">
            <a:xfrm>
              <a:off x="3269" y="12341"/>
              <a:ext cx="228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8K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116" name="Text Box 12"/>
            <p:cNvSpPr txBox="1">
              <a:spLocks noChangeArrowheads="1"/>
            </p:cNvSpPr>
            <p:nvPr/>
          </p:nvSpPr>
          <p:spPr bwMode="auto">
            <a:xfrm>
              <a:off x="5788" y="12341"/>
              <a:ext cx="228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3K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115" name="Text Box 11"/>
            <p:cNvSpPr txBox="1">
              <a:spLocks noChangeArrowheads="1"/>
            </p:cNvSpPr>
            <p:nvPr/>
          </p:nvSpPr>
          <p:spPr bwMode="auto">
            <a:xfrm>
              <a:off x="8308" y="12341"/>
              <a:ext cx="2282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P3   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114" name="Text Box 10"/>
            <p:cNvSpPr txBox="1">
              <a:spLocks noChangeArrowheads="1"/>
            </p:cNvSpPr>
            <p:nvPr/>
          </p:nvSpPr>
          <p:spPr bwMode="auto">
            <a:xfrm>
              <a:off x="3269" y="13329"/>
              <a:ext cx="228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11K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113" name="Rectangle 9"/>
            <p:cNvSpPr>
              <a:spLocks noChangeArrowheads="1"/>
            </p:cNvSpPr>
            <p:nvPr/>
          </p:nvSpPr>
          <p:spPr bwMode="auto">
            <a:xfrm>
              <a:off x="3150" y="13074"/>
              <a:ext cx="2521" cy="9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7112" name="Text Box 8"/>
            <p:cNvSpPr txBox="1">
              <a:spLocks noChangeArrowheads="1"/>
            </p:cNvSpPr>
            <p:nvPr/>
          </p:nvSpPr>
          <p:spPr bwMode="auto">
            <a:xfrm>
              <a:off x="5788" y="13329"/>
              <a:ext cx="228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2K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111" name="Rectangle 7"/>
            <p:cNvSpPr>
              <a:spLocks noChangeArrowheads="1"/>
            </p:cNvSpPr>
            <p:nvPr/>
          </p:nvSpPr>
          <p:spPr bwMode="auto">
            <a:xfrm>
              <a:off x="5669" y="13074"/>
              <a:ext cx="2521" cy="9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7110" name="Text Box 6"/>
            <p:cNvSpPr txBox="1">
              <a:spLocks noChangeArrowheads="1"/>
            </p:cNvSpPr>
            <p:nvPr/>
          </p:nvSpPr>
          <p:spPr bwMode="auto">
            <a:xfrm>
              <a:off x="8308" y="13329"/>
              <a:ext cx="2282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FREE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109" name="Rectangle 5"/>
            <p:cNvSpPr>
              <a:spLocks noChangeArrowheads="1"/>
            </p:cNvSpPr>
            <p:nvPr/>
          </p:nvSpPr>
          <p:spPr bwMode="auto">
            <a:xfrm>
              <a:off x="8190" y="13074"/>
              <a:ext cx="2521" cy="9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7108" name="Rectangle 4"/>
            <p:cNvSpPr>
              <a:spLocks noChangeArrowheads="1"/>
            </p:cNvSpPr>
            <p:nvPr/>
          </p:nvSpPr>
          <p:spPr bwMode="auto">
            <a:xfrm>
              <a:off x="12150" y="8630"/>
              <a:ext cx="1800" cy="2839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45950" tIns="22974" rIns="45950" bIns="2297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107" name="Text Box 3"/>
            <p:cNvSpPr txBox="1">
              <a:spLocks noChangeArrowheads="1"/>
            </p:cNvSpPr>
            <p:nvPr/>
          </p:nvSpPr>
          <p:spPr bwMode="auto">
            <a:xfrm>
              <a:off x="12667" y="9986"/>
              <a:ext cx="804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11K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7106" name="Text Box 2"/>
            <p:cNvSpPr txBox="1">
              <a:spLocks noChangeArrowheads="1"/>
            </p:cNvSpPr>
            <p:nvPr/>
          </p:nvSpPr>
          <p:spPr bwMode="auto">
            <a:xfrm>
              <a:off x="12667" y="11591"/>
              <a:ext cx="804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2K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3" name="TextBox 42"/>
          <p:cNvSpPr txBox="1"/>
          <p:nvPr/>
        </p:nvSpPr>
        <p:spPr>
          <a:xfrm>
            <a:off x="637674" y="1494115"/>
            <a:ext cx="31725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 requests for 2K, 6K and 3K</a:t>
            </a:r>
            <a:endParaRPr 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7.3.2 Variable Size Partitions</a:t>
            </a:r>
            <a:endParaRPr lang="en-US" dirty="0"/>
          </a:p>
        </p:txBody>
      </p:sp>
      <p:sp>
        <p:nvSpPr>
          <p:cNvPr id="46120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6081" name="Group 1"/>
          <p:cNvGrpSpPr>
            <a:grpSpLocks noChangeAspect="1"/>
          </p:cNvGrpSpPr>
          <p:nvPr/>
        </p:nvGrpSpPr>
        <p:grpSpPr bwMode="auto">
          <a:xfrm>
            <a:off x="1485900" y="1678781"/>
            <a:ext cx="6172200" cy="3500438"/>
            <a:chOff x="3150" y="-174"/>
            <a:chExt cx="10800" cy="6298"/>
          </a:xfrm>
        </p:grpSpPr>
        <p:sp>
          <p:nvSpPr>
            <p:cNvPr id="46119" name="AutoShape 39"/>
            <p:cNvSpPr>
              <a:spLocks noChangeAspect="1" noChangeArrowheads="1" noTextEdit="1"/>
            </p:cNvSpPr>
            <p:nvPr/>
          </p:nvSpPr>
          <p:spPr bwMode="auto">
            <a:xfrm>
              <a:off x="3150" y="-174"/>
              <a:ext cx="10800" cy="629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6118" name="Rectangle 38"/>
            <p:cNvSpPr>
              <a:spLocks noChangeArrowheads="1"/>
            </p:cNvSpPr>
            <p:nvPr/>
          </p:nvSpPr>
          <p:spPr bwMode="auto">
            <a:xfrm>
              <a:off x="3150" y="1187"/>
              <a:ext cx="2521" cy="987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6117" name="Rectangle 37"/>
            <p:cNvSpPr>
              <a:spLocks noChangeArrowheads="1"/>
            </p:cNvSpPr>
            <p:nvPr/>
          </p:nvSpPr>
          <p:spPr bwMode="auto">
            <a:xfrm>
              <a:off x="5669" y="1187"/>
              <a:ext cx="2521" cy="987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6116" name="Rectangle 36"/>
            <p:cNvSpPr>
              <a:spLocks noChangeArrowheads="1"/>
            </p:cNvSpPr>
            <p:nvPr/>
          </p:nvSpPr>
          <p:spPr bwMode="auto">
            <a:xfrm>
              <a:off x="3150" y="3160"/>
              <a:ext cx="2521" cy="988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6115" name="Rectangle 35"/>
            <p:cNvSpPr>
              <a:spLocks noChangeArrowheads="1"/>
            </p:cNvSpPr>
            <p:nvPr/>
          </p:nvSpPr>
          <p:spPr bwMode="auto">
            <a:xfrm>
              <a:off x="5669" y="3160"/>
              <a:ext cx="2521" cy="988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6114" name="Rectangle 34"/>
            <p:cNvSpPr>
              <a:spLocks noChangeArrowheads="1"/>
            </p:cNvSpPr>
            <p:nvPr/>
          </p:nvSpPr>
          <p:spPr bwMode="auto">
            <a:xfrm>
              <a:off x="3150" y="4148"/>
              <a:ext cx="2521" cy="988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6113" name="Rectangle 33"/>
            <p:cNvSpPr>
              <a:spLocks noChangeArrowheads="1"/>
            </p:cNvSpPr>
            <p:nvPr/>
          </p:nvSpPr>
          <p:spPr bwMode="auto">
            <a:xfrm>
              <a:off x="5669" y="4148"/>
              <a:ext cx="2521" cy="988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6112" name="Rectangle 32"/>
            <p:cNvSpPr>
              <a:spLocks noChangeArrowheads="1"/>
            </p:cNvSpPr>
            <p:nvPr/>
          </p:nvSpPr>
          <p:spPr bwMode="auto">
            <a:xfrm>
              <a:off x="8190" y="4148"/>
              <a:ext cx="2521" cy="988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6111" name="Rectangle 31"/>
            <p:cNvSpPr>
              <a:spLocks noChangeArrowheads="1"/>
            </p:cNvSpPr>
            <p:nvPr/>
          </p:nvSpPr>
          <p:spPr bwMode="auto">
            <a:xfrm>
              <a:off x="8190" y="3160"/>
              <a:ext cx="2521" cy="988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6110" name="Rectangle 30"/>
            <p:cNvSpPr>
              <a:spLocks noChangeArrowheads="1"/>
            </p:cNvSpPr>
            <p:nvPr/>
          </p:nvSpPr>
          <p:spPr bwMode="auto">
            <a:xfrm>
              <a:off x="8190" y="1187"/>
              <a:ext cx="2521" cy="987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6109" name="Rectangle 29"/>
            <p:cNvSpPr>
              <a:spLocks noChangeArrowheads="1"/>
            </p:cNvSpPr>
            <p:nvPr/>
          </p:nvSpPr>
          <p:spPr bwMode="auto">
            <a:xfrm>
              <a:off x="12150" y="690"/>
              <a:ext cx="1800" cy="3583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6108" name="Text Box 28"/>
            <p:cNvSpPr txBox="1">
              <a:spLocks noChangeArrowheads="1"/>
            </p:cNvSpPr>
            <p:nvPr/>
          </p:nvSpPr>
          <p:spPr bwMode="auto">
            <a:xfrm>
              <a:off x="3150" y="446"/>
              <a:ext cx="2808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Allocation table  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07" name="Text Box 27"/>
            <p:cNvSpPr txBox="1">
              <a:spLocks noChangeArrowheads="1"/>
            </p:cNvSpPr>
            <p:nvPr/>
          </p:nvSpPr>
          <p:spPr bwMode="auto">
            <a:xfrm>
              <a:off x="3269" y="1442"/>
              <a:ext cx="228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Start address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06" name="Text Box 26"/>
            <p:cNvSpPr txBox="1">
              <a:spLocks noChangeArrowheads="1"/>
            </p:cNvSpPr>
            <p:nvPr/>
          </p:nvSpPr>
          <p:spPr bwMode="auto">
            <a:xfrm>
              <a:off x="5788" y="1442"/>
              <a:ext cx="228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Size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05" name="Text Box 25"/>
            <p:cNvSpPr txBox="1">
              <a:spLocks noChangeArrowheads="1"/>
            </p:cNvSpPr>
            <p:nvPr/>
          </p:nvSpPr>
          <p:spPr bwMode="auto">
            <a:xfrm>
              <a:off x="8308" y="1442"/>
              <a:ext cx="2282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Process 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04" name="Text Box 24"/>
            <p:cNvSpPr txBox="1">
              <a:spLocks noChangeArrowheads="1"/>
            </p:cNvSpPr>
            <p:nvPr/>
          </p:nvSpPr>
          <p:spPr bwMode="auto">
            <a:xfrm>
              <a:off x="3269" y="2427"/>
              <a:ext cx="2281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 0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03" name="Rectangle 23"/>
            <p:cNvSpPr>
              <a:spLocks noChangeArrowheads="1"/>
            </p:cNvSpPr>
            <p:nvPr/>
          </p:nvSpPr>
          <p:spPr bwMode="auto">
            <a:xfrm>
              <a:off x="3150" y="2173"/>
              <a:ext cx="2521" cy="9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6102" name="Text Box 22"/>
            <p:cNvSpPr txBox="1">
              <a:spLocks noChangeArrowheads="1"/>
            </p:cNvSpPr>
            <p:nvPr/>
          </p:nvSpPr>
          <p:spPr bwMode="auto">
            <a:xfrm>
              <a:off x="5788" y="2427"/>
              <a:ext cx="2281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2K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101" name="Rectangle 21"/>
            <p:cNvSpPr>
              <a:spLocks noChangeArrowheads="1"/>
            </p:cNvSpPr>
            <p:nvPr/>
          </p:nvSpPr>
          <p:spPr bwMode="auto">
            <a:xfrm>
              <a:off x="5669" y="2173"/>
              <a:ext cx="2521" cy="9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6100" name="Text Box 20"/>
            <p:cNvSpPr txBox="1">
              <a:spLocks noChangeArrowheads="1"/>
            </p:cNvSpPr>
            <p:nvPr/>
          </p:nvSpPr>
          <p:spPr bwMode="auto">
            <a:xfrm>
              <a:off x="8308" y="2427"/>
              <a:ext cx="2282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FREE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099" name="Rectangle 19"/>
            <p:cNvSpPr>
              <a:spLocks noChangeArrowheads="1"/>
            </p:cNvSpPr>
            <p:nvPr/>
          </p:nvSpPr>
          <p:spPr bwMode="auto">
            <a:xfrm>
              <a:off x="8190" y="2173"/>
              <a:ext cx="2521" cy="9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6098" name="Text Box 18"/>
            <p:cNvSpPr txBox="1">
              <a:spLocks noChangeArrowheads="1"/>
            </p:cNvSpPr>
            <p:nvPr/>
          </p:nvSpPr>
          <p:spPr bwMode="auto">
            <a:xfrm>
              <a:off x="12271" y="-174"/>
              <a:ext cx="1679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Memory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097" name="Text Box 17"/>
            <p:cNvSpPr txBox="1">
              <a:spLocks noChangeArrowheads="1"/>
            </p:cNvSpPr>
            <p:nvPr/>
          </p:nvSpPr>
          <p:spPr bwMode="auto">
            <a:xfrm>
              <a:off x="3269" y="3416"/>
              <a:ext cx="228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2K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096" name="Text Box 16"/>
            <p:cNvSpPr txBox="1">
              <a:spLocks noChangeArrowheads="1"/>
            </p:cNvSpPr>
            <p:nvPr/>
          </p:nvSpPr>
          <p:spPr bwMode="auto">
            <a:xfrm>
              <a:off x="5788" y="3416"/>
              <a:ext cx="228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6K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095" name="Text Box 15"/>
            <p:cNvSpPr txBox="1">
              <a:spLocks noChangeArrowheads="1"/>
            </p:cNvSpPr>
            <p:nvPr/>
          </p:nvSpPr>
          <p:spPr bwMode="auto">
            <a:xfrm>
              <a:off x="8308" y="3416"/>
              <a:ext cx="2282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P2 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094" name="Text Box 14"/>
            <p:cNvSpPr txBox="1">
              <a:spLocks noChangeArrowheads="1"/>
            </p:cNvSpPr>
            <p:nvPr/>
          </p:nvSpPr>
          <p:spPr bwMode="auto">
            <a:xfrm>
              <a:off x="3269" y="4403"/>
              <a:ext cx="228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8K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093" name="Text Box 13"/>
            <p:cNvSpPr txBox="1">
              <a:spLocks noChangeArrowheads="1"/>
            </p:cNvSpPr>
            <p:nvPr/>
          </p:nvSpPr>
          <p:spPr bwMode="auto">
            <a:xfrm>
              <a:off x="5788" y="4403"/>
              <a:ext cx="228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3K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092" name="Text Box 12"/>
            <p:cNvSpPr txBox="1">
              <a:spLocks noChangeArrowheads="1"/>
            </p:cNvSpPr>
            <p:nvPr/>
          </p:nvSpPr>
          <p:spPr bwMode="auto">
            <a:xfrm>
              <a:off x="8308" y="4403"/>
              <a:ext cx="2282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P3   </a:t>
              </a:r>
              <a:endParaRPr kumimoji="0" lang="en-US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091" name="Text Box 11"/>
            <p:cNvSpPr txBox="1">
              <a:spLocks noChangeArrowheads="1"/>
            </p:cNvSpPr>
            <p:nvPr/>
          </p:nvSpPr>
          <p:spPr bwMode="auto">
            <a:xfrm>
              <a:off x="3269" y="5391"/>
              <a:ext cx="228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11K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090" name="Rectangle 10"/>
            <p:cNvSpPr>
              <a:spLocks noChangeArrowheads="1"/>
            </p:cNvSpPr>
            <p:nvPr/>
          </p:nvSpPr>
          <p:spPr bwMode="auto">
            <a:xfrm>
              <a:off x="3150" y="5136"/>
              <a:ext cx="2521" cy="9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6089" name="Text Box 9"/>
            <p:cNvSpPr txBox="1">
              <a:spLocks noChangeArrowheads="1"/>
            </p:cNvSpPr>
            <p:nvPr/>
          </p:nvSpPr>
          <p:spPr bwMode="auto">
            <a:xfrm>
              <a:off x="5788" y="5391"/>
              <a:ext cx="228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2K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088" name="Rectangle 8"/>
            <p:cNvSpPr>
              <a:spLocks noChangeArrowheads="1"/>
            </p:cNvSpPr>
            <p:nvPr/>
          </p:nvSpPr>
          <p:spPr bwMode="auto">
            <a:xfrm>
              <a:off x="5669" y="5136"/>
              <a:ext cx="2521" cy="9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6087" name="Text Box 7"/>
            <p:cNvSpPr txBox="1">
              <a:spLocks noChangeArrowheads="1"/>
            </p:cNvSpPr>
            <p:nvPr/>
          </p:nvSpPr>
          <p:spPr bwMode="auto">
            <a:xfrm>
              <a:off x="8308" y="5391"/>
              <a:ext cx="2282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FREE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086" name="Rectangle 6"/>
            <p:cNvSpPr>
              <a:spLocks noChangeArrowheads="1"/>
            </p:cNvSpPr>
            <p:nvPr/>
          </p:nvSpPr>
          <p:spPr bwMode="auto">
            <a:xfrm>
              <a:off x="8190" y="5136"/>
              <a:ext cx="2521" cy="9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6085" name="Rectangle 5"/>
            <p:cNvSpPr>
              <a:spLocks noChangeArrowheads="1"/>
            </p:cNvSpPr>
            <p:nvPr/>
          </p:nvSpPr>
          <p:spPr bwMode="auto">
            <a:xfrm>
              <a:off x="12150" y="1309"/>
              <a:ext cx="1800" cy="234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6084" name="Text Box 4"/>
            <p:cNvSpPr txBox="1">
              <a:spLocks noChangeArrowheads="1"/>
            </p:cNvSpPr>
            <p:nvPr/>
          </p:nvSpPr>
          <p:spPr bwMode="auto">
            <a:xfrm>
              <a:off x="12667" y="2173"/>
              <a:ext cx="804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9K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083" name="Text Box 3"/>
            <p:cNvSpPr txBox="1">
              <a:spLocks noChangeArrowheads="1"/>
            </p:cNvSpPr>
            <p:nvPr/>
          </p:nvSpPr>
          <p:spPr bwMode="auto">
            <a:xfrm>
              <a:off x="12750" y="3777"/>
              <a:ext cx="804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2K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6082" name="Text Box 2"/>
            <p:cNvSpPr txBox="1">
              <a:spLocks noChangeArrowheads="1"/>
            </p:cNvSpPr>
            <p:nvPr/>
          </p:nvSpPr>
          <p:spPr bwMode="auto">
            <a:xfrm>
              <a:off x="12667" y="692"/>
              <a:ext cx="804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2K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637674" y="1417638"/>
            <a:ext cx="201689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 P1 terminates</a:t>
            </a:r>
            <a:endParaRPr lang="en-US" dirty="0"/>
          </a:p>
        </p:txBody>
      </p:sp>
      <p:sp>
        <p:nvSpPr>
          <p:cNvPr id="45" name="TextBox 44"/>
          <p:cNvSpPr txBox="1"/>
          <p:nvPr/>
        </p:nvSpPr>
        <p:spPr>
          <a:xfrm>
            <a:off x="710281" y="5670248"/>
            <a:ext cx="667407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What happens if P4 requests 4K?</a:t>
            </a:r>
          </a:p>
          <a:p>
            <a:r>
              <a:rPr lang="en-US" dirty="0" smtClean="0"/>
              <a:t>Do variable size partitions solve the external fragmentation problem?</a:t>
            </a: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7.3.2 Variable Size Partitions</a:t>
            </a:r>
            <a:endParaRPr lang="en-US" dirty="0"/>
          </a:p>
        </p:txBody>
      </p:sp>
      <p:sp>
        <p:nvSpPr>
          <p:cNvPr id="45096" name="Rectangle 4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5057" name="Group 1"/>
          <p:cNvGrpSpPr>
            <a:grpSpLocks noChangeAspect="1"/>
          </p:cNvGrpSpPr>
          <p:nvPr/>
        </p:nvGrpSpPr>
        <p:grpSpPr bwMode="auto">
          <a:xfrm>
            <a:off x="1485900" y="1678781"/>
            <a:ext cx="6172200" cy="3500438"/>
            <a:chOff x="3150" y="3984"/>
            <a:chExt cx="10800" cy="6298"/>
          </a:xfrm>
        </p:grpSpPr>
        <p:sp>
          <p:nvSpPr>
            <p:cNvPr id="45095" name="AutoShape 39"/>
            <p:cNvSpPr>
              <a:spLocks noChangeAspect="1" noChangeArrowheads="1" noTextEdit="1"/>
            </p:cNvSpPr>
            <p:nvPr/>
          </p:nvSpPr>
          <p:spPr bwMode="auto">
            <a:xfrm>
              <a:off x="3150" y="3984"/>
              <a:ext cx="10800" cy="6298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5094" name="Rectangle 38"/>
            <p:cNvSpPr>
              <a:spLocks noChangeArrowheads="1"/>
            </p:cNvSpPr>
            <p:nvPr/>
          </p:nvSpPr>
          <p:spPr bwMode="auto">
            <a:xfrm>
              <a:off x="3150" y="7318"/>
              <a:ext cx="2521" cy="988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5093" name="Rectangle 37"/>
            <p:cNvSpPr>
              <a:spLocks noChangeArrowheads="1"/>
            </p:cNvSpPr>
            <p:nvPr/>
          </p:nvSpPr>
          <p:spPr bwMode="auto">
            <a:xfrm>
              <a:off x="5669" y="7318"/>
              <a:ext cx="2521" cy="988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5092" name="Rectangle 36"/>
            <p:cNvSpPr>
              <a:spLocks noChangeArrowheads="1"/>
            </p:cNvSpPr>
            <p:nvPr/>
          </p:nvSpPr>
          <p:spPr bwMode="auto">
            <a:xfrm>
              <a:off x="8190" y="7318"/>
              <a:ext cx="2521" cy="988"/>
            </a:xfrm>
            <a:prstGeom prst="rect">
              <a:avLst/>
            </a:prstGeom>
            <a:solidFill>
              <a:srgbClr val="D8D8D8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5091" name="Rectangle 35"/>
            <p:cNvSpPr>
              <a:spLocks noChangeArrowheads="1"/>
            </p:cNvSpPr>
            <p:nvPr/>
          </p:nvSpPr>
          <p:spPr bwMode="auto">
            <a:xfrm>
              <a:off x="3150" y="8306"/>
              <a:ext cx="2521" cy="988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5090" name="Rectangle 34"/>
            <p:cNvSpPr>
              <a:spLocks noChangeArrowheads="1"/>
            </p:cNvSpPr>
            <p:nvPr/>
          </p:nvSpPr>
          <p:spPr bwMode="auto">
            <a:xfrm>
              <a:off x="5669" y="8306"/>
              <a:ext cx="2521" cy="988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5089" name="Rectangle 33"/>
            <p:cNvSpPr>
              <a:spLocks noChangeArrowheads="1"/>
            </p:cNvSpPr>
            <p:nvPr/>
          </p:nvSpPr>
          <p:spPr bwMode="auto">
            <a:xfrm>
              <a:off x="8190" y="8306"/>
              <a:ext cx="2521" cy="988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5088" name="Rectangle 32"/>
            <p:cNvSpPr>
              <a:spLocks noChangeArrowheads="1"/>
            </p:cNvSpPr>
            <p:nvPr/>
          </p:nvSpPr>
          <p:spPr bwMode="auto">
            <a:xfrm>
              <a:off x="3150" y="5345"/>
              <a:ext cx="2521" cy="987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5087" name="Rectangle 31"/>
            <p:cNvSpPr>
              <a:spLocks noChangeArrowheads="1"/>
            </p:cNvSpPr>
            <p:nvPr/>
          </p:nvSpPr>
          <p:spPr bwMode="auto">
            <a:xfrm>
              <a:off x="5669" y="5345"/>
              <a:ext cx="2521" cy="987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5086" name="Rectangle 30"/>
            <p:cNvSpPr>
              <a:spLocks noChangeArrowheads="1"/>
            </p:cNvSpPr>
            <p:nvPr/>
          </p:nvSpPr>
          <p:spPr bwMode="auto">
            <a:xfrm>
              <a:off x="8190" y="5345"/>
              <a:ext cx="2521" cy="987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5085" name="Rectangle 29"/>
            <p:cNvSpPr>
              <a:spLocks noChangeArrowheads="1"/>
            </p:cNvSpPr>
            <p:nvPr/>
          </p:nvSpPr>
          <p:spPr bwMode="auto">
            <a:xfrm>
              <a:off x="12150" y="4848"/>
              <a:ext cx="1800" cy="3583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5084" name="Text Box 28"/>
            <p:cNvSpPr txBox="1">
              <a:spLocks noChangeArrowheads="1"/>
            </p:cNvSpPr>
            <p:nvPr/>
          </p:nvSpPr>
          <p:spPr bwMode="auto">
            <a:xfrm>
              <a:off x="3150" y="4604"/>
              <a:ext cx="2808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Allocation table  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83" name="Text Box 27"/>
            <p:cNvSpPr txBox="1">
              <a:spLocks noChangeArrowheads="1"/>
            </p:cNvSpPr>
            <p:nvPr/>
          </p:nvSpPr>
          <p:spPr bwMode="auto">
            <a:xfrm>
              <a:off x="3269" y="5600"/>
              <a:ext cx="228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Start address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82" name="Text Box 26"/>
            <p:cNvSpPr txBox="1">
              <a:spLocks noChangeArrowheads="1"/>
            </p:cNvSpPr>
            <p:nvPr/>
          </p:nvSpPr>
          <p:spPr bwMode="auto">
            <a:xfrm>
              <a:off x="5788" y="5600"/>
              <a:ext cx="228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Size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81" name="Text Box 25"/>
            <p:cNvSpPr txBox="1">
              <a:spLocks noChangeArrowheads="1"/>
            </p:cNvSpPr>
            <p:nvPr/>
          </p:nvSpPr>
          <p:spPr bwMode="auto">
            <a:xfrm>
              <a:off x="8308" y="5600"/>
              <a:ext cx="2282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Process 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80" name="Text Box 24"/>
            <p:cNvSpPr txBox="1">
              <a:spLocks noChangeArrowheads="1"/>
            </p:cNvSpPr>
            <p:nvPr/>
          </p:nvSpPr>
          <p:spPr bwMode="auto">
            <a:xfrm>
              <a:off x="3269" y="6585"/>
              <a:ext cx="2281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 0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79" name="Rectangle 23"/>
            <p:cNvSpPr>
              <a:spLocks noChangeArrowheads="1"/>
            </p:cNvSpPr>
            <p:nvPr/>
          </p:nvSpPr>
          <p:spPr bwMode="auto">
            <a:xfrm>
              <a:off x="3150" y="6331"/>
              <a:ext cx="2521" cy="9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5078" name="Text Box 22"/>
            <p:cNvSpPr txBox="1">
              <a:spLocks noChangeArrowheads="1"/>
            </p:cNvSpPr>
            <p:nvPr/>
          </p:nvSpPr>
          <p:spPr bwMode="auto">
            <a:xfrm>
              <a:off x="5788" y="6585"/>
              <a:ext cx="2281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2K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77" name="Rectangle 21"/>
            <p:cNvSpPr>
              <a:spLocks noChangeArrowheads="1"/>
            </p:cNvSpPr>
            <p:nvPr/>
          </p:nvSpPr>
          <p:spPr bwMode="auto">
            <a:xfrm>
              <a:off x="5669" y="6331"/>
              <a:ext cx="2521" cy="9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5076" name="Text Box 20"/>
            <p:cNvSpPr txBox="1">
              <a:spLocks noChangeArrowheads="1"/>
            </p:cNvSpPr>
            <p:nvPr/>
          </p:nvSpPr>
          <p:spPr bwMode="auto">
            <a:xfrm>
              <a:off x="8308" y="6585"/>
              <a:ext cx="2282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FREE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75" name="Rectangle 19"/>
            <p:cNvSpPr>
              <a:spLocks noChangeArrowheads="1"/>
            </p:cNvSpPr>
            <p:nvPr/>
          </p:nvSpPr>
          <p:spPr bwMode="auto">
            <a:xfrm>
              <a:off x="8190" y="6331"/>
              <a:ext cx="2521" cy="98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5074" name="Text Box 18"/>
            <p:cNvSpPr txBox="1">
              <a:spLocks noChangeArrowheads="1"/>
            </p:cNvSpPr>
            <p:nvPr/>
          </p:nvSpPr>
          <p:spPr bwMode="auto">
            <a:xfrm>
              <a:off x="12271" y="3984"/>
              <a:ext cx="1679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Memory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73" name="Text Box 17"/>
            <p:cNvSpPr txBox="1">
              <a:spLocks noChangeArrowheads="1"/>
            </p:cNvSpPr>
            <p:nvPr/>
          </p:nvSpPr>
          <p:spPr bwMode="auto">
            <a:xfrm>
              <a:off x="3269" y="7574"/>
              <a:ext cx="228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2K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72" name="Text Box 16"/>
            <p:cNvSpPr txBox="1">
              <a:spLocks noChangeArrowheads="1"/>
            </p:cNvSpPr>
            <p:nvPr/>
          </p:nvSpPr>
          <p:spPr bwMode="auto">
            <a:xfrm>
              <a:off x="5788" y="7574"/>
              <a:ext cx="228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6K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71" name="Text Box 15"/>
            <p:cNvSpPr txBox="1">
              <a:spLocks noChangeArrowheads="1"/>
            </p:cNvSpPr>
            <p:nvPr/>
          </p:nvSpPr>
          <p:spPr bwMode="auto">
            <a:xfrm>
              <a:off x="8308" y="7574"/>
              <a:ext cx="2282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P2 -&gt; FREE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70" name="Text Box 14"/>
            <p:cNvSpPr txBox="1">
              <a:spLocks noChangeArrowheads="1"/>
            </p:cNvSpPr>
            <p:nvPr/>
          </p:nvSpPr>
          <p:spPr bwMode="auto">
            <a:xfrm>
              <a:off x="3269" y="8561"/>
              <a:ext cx="228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8K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69" name="Text Box 13"/>
            <p:cNvSpPr txBox="1">
              <a:spLocks noChangeArrowheads="1"/>
            </p:cNvSpPr>
            <p:nvPr/>
          </p:nvSpPr>
          <p:spPr bwMode="auto">
            <a:xfrm>
              <a:off x="5788" y="8561"/>
              <a:ext cx="228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3K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68" name="Text Box 12"/>
            <p:cNvSpPr txBox="1">
              <a:spLocks noChangeArrowheads="1"/>
            </p:cNvSpPr>
            <p:nvPr/>
          </p:nvSpPr>
          <p:spPr bwMode="auto">
            <a:xfrm>
              <a:off x="8308" y="8561"/>
              <a:ext cx="2282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P3 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67" name="Text Box 11"/>
            <p:cNvSpPr txBox="1">
              <a:spLocks noChangeArrowheads="1"/>
            </p:cNvSpPr>
            <p:nvPr/>
          </p:nvSpPr>
          <p:spPr bwMode="auto">
            <a:xfrm>
              <a:off x="3269" y="9549"/>
              <a:ext cx="228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11K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66" name="Rectangle 10"/>
            <p:cNvSpPr>
              <a:spLocks noChangeArrowheads="1"/>
            </p:cNvSpPr>
            <p:nvPr/>
          </p:nvSpPr>
          <p:spPr bwMode="auto">
            <a:xfrm>
              <a:off x="3150" y="9294"/>
              <a:ext cx="2521" cy="9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5065" name="Text Box 9"/>
            <p:cNvSpPr txBox="1">
              <a:spLocks noChangeArrowheads="1"/>
            </p:cNvSpPr>
            <p:nvPr/>
          </p:nvSpPr>
          <p:spPr bwMode="auto">
            <a:xfrm>
              <a:off x="5788" y="9549"/>
              <a:ext cx="228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2K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64" name="Rectangle 8"/>
            <p:cNvSpPr>
              <a:spLocks noChangeArrowheads="1"/>
            </p:cNvSpPr>
            <p:nvPr/>
          </p:nvSpPr>
          <p:spPr bwMode="auto">
            <a:xfrm>
              <a:off x="5669" y="9294"/>
              <a:ext cx="2521" cy="9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5063" name="Text Box 7"/>
            <p:cNvSpPr txBox="1">
              <a:spLocks noChangeArrowheads="1"/>
            </p:cNvSpPr>
            <p:nvPr/>
          </p:nvSpPr>
          <p:spPr bwMode="auto">
            <a:xfrm>
              <a:off x="8308" y="9549"/>
              <a:ext cx="2282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FREE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62" name="Rectangle 6"/>
            <p:cNvSpPr>
              <a:spLocks noChangeArrowheads="1"/>
            </p:cNvSpPr>
            <p:nvPr/>
          </p:nvSpPr>
          <p:spPr bwMode="auto">
            <a:xfrm>
              <a:off x="8190" y="9294"/>
              <a:ext cx="2521" cy="9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5061" name="Rectangle 5"/>
            <p:cNvSpPr>
              <a:spLocks noChangeArrowheads="1"/>
            </p:cNvSpPr>
            <p:nvPr/>
          </p:nvSpPr>
          <p:spPr bwMode="auto">
            <a:xfrm>
              <a:off x="12150" y="5467"/>
              <a:ext cx="1800" cy="2347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5060" name="Text Box 4"/>
            <p:cNvSpPr txBox="1">
              <a:spLocks noChangeArrowheads="1"/>
            </p:cNvSpPr>
            <p:nvPr/>
          </p:nvSpPr>
          <p:spPr bwMode="auto">
            <a:xfrm>
              <a:off x="12667" y="6331"/>
              <a:ext cx="804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9K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59" name="Text Box 3"/>
            <p:cNvSpPr txBox="1">
              <a:spLocks noChangeArrowheads="1"/>
            </p:cNvSpPr>
            <p:nvPr/>
          </p:nvSpPr>
          <p:spPr bwMode="auto">
            <a:xfrm>
              <a:off x="12750" y="7935"/>
              <a:ext cx="804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2K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5058" name="Text Box 2"/>
            <p:cNvSpPr txBox="1">
              <a:spLocks noChangeArrowheads="1"/>
            </p:cNvSpPr>
            <p:nvPr/>
          </p:nvSpPr>
          <p:spPr bwMode="auto">
            <a:xfrm>
              <a:off x="12667" y="4850"/>
              <a:ext cx="804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2K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44" name="TextBox 43"/>
          <p:cNvSpPr txBox="1"/>
          <p:nvPr/>
        </p:nvSpPr>
        <p:spPr>
          <a:xfrm>
            <a:off x="1022684" y="5823284"/>
            <a:ext cx="69358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 P2 terminates the memory allocator can look for adjacent free blocks</a:t>
            </a:r>
            <a:endParaRPr lang="en-US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7.3.2 Variable Size Partitions</a:t>
            </a:r>
            <a:endParaRPr lang="en-US" dirty="0"/>
          </a:p>
        </p:txBody>
      </p:sp>
      <p:sp>
        <p:nvSpPr>
          <p:cNvPr id="44066" name="Rectangle 3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44033" name="Group 1"/>
          <p:cNvGrpSpPr>
            <a:grpSpLocks noChangeAspect="1"/>
          </p:cNvGrpSpPr>
          <p:nvPr/>
        </p:nvGrpSpPr>
        <p:grpSpPr bwMode="auto">
          <a:xfrm>
            <a:off x="1485900" y="1953815"/>
            <a:ext cx="6172200" cy="2950370"/>
            <a:chOff x="3150" y="11808"/>
            <a:chExt cx="10800" cy="5311"/>
          </a:xfrm>
        </p:grpSpPr>
        <p:sp>
          <p:nvSpPr>
            <p:cNvPr id="44065" name="AutoShape 33"/>
            <p:cNvSpPr>
              <a:spLocks noChangeAspect="1" noChangeArrowheads="1" noTextEdit="1"/>
            </p:cNvSpPr>
            <p:nvPr/>
          </p:nvSpPr>
          <p:spPr bwMode="auto">
            <a:xfrm>
              <a:off x="3150" y="11808"/>
              <a:ext cx="10800" cy="5311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4064" name="Rectangle 32"/>
            <p:cNvSpPr>
              <a:spLocks noChangeArrowheads="1"/>
            </p:cNvSpPr>
            <p:nvPr/>
          </p:nvSpPr>
          <p:spPr bwMode="auto">
            <a:xfrm>
              <a:off x="3150" y="15143"/>
              <a:ext cx="2521" cy="988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4063" name="Rectangle 31"/>
            <p:cNvSpPr>
              <a:spLocks noChangeArrowheads="1"/>
            </p:cNvSpPr>
            <p:nvPr/>
          </p:nvSpPr>
          <p:spPr bwMode="auto">
            <a:xfrm>
              <a:off x="5669" y="15143"/>
              <a:ext cx="2521" cy="988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4062" name="Rectangle 30"/>
            <p:cNvSpPr>
              <a:spLocks noChangeArrowheads="1"/>
            </p:cNvSpPr>
            <p:nvPr/>
          </p:nvSpPr>
          <p:spPr bwMode="auto">
            <a:xfrm>
              <a:off x="8190" y="15143"/>
              <a:ext cx="2521" cy="988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4061" name="Rectangle 29"/>
            <p:cNvSpPr>
              <a:spLocks noChangeArrowheads="1"/>
            </p:cNvSpPr>
            <p:nvPr/>
          </p:nvSpPr>
          <p:spPr bwMode="auto">
            <a:xfrm>
              <a:off x="3150" y="13169"/>
              <a:ext cx="2521" cy="988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4060" name="Rectangle 28"/>
            <p:cNvSpPr>
              <a:spLocks noChangeArrowheads="1"/>
            </p:cNvSpPr>
            <p:nvPr/>
          </p:nvSpPr>
          <p:spPr bwMode="auto">
            <a:xfrm>
              <a:off x="5669" y="13169"/>
              <a:ext cx="2521" cy="988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4059" name="Rectangle 27"/>
            <p:cNvSpPr>
              <a:spLocks noChangeArrowheads="1"/>
            </p:cNvSpPr>
            <p:nvPr/>
          </p:nvSpPr>
          <p:spPr bwMode="auto">
            <a:xfrm>
              <a:off x="8190" y="13169"/>
              <a:ext cx="2521" cy="988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4058" name="Rectangle 26"/>
            <p:cNvSpPr>
              <a:spLocks noChangeArrowheads="1"/>
            </p:cNvSpPr>
            <p:nvPr/>
          </p:nvSpPr>
          <p:spPr bwMode="auto">
            <a:xfrm>
              <a:off x="12150" y="12672"/>
              <a:ext cx="1800" cy="3583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4057" name="Text Box 25"/>
            <p:cNvSpPr txBox="1">
              <a:spLocks noChangeArrowheads="1"/>
            </p:cNvSpPr>
            <p:nvPr/>
          </p:nvSpPr>
          <p:spPr bwMode="auto">
            <a:xfrm>
              <a:off x="3150" y="12428"/>
              <a:ext cx="2808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Allocation table  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56" name="Text Box 24"/>
            <p:cNvSpPr txBox="1">
              <a:spLocks noChangeArrowheads="1"/>
            </p:cNvSpPr>
            <p:nvPr/>
          </p:nvSpPr>
          <p:spPr bwMode="auto">
            <a:xfrm>
              <a:off x="3269" y="13424"/>
              <a:ext cx="228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Start address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55" name="Text Box 23"/>
            <p:cNvSpPr txBox="1">
              <a:spLocks noChangeArrowheads="1"/>
            </p:cNvSpPr>
            <p:nvPr/>
          </p:nvSpPr>
          <p:spPr bwMode="auto">
            <a:xfrm>
              <a:off x="5788" y="13424"/>
              <a:ext cx="228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Size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54" name="Text Box 22"/>
            <p:cNvSpPr txBox="1">
              <a:spLocks noChangeArrowheads="1"/>
            </p:cNvSpPr>
            <p:nvPr/>
          </p:nvSpPr>
          <p:spPr bwMode="auto">
            <a:xfrm>
              <a:off x="8308" y="13424"/>
              <a:ext cx="2282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Process 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53" name="Text Box 21"/>
            <p:cNvSpPr txBox="1">
              <a:spLocks noChangeArrowheads="1"/>
            </p:cNvSpPr>
            <p:nvPr/>
          </p:nvSpPr>
          <p:spPr bwMode="auto">
            <a:xfrm>
              <a:off x="3269" y="14409"/>
              <a:ext cx="2281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 0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52" name="Rectangle 20"/>
            <p:cNvSpPr>
              <a:spLocks noChangeArrowheads="1"/>
            </p:cNvSpPr>
            <p:nvPr/>
          </p:nvSpPr>
          <p:spPr bwMode="auto">
            <a:xfrm>
              <a:off x="3150" y="14155"/>
              <a:ext cx="2521" cy="9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4051" name="Text Box 19"/>
            <p:cNvSpPr txBox="1">
              <a:spLocks noChangeArrowheads="1"/>
            </p:cNvSpPr>
            <p:nvPr/>
          </p:nvSpPr>
          <p:spPr bwMode="auto">
            <a:xfrm>
              <a:off x="5788" y="14409"/>
              <a:ext cx="2281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8K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50" name="Rectangle 18"/>
            <p:cNvSpPr>
              <a:spLocks noChangeArrowheads="1"/>
            </p:cNvSpPr>
            <p:nvPr/>
          </p:nvSpPr>
          <p:spPr bwMode="auto">
            <a:xfrm>
              <a:off x="5669" y="14155"/>
              <a:ext cx="2521" cy="9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4049" name="Text Box 17"/>
            <p:cNvSpPr txBox="1">
              <a:spLocks noChangeArrowheads="1"/>
            </p:cNvSpPr>
            <p:nvPr/>
          </p:nvSpPr>
          <p:spPr bwMode="auto">
            <a:xfrm>
              <a:off x="8308" y="14409"/>
              <a:ext cx="2282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FREE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48" name="Rectangle 16"/>
            <p:cNvSpPr>
              <a:spLocks noChangeArrowheads="1"/>
            </p:cNvSpPr>
            <p:nvPr/>
          </p:nvSpPr>
          <p:spPr bwMode="auto">
            <a:xfrm>
              <a:off x="8190" y="14155"/>
              <a:ext cx="2521" cy="9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4047" name="Text Box 15"/>
            <p:cNvSpPr txBox="1">
              <a:spLocks noChangeArrowheads="1"/>
            </p:cNvSpPr>
            <p:nvPr/>
          </p:nvSpPr>
          <p:spPr bwMode="auto">
            <a:xfrm>
              <a:off x="12271" y="11808"/>
              <a:ext cx="1679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Memory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46" name="Text Box 14"/>
            <p:cNvSpPr txBox="1">
              <a:spLocks noChangeArrowheads="1"/>
            </p:cNvSpPr>
            <p:nvPr/>
          </p:nvSpPr>
          <p:spPr bwMode="auto">
            <a:xfrm>
              <a:off x="3269" y="15398"/>
              <a:ext cx="228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8K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45" name="Text Box 13"/>
            <p:cNvSpPr txBox="1">
              <a:spLocks noChangeArrowheads="1"/>
            </p:cNvSpPr>
            <p:nvPr/>
          </p:nvSpPr>
          <p:spPr bwMode="auto">
            <a:xfrm>
              <a:off x="5788" y="15398"/>
              <a:ext cx="228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3K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44" name="Text Box 12"/>
            <p:cNvSpPr txBox="1">
              <a:spLocks noChangeArrowheads="1"/>
            </p:cNvSpPr>
            <p:nvPr/>
          </p:nvSpPr>
          <p:spPr bwMode="auto">
            <a:xfrm>
              <a:off x="8308" y="15398"/>
              <a:ext cx="2282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P3 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43" name="Text Box 11"/>
            <p:cNvSpPr txBox="1">
              <a:spLocks noChangeArrowheads="1"/>
            </p:cNvSpPr>
            <p:nvPr/>
          </p:nvSpPr>
          <p:spPr bwMode="auto">
            <a:xfrm>
              <a:off x="3269" y="16386"/>
              <a:ext cx="228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11K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42" name="Rectangle 10"/>
            <p:cNvSpPr>
              <a:spLocks noChangeArrowheads="1"/>
            </p:cNvSpPr>
            <p:nvPr/>
          </p:nvSpPr>
          <p:spPr bwMode="auto">
            <a:xfrm>
              <a:off x="3150" y="16131"/>
              <a:ext cx="2521" cy="9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4041" name="Text Box 9"/>
            <p:cNvSpPr txBox="1">
              <a:spLocks noChangeArrowheads="1"/>
            </p:cNvSpPr>
            <p:nvPr/>
          </p:nvSpPr>
          <p:spPr bwMode="auto">
            <a:xfrm>
              <a:off x="5788" y="16386"/>
              <a:ext cx="228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2K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40" name="Rectangle 8"/>
            <p:cNvSpPr>
              <a:spLocks noChangeArrowheads="1"/>
            </p:cNvSpPr>
            <p:nvPr/>
          </p:nvSpPr>
          <p:spPr bwMode="auto">
            <a:xfrm>
              <a:off x="5669" y="16131"/>
              <a:ext cx="2521" cy="9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4039" name="Text Box 7"/>
            <p:cNvSpPr txBox="1">
              <a:spLocks noChangeArrowheads="1"/>
            </p:cNvSpPr>
            <p:nvPr/>
          </p:nvSpPr>
          <p:spPr bwMode="auto">
            <a:xfrm>
              <a:off x="8308" y="16386"/>
              <a:ext cx="2282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FREE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38" name="Rectangle 6"/>
            <p:cNvSpPr>
              <a:spLocks noChangeArrowheads="1"/>
            </p:cNvSpPr>
            <p:nvPr/>
          </p:nvSpPr>
          <p:spPr bwMode="auto">
            <a:xfrm>
              <a:off x="8190" y="16131"/>
              <a:ext cx="2521" cy="988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4037" name="Rectangle 5"/>
            <p:cNvSpPr>
              <a:spLocks noChangeArrowheads="1"/>
            </p:cNvSpPr>
            <p:nvPr/>
          </p:nvSpPr>
          <p:spPr bwMode="auto">
            <a:xfrm>
              <a:off x="12150" y="14772"/>
              <a:ext cx="1800" cy="866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44036" name="Text Box 4"/>
            <p:cNvSpPr txBox="1">
              <a:spLocks noChangeArrowheads="1"/>
            </p:cNvSpPr>
            <p:nvPr/>
          </p:nvSpPr>
          <p:spPr bwMode="auto">
            <a:xfrm>
              <a:off x="12667" y="14895"/>
              <a:ext cx="804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3K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35" name="Text Box 3"/>
            <p:cNvSpPr txBox="1">
              <a:spLocks noChangeArrowheads="1"/>
            </p:cNvSpPr>
            <p:nvPr/>
          </p:nvSpPr>
          <p:spPr bwMode="auto">
            <a:xfrm>
              <a:off x="12750" y="15760"/>
              <a:ext cx="804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2K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44034" name="Text Box 2"/>
            <p:cNvSpPr txBox="1">
              <a:spLocks noChangeArrowheads="1"/>
            </p:cNvSpPr>
            <p:nvPr/>
          </p:nvSpPr>
          <p:spPr bwMode="auto">
            <a:xfrm>
              <a:off x="12786" y="13662"/>
              <a:ext cx="804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8K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890337" y="1756611"/>
            <a:ext cx="36098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After coalescing adjacent free blocks</a:t>
            </a:r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Review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Hardware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Designing a processor.</a:t>
            </a:r>
          </a:p>
          <a:p>
            <a:r>
              <a:rPr lang="en-US" dirty="0" smtClean="0"/>
              <a:t>Processor instruction-set</a:t>
            </a:r>
          </a:p>
          <a:p>
            <a:r>
              <a:rPr lang="en-US" dirty="0" smtClean="0"/>
              <a:t>Interrupts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Using processor as resource</a:t>
            </a:r>
          </a:p>
          <a:p>
            <a:r>
              <a:rPr lang="en-US" dirty="0" smtClean="0"/>
              <a:t>Scheduling processor to run different programs.  </a:t>
            </a:r>
          </a:p>
          <a:p>
            <a:r>
              <a:rPr lang="en-US" dirty="0" smtClean="0"/>
              <a:t>Software entities</a:t>
            </a:r>
          </a:p>
          <a:p>
            <a:pPr lvl="1"/>
            <a:r>
              <a:rPr lang="en-US" dirty="0" smtClean="0"/>
              <a:t>Compiler</a:t>
            </a:r>
          </a:p>
          <a:p>
            <a:pPr lvl="1"/>
            <a:r>
              <a:rPr lang="en-US" dirty="0" smtClean="0"/>
              <a:t>Linker</a:t>
            </a:r>
          </a:p>
          <a:p>
            <a:pPr lvl="1"/>
            <a:r>
              <a:rPr lang="en-US" dirty="0" smtClean="0"/>
              <a:t>Loader (OS) </a:t>
            </a:r>
          </a:p>
          <a:p>
            <a:pPr lvl="1"/>
            <a:r>
              <a:rPr lang="en-US" dirty="0" smtClean="0"/>
              <a:t>Process scheduler (OS)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7.3.2 Variable Size Partitions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When space is requested several possible options</a:t>
            </a:r>
          </a:p>
          <a:p>
            <a:pPr lvl="1"/>
            <a:r>
              <a:rPr lang="en-US" dirty="0" smtClean="0"/>
              <a:t>Best Fit</a:t>
            </a:r>
          </a:p>
          <a:p>
            <a:pPr lvl="2"/>
            <a:r>
              <a:rPr lang="en-US" dirty="0" smtClean="0"/>
              <a:t>Lower internal fragmentation</a:t>
            </a:r>
          </a:p>
          <a:p>
            <a:pPr lvl="2"/>
            <a:r>
              <a:rPr lang="en-US" dirty="0" smtClean="0"/>
              <a:t>Longer search time</a:t>
            </a:r>
          </a:p>
          <a:p>
            <a:pPr lvl="2"/>
            <a:r>
              <a:rPr lang="en-US" dirty="0" smtClean="0"/>
              <a:t>Table may be indexed by start address which is good for coalescing</a:t>
            </a:r>
          </a:p>
          <a:p>
            <a:pPr lvl="2"/>
            <a:r>
              <a:rPr lang="en-US" dirty="0" smtClean="0"/>
              <a:t>Table may be indexed by size which is faster for allocation</a:t>
            </a:r>
          </a:p>
          <a:p>
            <a:pPr lvl="1"/>
            <a:r>
              <a:rPr lang="en-US" dirty="0" smtClean="0"/>
              <a:t>First Fit</a:t>
            </a:r>
          </a:p>
          <a:p>
            <a:pPr lvl="2"/>
            <a:r>
              <a:rPr lang="en-US" dirty="0" smtClean="0"/>
              <a:t>Faster allocation </a:t>
            </a:r>
          </a:p>
          <a:p>
            <a:pPr lvl="2"/>
            <a:r>
              <a:rPr lang="en-US" dirty="0" smtClean="0"/>
              <a:t>Table may be indexed by start address which is good for coalescing</a:t>
            </a:r>
          </a:p>
          <a:p>
            <a:pPr lvl="2"/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7.3.3 Compaction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fragmentation becomes excessive we can compact memory by moving processes</a:t>
            </a:r>
          </a:p>
          <a:p>
            <a:r>
              <a:rPr lang="en-US" dirty="0" smtClean="0"/>
              <a:t>This is virtually impossible with modern architectures!</a:t>
            </a:r>
          </a:p>
          <a:p>
            <a:pPr lvl="1"/>
            <a:r>
              <a:rPr lang="en-US" dirty="0" smtClean="0"/>
              <a:t>Base register concept</a:t>
            </a:r>
            <a:endParaRPr lang="en-US" dirty="0"/>
          </a:p>
        </p:txBody>
      </p:sp>
      <p:sp>
        <p:nvSpPr>
          <p:cNvPr id="7195" name="Rectangle 2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7169" name="Group 1"/>
          <p:cNvGrpSpPr>
            <a:grpSpLocks noChangeAspect="1"/>
          </p:cNvGrpSpPr>
          <p:nvPr/>
        </p:nvGrpSpPr>
        <p:grpSpPr bwMode="auto">
          <a:xfrm>
            <a:off x="2514600" y="4040176"/>
            <a:ext cx="6172200" cy="2471738"/>
            <a:chOff x="3150" y="7548"/>
            <a:chExt cx="10800" cy="4447"/>
          </a:xfrm>
        </p:grpSpPr>
        <p:sp>
          <p:nvSpPr>
            <p:cNvPr id="7194" name="AutoShape 26"/>
            <p:cNvSpPr>
              <a:spLocks noChangeAspect="1" noChangeArrowheads="1" noTextEdit="1"/>
            </p:cNvSpPr>
            <p:nvPr/>
          </p:nvSpPr>
          <p:spPr bwMode="auto">
            <a:xfrm>
              <a:off x="3150" y="7548"/>
              <a:ext cx="10800" cy="4447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7193" name="Rectangle 25"/>
            <p:cNvSpPr>
              <a:spLocks noChangeArrowheads="1"/>
            </p:cNvSpPr>
            <p:nvPr/>
          </p:nvSpPr>
          <p:spPr bwMode="auto">
            <a:xfrm>
              <a:off x="3150" y="8909"/>
              <a:ext cx="2521" cy="988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7192" name="Rectangle 24"/>
            <p:cNvSpPr>
              <a:spLocks noChangeArrowheads="1"/>
            </p:cNvSpPr>
            <p:nvPr/>
          </p:nvSpPr>
          <p:spPr bwMode="auto">
            <a:xfrm>
              <a:off x="5669" y="8909"/>
              <a:ext cx="2521" cy="988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7191" name="Rectangle 23"/>
            <p:cNvSpPr>
              <a:spLocks noChangeArrowheads="1"/>
            </p:cNvSpPr>
            <p:nvPr/>
          </p:nvSpPr>
          <p:spPr bwMode="auto">
            <a:xfrm>
              <a:off x="8190" y="8909"/>
              <a:ext cx="2521" cy="988"/>
            </a:xfrm>
            <a:prstGeom prst="rect">
              <a:avLst/>
            </a:prstGeom>
            <a:solidFill>
              <a:srgbClr val="4F81BD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7190" name="Rectangle 22"/>
            <p:cNvSpPr>
              <a:spLocks noChangeArrowheads="1"/>
            </p:cNvSpPr>
            <p:nvPr/>
          </p:nvSpPr>
          <p:spPr bwMode="auto">
            <a:xfrm>
              <a:off x="3150" y="9895"/>
              <a:ext cx="2521" cy="987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7189" name="Rectangle 21"/>
            <p:cNvSpPr>
              <a:spLocks noChangeArrowheads="1"/>
            </p:cNvSpPr>
            <p:nvPr/>
          </p:nvSpPr>
          <p:spPr bwMode="auto">
            <a:xfrm>
              <a:off x="5669" y="9895"/>
              <a:ext cx="2521" cy="987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7188" name="Rectangle 20"/>
            <p:cNvSpPr>
              <a:spLocks noChangeArrowheads="1"/>
            </p:cNvSpPr>
            <p:nvPr/>
          </p:nvSpPr>
          <p:spPr bwMode="auto">
            <a:xfrm>
              <a:off x="8190" y="9895"/>
              <a:ext cx="2521" cy="987"/>
            </a:xfrm>
            <a:prstGeom prst="rect">
              <a:avLst/>
            </a:prstGeom>
            <a:solidFill>
              <a:srgbClr val="A5A5A5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7187" name="Rectangle 19"/>
            <p:cNvSpPr>
              <a:spLocks noChangeArrowheads="1"/>
            </p:cNvSpPr>
            <p:nvPr/>
          </p:nvSpPr>
          <p:spPr bwMode="auto">
            <a:xfrm>
              <a:off x="12150" y="8412"/>
              <a:ext cx="1800" cy="3583"/>
            </a:xfrm>
            <a:prstGeom prst="rect">
              <a:avLst/>
            </a:prstGeom>
            <a:solidFill>
              <a:srgbClr val="BBE0E3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7186" name="Text Box 18"/>
            <p:cNvSpPr txBox="1">
              <a:spLocks noChangeArrowheads="1"/>
            </p:cNvSpPr>
            <p:nvPr/>
          </p:nvSpPr>
          <p:spPr bwMode="auto">
            <a:xfrm>
              <a:off x="3150" y="8168"/>
              <a:ext cx="2808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Allocation table  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85" name="Text Box 17"/>
            <p:cNvSpPr txBox="1">
              <a:spLocks noChangeArrowheads="1"/>
            </p:cNvSpPr>
            <p:nvPr/>
          </p:nvSpPr>
          <p:spPr bwMode="auto">
            <a:xfrm>
              <a:off x="3269" y="9164"/>
              <a:ext cx="228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Start address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84" name="Text Box 16"/>
            <p:cNvSpPr txBox="1">
              <a:spLocks noChangeArrowheads="1"/>
            </p:cNvSpPr>
            <p:nvPr/>
          </p:nvSpPr>
          <p:spPr bwMode="auto">
            <a:xfrm>
              <a:off x="5788" y="9164"/>
              <a:ext cx="228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Size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83" name="Text Box 15"/>
            <p:cNvSpPr txBox="1">
              <a:spLocks noChangeArrowheads="1"/>
            </p:cNvSpPr>
            <p:nvPr/>
          </p:nvSpPr>
          <p:spPr bwMode="auto">
            <a:xfrm>
              <a:off x="8308" y="9164"/>
              <a:ext cx="2282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Process 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82" name="Text Box 14"/>
            <p:cNvSpPr txBox="1">
              <a:spLocks noChangeArrowheads="1"/>
            </p:cNvSpPr>
            <p:nvPr/>
          </p:nvSpPr>
          <p:spPr bwMode="auto">
            <a:xfrm>
              <a:off x="3269" y="10150"/>
              <a:ext cx="228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 0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81" name="Text Box 13"/>
            <p:cNvSpPr txBox="1">
              <a:spLocks noChangeArrowheads="1"/>
            </p:cNvSpPr>
            <p:nvPr/>
          </p:nvSpPr>
          <p:spPr bwMode="auto">
            <a:xfrm>
              <a:off x="5788" y="10150"/>
              <a:ext cx="228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3K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80" name="Text Box 12"/>
            <p:cNvSpPr txBox="1">
              <a:spLocks noChangeArrowheads="1"/>
            </p:cNvSpPr>
            <p:nvPr/>
          </p:nvSpPr>
          <p:spPr bwMode="auto">
            <a:xfrm>
              <a:off x="8308" y="10150"/>
              <a:ext cx="2282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P3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9" name="Text Box 11"/>
            <p:cNvSpPr txBox="1">
              <a:spLocks noChangeArrowheads="1"/>
            </p:cNvSpPr>
            <p:nvPr/>
          </p:nvSpPr>
          <p:spPr bwMode="auto">
            <a:xfrm>
              <a:off x="12271" y="7548"/>
              <a:ext cx="1679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Memory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8" name="Text Box 10"/>
            <p:cNvSpPr txBox="1">
              <a:spLocks noChangeArrowheads="1"/>
            </p:cNvSpPr>
            <p:nvPr/>
          </p:nvSpPr>
          <p:spPr bwMode="auto">
            <a:xfrm>
              <a:off x="3269" y="11138"/>
              <a:ext cx="228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 3K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3150" y="10882"/>
              <a:ext cx="2521" cy="98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7176" name="Text Box 8"/>
            <p:cNvSpPr txBox="1">
              <a:spLocks noChangeArrowheads="1"/>
            </p:cNvSpPr>
            <p:nvPr/>
          </p:nvSpPr>
          <p:spPr bwMode="auto">
            <a:xfrm>
              <a:off x="5788" y="11138"/>
              <a:ext cx="228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10K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5669" y="10882"/>
              <a:ext cx="2521" cy="98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7174" name="Text Box 6"/>
            <p:cNvSpPr txBox="1">
              <a:spLocks noChangeArrowheads="1"/>
            </p:cNvSpPr>
            <p:nvPr/>
          </p:nvSpPr>
          <p:spPr bwMode="auto">
            <a:xfrm>
              <a:off x="8308" y="11138"/>
              <a:ext cx="2282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        FREE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8190" y="10882"/>
              <a:ext cx="2521" cy="98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7172" name="Rectangle 4"/>
            <p:cNvSpPr>
              <a:spLocks noChangeArrowheads="1"/>
            </p:cNvSpPr>
            <p:nvPr/>
          </p:nvSpPr>
          <p:spPr bwMode="auto">
            <a:xfrm>
              <a:off x="12150" y="8414"/>
              <a:ext cx="1800" cy="865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1400"/>
            </a:p>
          </p:txBody>
        </p:sp>
        <p:sp>
          <p:nvSpPr>
            <p:cNvPr id="7171" name="Text Box 3"/>
            <p:cNvSpPr txBox="1">
              <a:spLocks noChangeArrowheads="1"/>
            </p:cNvSpPr>
            <p:nvPr/>
          </p:nvSpPr>
          <p:spPr bwMode="auto">
            <a:xfrm>
              <a:off x="12667" y="8661"/>
              <a:ext cx="804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 3K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7170" name="Text Box 2"/>
            <p:cNvSpPr txBox="1">
              <a:spLocks noChangeArrowheads="1"/>
            </p:cNvSpPr>
            <p:nvPr/>
          </p:nvSpPr>
          <p:spPr bwMode="auto">
            <a:xfrm>
              <a:off x="12750" y="10388"/>
              <a:ext cx="804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4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10K  </a:t>
              </a:r>
              <a:endParaRPr kumimoji="0" lang="en-US" sz="1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7.4 Paged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 memory size increases problem of external fragmentation increases</a:t>
            </a:r>
          </a:p>
          <a:p>
            <a:r>
              <a:rPr lang="en-US" dirty="0" smtClean="0"/>
              <a:t>Want to attack problem of external fragmentation</a:t>
            </a:r>
          </a:p>
          <a:p>
            <a:r>
              <a:rPr lang="en-US" dirty="0" smtClean="0"/>
              <a:t>User views his memory partition as </a:t>
            </a:r>
            <a:r>
              <a:rPr lang="en-US" dirty="0" err="1" smtClean="0"/>
              <a:t>contigous</a:t>
            </a:r>
            <a:r>
              <a:rPr lang="en-US" dirty="0" smtClean="0"/>
              <a:t> memory</a:t>
            </a:r>
          </a:p>
          <a:p>
            <a:r>
              <a:rPr lang="en-US" dirty="0" smtClean="0"/>
              <a:t>But does it have to really be contiguous?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7.4 Paged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693695"/>
            <a:ext cx="8229600" cy="2432468"/>
          </a:xfrm>
        </p:spPr>
        <p:txBody>
          <a:bodyPr/>
          <a:lstStyle/>
          <a:p>
            <a:r>
              <a:rPr lang="en-US" dirty="0" smtClean="0"/>
              <a:t>Need a system to take user virtual addresses and translate into physical address corresponding to the physical memory present</a:t>
            </a:r>
            <a:endParaRPr lang="en-US" dirty="0"/>
          </a:p>
        </p:txBody>
      </p:sp>
      <p:sp>
        <p:nvSpPr>
          <p:cNvPr id="50179" name="AutoShape 3"/>
          <p:cNvSpPr>
            <a:spLocks noChangeAspect="1" noChangeArrowheads="1"/>
          </p:cNvSpPr>
          <p:nvPr/>
        </p:nvSpPr>
        <p:spPr bwMode="auto">
          <a:xfrm>
            <a:off x="457200" y="1613641"/>
            <a:ext cx="41148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0" name="Text Box 4"/>
          <p:cNvSpPr txBox="1">
            <a:spLocks noChangeArrowheads="1"/>
          </p:cNvSpPr>
          <p:nvPr/>
        </p:nvSpPr>
        <p:spPr bwMode="auto">
          <a:xfrm>
            <a:off x="594741" y="2299282"/>
            <a:ext cx="457200" cy="1837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49" tIns="22974" rIns="45949" bIns="2297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CPU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1" name="Oval 5"/>
          <p:cNvSpPr>
            <a:spLocks noChangeArrowheads="1"/>
          </p:cNvSpPr>
          <p:nvPr/>
        </p:nvSpPr>
        <p:spPr bwMode="auto">
          <a:xfrm>
            <a:off x="2012442" y="1613641"/>
            <a:ext cx="776859" cy="1600200"/>
          </a:xfrm>
          <a:prstGeom prst="ellipse">
            <a:avLst/>
          </a:prstGeom>
          <a:solidFill>
            <a:srgbClr val="808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2" name="Text Box 6"/>
          <p:cNvSpPr txBox="1">
            <a:spLocks noChangeArrowheads="1"/>
          </p:cNvSpPr>
          <p:nvPr/>
        </p:nvSpPr>
        <p:spPr bwMode="auto">
          <a:xfrm>
            <a:off x="2333625" y="1659573"/>
            <a:ext cx="180975" cy="870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49" tIns="22974" rIns="45949" bIns="2297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O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K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E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R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3" name="Oval 7"/>
          <p:cNvSpPr>
            <a:spLocks noChangeAspect="1" noChangeArrowheads="1"/>
          </p:cNvSpPr>
          <p:nvPr/>
        </p:nvSpPr>
        <p:spPr bwMode="auto">
          <a:xfrm>
            <a:off x="457200" y="2070735"/>
            <a:ext cx="685800" cy="686012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0184" name="AutoShape 8"/>
          <p:cNvCxnSpPr>
            <a:cxnSpLocks noChangeShapeType="1"/>
            <a:stCxn id="50183" idx="6"/>
            <a:endCxn id="50181" idx="2"/>
          </p:cNvCxnSpPr>
          <p:nvPr/>
        </p:nvCxnSpPr>
        <p:spPr bwMode="auto">
          <a:xfrm>
            <a:off x="1143000" y="2413741"/>
            <a:ext cx="869442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50185" name="Text Box 9"/>
          <p:cNvSpPr txBox="1">
            <a:spLocks noChangeArrowheads="1"/>
          </p:cNvSpPr>
          <p:nvPr/>
        </p:nvSpPr>
        <p:spPr bwMode="auto">
          <a:xfrm>
            <a:off x="3840099" y="2298912"/>
            <a:ext cx="625602" cy="1829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49" tIns="22974" rIns="45949" bIns="2297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Memory 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6" name="Rectangle 10"/>
          <p:cNvSpPr>
            <a:spLocks noChangeArrowheads="1"/>
          </p:cNvSpPr>
          <p:nvPr/>
        </p:nvSpPr>
        <p:spPr bwMode="auto">
          <a:xfrm>
            <a:off x="3657600" y="2025915"/>
            <a:ext cx="914400" cy="77676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cxnSp>
        <p:nvCxnSpPr>
          <p:cNvPr id="50187" name="AutoShape 11"/>
          <p:cNvCxnSpPr>
            <a:cxnSpLocks noChangeShapeType="1"/>
            <a:stCxn id="50181" idx="6"/>
            <a:endCxn id="50186" idx="1"/>
          </p:cNvCxnSpPr>
          <p:nvPr/>
        </p:nvCxnSpPr>
        <p:spPr bwMode="auto">
          <a:xfrm>
            <a:off x="2789682" y="2413741"/>
            <a:ext cx="867918" cy="74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50188" name="Text Box 12"/>
          <p:cNvSpPr txBox="1">
            <a:spLocks noChangeArrowheads="1"/>
          </p:cNvSpPr>
          <p:nvPr/>
        </p:nvSpPr>
        <p:spPr bwMode="auto">
          <a:xfrm>
            <a:off x="1143000" y="2574131"/>
            <a:ext cx="612648" cy="320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49" tIns="22974" rIns="45949" bIns="2297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Virtual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Address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0189" name="Text Box 13"/>
          <p:cNvSpPr txBox="1">
            <a:spLocks noChangeArrowheads="1"/>
          </p:cNvSpPr>
          <p:nvPr/>
        </p:nvSpPr>
        <p:spPr bwMode="auto">
          <a:xfrm>
            <a:off x="2940939" y="2574131"/>
            <a:ext cx="650748" cy="3207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49" tIns="22974" rIns="45949" bIns="2297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Physical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9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Address  </a:t>
            </a: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7.4 Paged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1792705"/>
          </a:xfrm>
        </p:spPr>
        <p:txBody>
          <a:bodyPr/>
          <a:lstStyle/>
          <a:p>
            <a:r>
              <a:rPr lang="en-US" i="1" dirty="0" smtClean="0"/>
              <a:t>Conceptually</a:t>
            </a:r>
            <a:r>
              <a:rPr lang="en-US" dirty="0" smtClean="0"/>
              <a:t> break up both logical (virtual) memory and physical memory into equal sized blocks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5943600" y="3162072"/>
            <a:ext cx="1106393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Frame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943600" y="3623737"/>
            <a:ext cx="1106393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Frame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943600" y="4085402"/>
            <a:ext cx="1106393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Frame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0" y="4547067"/>
            <a:ext cx="1106393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Frame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943600" y="5008732"/>
            <a:ext cx="1106393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Frame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943600" y="5470397"/>
            <a:ext cx="1106393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Frame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139502" y="3366616"/>
            <a:ext cx="1106393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Page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39502" y="3828281"/>
            <a:ext cx="1106393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Page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1139502" y="4289946"/>
            <a:ext cx="1106393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Page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139502" y="4751611"/>
            <a:ext cx="1106393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Page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39502" y="5213276"/>
            <a:ext cx="1106393" cy="461665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Page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153656" y="2977406"/>
            <a:ext cx="988925" cy="646331"/>
          </a:xfrm>
          <a:prstGeom prst="rect">
            <a:avLst/>
          </a:prstGeom>
          <a:ln cap="sq"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Logical</a:t>
            </a:r>
          </a:p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5002803" y="2838906"/>
            <a:ext cx="988925" cy="646331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en-US" dirty="0" smtClean="0"/>
              <a:t>Physical</a:t>
            </a:r>
          </a:p>
          <a:p>
            <a:r>
              <a:rPr lang="en-US" dirty="0" smtClean="0"/>
              <a:t>Memory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373938" y="5947238"/>
            <a:ext cx="4343690" cy="646331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 wrap="none" rtlCol="0">
            <a:spAutoFit/>
          </a:bodyPr>
          <a:lstStyle/>
          <a:p>
            <a:r>
              <a:rPr lang="en-US" sz="3600" dirty="0" smtClean="0"/>
              <a:t>Page Size = Frame Size</a:t>
            </a:r>
            <a:endParaRPr lang="en-US" sz="3600"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7.4 Paged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1874520"/>
          </a:xfrm>
        </p:spPr>
        <p:txBody>
          <a:bodyPr/>
          <a:lstStyle/>
          <a:p>
            <a:r>
              <a:rPr lang="en-US" dirty="0" smtClean="0"/>
              <a:t>Where is logical memory?</a:t>
            </a:r>
          </a:p>
          <a:p>
            <a:r>
              <a:rPr lang="en-US" dirty="0" smtClean="0"/>
              <a:t>Need mechanism to translate from logical pages to physical frames</a:t>
            </a:r>
            <a:endParaRPr lang="en-US" dirty="0"/>
          </a:p>
        </p:txBody>
      </p:sp>
      <p:sp>
        <p:nvSpPr>
          <p:cNvPr id="51203" name="AutoShape 3"/>
          <p:cNvSpPr>
            <a:spLocks noChangeAspect="1" noChangeArrowheads="1"/>
          </p:cNvSpPr>
          <p:nvPr/>
        </p:nvSpPr>
        <p:spPr bwMode="auto">
          <a:xfrm>
            <a:off x="1315529" y="3474720"/>
            <a:ext cx="6771783" cy="2633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400"/>
          </a:p>
        </p:txBody>
      </p:sp>
      <p:sp>
        <p:nvSpPr>
          <p:cNvPr id="51204" name="Text Box 4"/>
          <p:cNvSpPr txBox="1">
            <a:spLocks noChangeArrowheads="1"/>
          </p:cNvSpPr>
          <p:nvPr/>
        </p:nvSpPr>
        <p:spPr bwMode="auto">
          <a:xfrm>
            <a:off x="1541882" y="4603089"/>
            <a:ext cx="752420" cy="3023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49" tIns="22974" rIns="45949" bIns="2297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CPU</a:t>
            </a: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5" name="Oval 5"/>
          <p:cNvSpPr>
            <a:spLocks noChangeArrowheads="1"/>
          </p:cNvSpPr>
          <p:nvPr/>
        </p:nvSpPr>
        <p:spPr bwMode="auto">
          <a:xfrm>
            <a:off x="3452403" y="3474720"/>
            <a:ext cx="1950649" cy="2633471"/>
          </a:xfrm>
          <a:prstGeom prst="ellipse">
            <a:avLst/>
          </a:prstGeom>
          <a:solidFill>
            <a:srgbClr val="808080"/>
          </a:solidFill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4400"/>
          </a:p>
        </p:txBody>
      </p:sp>
      <p:sp>
        <p:nvSpPr>
          <p:cNvPr id="51206" name="Text Box 6"/>
          <p:cNvSpPr txBox="1">
            <a:spLocks noChangeArrowheads="1"/>
          </p:cNvSpPr>
          <p:nvPr/>
        </p:nvSpPr>
        <p:spPr bwMode="auto">
          <a:xfrm>
            <a:off x="3828289" y="3977640"/>
            <a:ext cx="1231391" cy="3511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49" tIns="22974" rIns="45949" bIns="2297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BROKER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07" name="Oval 7"/>
          <p:cNvSpPr>
            <a:spLocks noChangeAspect="1" noChangeArrowheads="1"/>
          </p:cNvSpPr>
          <p:nvPr/>
        </p:nvSpPr>
        <p:spPr bwMode="auto">
          <a:xfrm>
            <a:off x="1315529" y="4226966"/>
            <a:ext cx="1128631" cy="1128979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4400"/>
          </a:p>
        </p:txBody>
      </p:sp>
      <p:cxnSp>
        <p:nvCxnSpPr>
          <p:cNvPr id="51208" name="AutoShape 8"/>
          <p:cNvCxnSpPr>
            <a:cxnSpLocks noChangeShapeType="1"/>
            <a:stCxn id="51207" idx="6"/>
            <a:endCxn id="51205" idx="2"/>
          </p:cNvCxnSpPr>
          <p:nvPr/>
        </p:nvCxnSpPr>
        <p:spPr bwMode="auto">
          <a:xfrm>
            <a:off x="2444160" y="4791456"/>
            <a:ext cx="1008243" cy="158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51209" name="Text Box 9"/>
          <p:cNvSpPr txBox="1">
            <a:spLocks noChangeArrowheads="1"/>
          </p:cNvSpPr>
          <p:nvPr/>
        </p:nvSpPr>
        <p:spPr bwMode="auto">
          <a:xfrm>
            <a:off x="6882812" y="4602480"/>
            <a:ext cx="1029562" cy="3011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49" tIns="22974" rIns="45949" bIns="2297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Memory   </a:t>
            </a: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0" name="Rectangle 10"/>
          <p:cNvSpPr>
            <a:spLocks noChangeArrowheads="1"/>
          </p:cNvSpPr>
          <p:nvPr/>
        </p:nvSpPr>
        <p:spPr bwMode="auto">
          <a:xfrm>
            <a:off x="6582471" y="4153205"/>
            <a:ext cx="1504841" cy="127833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4400"/>
          </a:p>
        </p:txBody>
      </p:sp>
      <p:cxnSp>
        <p:nvCxnSpPr>
          <p:cNvPr id="51211" name="AutoShape 11"/>
          <p:cNvCxnSpPr>
            <a:cxnSpLocks noChangeShapeType="1"/>
            <a:stCxn id="51205" idx="6"/>
            <a:endCxn id="51210" idx="1"/>
          </p:cNvCxnSpPr>
          <p:nvPr/>
        </p:nvCxnSpPr>
        <p:spPr bwMode="auto">
          <a:xfrm>
            <a:off x="5403052" y="4791456"/>
            <a:ext cx="1179419" cy="915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51212" name="Text Box 12"/>
          <p:cNvSpPr txBox="1">
            <a:spLocks noChangeArrowheads="1"/>
          </p:cNvSpPr>
          <p:nvPr/>
        </p:nvSpPr>
        <p:spPr bwMode="auto">
          <a:xfrm>
            <a:off x="2444160" y="5055412"/>
            <a:ext cx="1008243" cy="52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49" tIns="22974" rIns="45949" bIns="2297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Virtual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Address  </a:t>
            </a: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3" name="Text Box 13"/>
          <p:cNvSpPr txBox="1">
            <a:spLocks noChangeArrowheads="1"/>
          </p:cNvSpPr>
          <p:nvPr/>
        </p:nvSpPr>
        <p:spPr bwMode="auto">
          <a:xfrm>
            <a:off x="5403052" y="5055412"/>
            <a:ext cx="1070945" cy="52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49" tIns="22974" rIns="45949" bIns="2297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Physical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Address  </a:t>
            </a: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1214" name="Text Box 14"/>
          <p:cNvSpPr txBox="1">
            <a:spLocks noChangeArrowheads="1"/>
          </p:cNvSpPr>
          <p:nvPr/>
        </p:nvSpPr>
        <p:spPr bwMode="auto">
          <a:xfrm>
            <a:off x="4025356" y="4625033"/>
            <a:ext cx="753908" cy="56083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45949" tIns="22974" rIns="45949" bIns="22974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Page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Table  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6384279" cy="1143000"/>
          </a:xfrm>
        </p:spPr>
        <p:txBody>
          <a:bodyPr/>
          <a:lstStyle/>
          <a:p>
            <a:pPr lvl="0" algn="l"/>
            <a:r>
              <a:rPr lang="en-US" dirty="0" smtClean="0"/>
              <a:t>7.4 Paged Virtual Memory</a:t>
            </a:r>
            <a:endParaRPr lang="en-US" dirty="0"/>
          </a:p>
        </p:txBody>
      </p:sp>
      <p:sp>
        <p:nvSpPr>
          <p:cNvPr id="53289" name="Rectangle 4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53249" name="Group 1"/>
          <p:cNvGrpSpPr>
            <a:grpSpLocks noChangeAspect="1"/>
          </p:cNvGrpSpPr>
          <p:nvPr/>
        </p:nvGrpSpPr>
        <p:grpSpPr bwMode="auto">
          <a:xfrm>
            <a:off x="2399638" y="1011527"/>
            <a:ext cx="6421163" cy="5438295"/>
            <a:chOff x="2527" y="7185"/>
            <a:chExt cx="10206" cy="8890"/>
          </a:xfrm>
        </p:grpSpPr>
        <p:sp>
          <p:nvSpPr>
            <p:cNvPr id="53288" name="AutoShape 40"/>
            <p:cNvSpPr>
              <a:spLocks noChangeAspect="1" noChangeArrowheads="1" noTextEdit="1"/>
            </p:cNvSpPr>
            <p:nvPr/>
          </p:nvSpPr>
          <p:spPr bwMode="auto">
            <a:xfrm>
              <a:off x="2527" y="7185"/>
              <a:ext cx="10206" cy="889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3287" name="Rectangle 39"/>
            <p:cNvSpPr>
              <a:spLocks noChangeArrowheads="1"/>
            </p:cNvSpPr>
            <p:nvPr/>
          </p:nvSpPr>
          <p:spPr bwMode="auto">
            <a:xfrm>
              <a:off x="4087" y="13348"/>
              <a:ext cx="1561" cy="49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3286" name="Text Box 38"/>
            <p:cNvSpPr txBox="1">
              <a:spLocks noChangeArrowheads="1"/>
            </p:cNvSpPr>
            <p:nvPr/>
          </p:nvSpPr>
          <p:spPr bwMode="auto">
            <a:xfrm>
              <a:off x="2527" y="13356"/>
              <a:ext cx="1375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4922" tIns="32461" rIns="64922" bIns="3246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Page 3  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85" name="Rectangle 37"/>
            <p:cNvSpPr>
              <a:spLocks noChangeArrowheads="1"/>
            </p:cNvSpPr>
            <p:nvPr/>
          </p:nvSpPr>
          <p:spPr bwMode="auto">
            <a:xfrm>
              <a:off x="4090" y="12855"/>
              <a:ext cx="1560" cy="49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3284" name="Text Box 36"/>
            <p:cNvSpPr txBox="1">
              <a:spLocks noChangeArrowheads="1"/>
            </p:cNvSpPr>
            <p:nvPr/>
          </p:nvSpPr>
          <p:spPr bwMode="auto">
            <a:xfrm>
              <a:off x="2529" y="12863"/>
              <a:ext cx="1375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4922" tIns="32461" rIns="64922" bIns="3246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Page 2  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83" name="Rectangle 35"/>
            <p:cNvSpPr>
              <a:spLocks noChangeArrowheads="1"/>
            </p:cNvSpPr>
            <p:nvPr/>
          </p:nvSpPr>
          <p:spPr bwMode="auto">
            <a:xfrm>
              <a:off x="4090" y="12362"/>
              <a:ext cx="1560" cy="49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3282" name="Text Box 34"/>
            <p:cNvSpPr txBox="1">
              <a:spLocks noChangeArrowheads="1"/>
            </p:cNvSpPr>
            <p:nvPr/>
          </p:nvSpPr>
          <p:spPr bwMode="auto">
            <a:xfrm>
              <a:off x="2529" y="12359"/>
              <a:ext cx="1291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4922" tIns="32461" rIns="64922" bIns="3246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Page 1 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81" name="Rectangle 33"/>
            <p:cNvSpPr>
              <a:spLocks noChangeArrowheads="1"/>
            </p:cNvSpPr>
            <p:nvPr/>
          </p:nvSpPr>
          <p:spPr bwMode="auto">
            <a:xfrm>
              <a:off x="4091" y="11869"/>
              <a:ext cx="1561" cy="493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3280" name="Text Box 32"/>
            <p:cNvSpPr txBox="1">
              <a:spLocks noChangeArrowheads="1"/>
            </p:cNvSpPr>
            <p:nvPr/>
          </p:nvSpPr>
          <p:spPr bwMode="auto">
            <a:xfrm>
              <a:off x="2531" y="11867"/>
              <a:ext cx="1375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4922" tIns="32461" rIns="64922" bIns="3246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Page 0  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79" name="Text Box 31"/>
            <p:cNvSpPr txBox="1">
              <a:spLocks noChangeArrowheads="1"/>
            </p:cNvSpPr>
            <p:nvPr/>
          </p:nvSpPr>
          <p:spPr bwMode="auto">
            <a:xfrm>
              <a:off x="3831" y="10877"/>
              <a:ext cx="2059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4922" tIns="32461" rIns="64922" bIns="3246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User’s view  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78" name="Rectangle 30"/>
            <p:cNvSpPr>
              <a:spLocks noChangeArrowheads="1"/>
            </p:cNvSpPr>
            <p:nvPr/>
          </p:nvSpPr>
          <p:spPr bwMode="auto">
            <a:xfrm>
              <a:off x="7204" y="13356"/>
              <a:ext cx="1561" cy="4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3277" name="Rectangle 29"/>
            <p:cNvSpPr>
              <a:spLocks noChangeArrowheads="1"/>
            </p:cNvSpPr>
            <p:nvPr/>
          </p:nvSpPr>
          <p:spPr bwMode="auto">
            <a:xfrm>
              <a:off x="7206" y="12863"/>
              <a:ext cx="1560" cy="4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3276" name="Rectangle 28"/>
            <p:cNvSpPr>
              <a:spLocks noChangeArrowheads="1"/>
            </p:cNvSpPr>
            <p:nvPr/>
          </p:nvSpPr>
          <p:spPr bwMode="auto">
            <a:xfrm>
              <a:off x="7206" y="12359"/>
              <a:ext cx="1560" cy="493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3275" name="Rectangle 27"/>
            <p:cNvSpPr>
              <a:spLocks noChangeArrowheads="1"/>
            </p:cNvSpPr>
            <p:nvPr/>
          </p:nvSpPr>
          <p:spPr bwMode="auto">
            <a:xfrm>
              <a:off x="7208" y="11867"/>
              <a:ext cx="1561" cy="492"/>
            </a:xfrm>
            <a:prstGeom prst="rect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3274" name="Text Box 26"/>
            <p:cNvSpPr txBox="1">
              <a:spLocks noChangeArrowheads="1"/>
            </p:cNvSpPr>
            <p:nvPr/>
          </p:nvSpPr>
          <p:spPr bwMode="auto">
            <a:xfrm>
              <a:off x="7712" y="13356"/>
              <a:ext cx="769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4922" tIns="32461" rIns="64922" bIns="3246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15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73" name="Text Box 25"/>
            <p:cNvSpPr txBox="1">
              <a:spLocks noChangeArrowheads="1"/>
            </p:cNvSpPr>
            <p:nvPr/>
          </p:nvSpPr>
          <p:spPr bwMode="auto">
            <a:xfrm>
              <a:off x="7687" y="12855"/>
              <a:ext cx="1006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4922" tIns="32461" rIns="64922" bIns="3246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12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72" name="Text Box 24"/>
            <p:cNvSpPr txBox="1">
              <a:spLocks noChangeArrowheads="1"/>
            </p:cNvSpPr>
            <p:nvPr/>
          </p:nvSpPr>
          <p:spPr bwMode="auto">
            <a:xfrm>
              <a:off x="7687" y="12360"/>
              <a:ext cx="794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4922" tIns="32461" rIns="64922" bIns="3246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52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71" name="Text Box 23"/>
            <p:cNvSpPr txBox="1">
              <a:spLocks noChangeArrowheads="1"/>
            </p:cNvSpPr>
            <p:nvPr/>
          </p:nvSpPr>
          <p:spPr bwMode="auto">
            <a:xfrm>
              <a:off x="7687" y="11868"/>
              <a:ext cx="794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4922" tIns="32461" rIns="64922" bIns="3246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35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70" name="Rectangle 22"/>
            <p:cNvSpPr>
              <a:spLocks noChangeArrowheads="1"/>
            </p:cNvSpPr>
            <p:nvPr/>
          </p:nvSpPr>
          <p:spPr bwMode="auto">
            <a:xfrm>
              <a:off x="9633" y="14712"/>
              <a:ext cx="1561" cy="49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3269" name="Rectangle 21"/>
            <p:cNvSpPr>
              <a:spLocks noChangeArrowheads="1"/>
            </p:cNvSpPr>
            <p:nvPr/>
          </p:nvSpPr>
          <p:spPr bwMode="auto">
            <a:xfrm>
              <a:off x="9631" y="13481"/>
              <a:ext cx="1560" cy="492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3268" name="Rectangle 20"/>
            <p:cNvSpPr>
              <a:spLocks noChangeArrowheads="1"/>
            </p:cNvSpPr>
            <p:nvPr/>
          </p:nvSpPr>
          <p:spPr bwMode="auto">
            <a:xfrm>
              <a:off x="9631" y="11753"/>
              <a:ext cx="1560" cy="49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3267" name="Rectangle 19"/>
            <p:cNvSpPr>
              <a:spLocks noChangeArrowheads="1"/>
            </p:cNvSpPr>
            <p:nvPr/>
          </p:nvSpPr>
          <p:spPr bwMode="auto">
            <a:xfrm>
              <a:off x="9633" y="9531"/>
              <a:ext cx="1561" cy="493"/>
            </a:xfrm>
            <a:prstGeom prst="rect">
              <a:avLst/>
            </a:prstGeom>
            <a:solidFill>
              <a:srgbClr val="C0C0C0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3266" name="Rectangle 18"/>
            <p:cNvSpPr>
              <a:spLocks noChangeArrowheads="1"/>
            </p:cNvSpPr>
            <p:nvPr/>
          </p:nvSpPr>
          <p:spPr bwMode="auto">
            <a:xfrm>
              <a:off x="9635" y="8544"/>
              <a:ext cx="1559" cy="7529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3265" name="Text Box 17"/>
            <p:cNvSpPr txBox="1">
              <a:spLocks noChangeArrowheads="1"/>
            </p:cNvSpPr>
            <p:nvPr/>
          </p:nvSpPr>
          <p:spPr bwMode="auto">
            <a:xfrm>
              <a:off x="8915" y="14723"/>
              <a:ext cx="74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4922" tIns="32461" rIns="64922" bIns="3246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52  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64" name="Text Box 16"/>
            <p:cNvSpPr txBox="1">
              <a:spLocks noChangeArrowheads="1"/>
            </p:cNvSpPr>
            <p:nvPr/>
          </p:nvSpPr>
          <p:spPr bwMode="auto">
            <a:xfrm>
              <a:off x="8915" y="13481"/>
              <a:ext cx="741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4922" tIns="32461" rIns="64922" bIns="3246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35  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63" name="Text Box 15"/>
            <p:cNvSpPr txBox="1">
              <a:spLocks noChangeArrowheads="1"/>
            </p:cNvSpPr>
            <p:nvPr/>
          </p:nvSpPr>
          <p:spPr bwMode="auto">
            <a:xfrm>
              <a:off x="8915" y="11753"/>
              <a:ext cx="74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4922" tIns="32461" rIns="64922" bIns="3246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15  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62" name="Text Box 14"/>
            <p:cNvSpPr txBox="1">
              <a:spLocks noChangeArrowheads="1"/>
            </p:cNvSpPr>
            <p:nvPr/>
          </p:nvSpPr>
          <p:spPr bwMode="auto">
            <a:xfrm>
              <a:off x="8894" y="9529"/>
              <a:ext cx="741" cy="49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4922" tIns="32461" rIns="64922" bIns="3246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12  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61" name="Line 13"/>
            <p:cNvSpPr>
              <a:spLocks noChangeShapeType="1"/>
            </p:cNvSpPr>
            <p:nvPr/>
          </p:nvSpPr>
          <p:spPr bwMode="auto">
            <a:xfrm>
              <a:off x="5648" y="13594"/>
              <a:ext cx="15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3260" name="Line 12"/>
            <p:cNvSpPr>
              <a:spLocks noChangeShapeType="1"/>
            </p:cNvSpPr>
            <p:nvPr/>
          </p:nvSpPr>
          <p:spPr bwMode="auto">
            <a:xfrm>
              <a:off x="5648" y="13101"/>
              <a:ext cx="15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3259" name="Line 11"/>
            <p:cNvSpPr>
              <a:spLocks noChangeShapeType="1"/>
            </p:cNvSpPr>
            <p:nvPr/>
          </p:nvSpPr>
          <p:spPr bwMode="auto">
            <a:xfrm>
              <a:off x="5648" y="12606"/>
              <a:ext cx="15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3258" name="Line 10"/>
            <p:cNvSpPr>
              <a:spLocks noChangeShapeType="1"/>
            </p:cNvSpPr>
            <p:nvPr/>
          </p:nvSpPr>
          <p:spPr bwMode="auto">
            <a:xfrm>
              <a:off x="5648" y="12113"/>
              <a:ext cx="1560" cy="0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3257" name="Text Box 9"/>
            <p:cNvSpPr txBox="1">
              <a:spLocks noChangeArrowheads="1"/>
            </p:cNvSpPr>
            <p:nvPr/>
          </p:nvSpPr>
          <p:spPr bwMode="auto">
            <a:xfrm>
              <a:off x="6969" y="10640"/>
              <a:ext cx="1937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4922" tIns="32461" rIns="64922" bIns="3246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Page Table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56" name="Text Box 8"/>
            <p:cNvSpPr txBox="1">
              <a:spLocks noChangeArrowheads="1"/>
            </p:cNvSpPr>
            <p:nvPr/>
          </p:nvSpPr>
          <p:spPr bwMode="auto">
            <a:xfrm>
              <a:off x="9635" y="7185"/>
              <a:ext cx="2035" cy="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4922" tIns="32461" rIns="64922" bIns="3246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Physical</a:t>
              </a:r>
              <a:endParaRPr kumimoji="0" lang="en-US" sz="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6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Memory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55" name="Line 7"/>
            <p:cNvSpPr>
              <a:spLocks noChangeShapeType="1"/>
            </p:cNvSpPr>
            <p:nvPr/>
          </p:nvSpPr>
          <p:spPr bwMode="auto">
            <a:xfrm flipV="1">
              <a:off x="8765" y="12113"/>
              <a:ext cx="866" cy="1481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3254" name="Line 6"/>
            <p:cNvSpPr>
              <a:spLocks noChangeShapeType="1"/>
            </p:cNvSpPr>
            <p:nvPr/>
          </p:nvSpPr>
          <p:spPr bwMode="auto">
            <a:xfrm flipV="1">
              <a:off x="8765" y="10024"/>
              <a:ext cx="866" cy="3077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3253" name="Line 5"/>
            <p:cNvSpPr>
              <a:spLocks noChangeShapeType="1"/>
            </p:cNvSpPr>
            <p:nvPr/>
          </p:nvSpPr>
          <p:spPr bwMode="auto">
            <a:xfrm>
              <a:off x="8765" y="12606"/>
              <a:ext cx="891" cy="2599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3252" name="Line 4"/>
            <p:cNvSpPr>
              <a:spLocks noChangeShapeType="1"/>
            </p:cNvSpPr>
            <p:nvPr/>
          </p:nvSpPr>
          <p:spPr bwMode="auto">
            <a:xfrm>
              <a:off x="8765" y="12113"/>
              <a:ext cx="866" cy="1728"/>
            </a:xfrm>
            <a:prstGeom prst="lin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2400"/>
            </a:p>
          </p:txBody>
        </p:sp>
        <p:sp>
          <p:nvSpPr>
            <p:cNvPr id="53251" name="Text Box 3"/>
            <p:cNvSpPr txBox="1">
              <a:spLocks noChangeArrowheads="1"/>
            </p:cNvSpPr>
            <p:nvPr/>
          </p:nvSpPr>
          <p:spPr bwMode="auto">
            <a:xfrm>
              <a:off x="11457" y="8082"/>
              <a:ext cx="1187" cy="61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4922" tIns="32461" rIns="64922" bIns="3246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LOW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3250" name="Text Box 2"/>
            <p:cNvSpPr txBox="1">
              <a:spLocks noChangeArrowheads="1"/>
            </p:cNvSpPr>
            <p:nvPr/>
          </p:nvSpPr>
          <p:spPr bwMode="auto">
            <a:xfrm>
              <a:off x="11457" y="15458"/>
              <a:ext cx="1276" cy="6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64922" tIns="32461" rIns="64922" bIns="32461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2000" b="0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HIGH</a:t>
              </a:r>
              <a:endParaRPr kumimoji="0" lang="en-US" sz="24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Point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user still perceives a contiguous memory space</a:t>
            </a:r>
          </a:p>
          <a:p>
            <a:r>
              <a:rPr lang="en-US" dirty="0" smtClean="0"/>
              <a:t>The space is not necessarily contiguous in physical memory</a:t>
            </a:r>
          </a:p>
          <a:p>
            <a:r>
              <a:rPr lang="en-US" dirty="0" smtClean="0"/>
              <a:t>External fragmentation is </a:t>
            </a:r>
            <a:r>
              <a:rPr lang="en-US" i="1" dirty="0" smtClean="0"/>
              <a:t>eliminated</a:t>
            </a:r>
            <a:r>
              <a:rPr lang="en-US" dirty="0" smtClean="0"/>
              <a:t>!</a:t>
            </a:r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7.4.1 Page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Suppose pages and frames are 4096 bytes long.</a:t>
            </a:r>
          </a:p>
          <a:p>
            <a:r>
              <a:rPr lang="en-US" sz="2400" dirty="0" smtClean="0"/>
              <a:t>What do logical addresses look like?</a:t>
            </a:r>
          </a:p>
          <a:p>
            <a:endParaRPr lang="en-US" sz="2400" dirty="0" smtClean="0"/>
          </a:p>
          <a:p>
            <a:pPr>
              <a:buNone/>
              <a:tabLst>
                <a:tab pos="1195388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0	00000000000000000000000000000000</a:t>
            </a:r>
          </a:p>
          <a:p>
            <a:pPr marL="457200" indent="-457200">
              <a:buNone/>
              <a:tabLst>
                <a:tab pos="1195388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4095	00000000000000000000111111111111</a:t>
            </a:r>
          </a:p>
          <a:p>
            <a:pPr marL="457200" indent="-457200">
              <a:buNone/>
              <a:tabLst>
                <a:tab pos="1195388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4096	00000000000000000001000000000000</a:t>
            </a:r>
          </a:p>
          <a:p>
            <a:pPr marL="514350" indent="-514350">
              <a:buNone/>
              <a:tabLst>
                <a:tab pos="1195388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32456	00000000000000000111111011001000</a:t>
            </a:r>
          </a:p>
          <a:p>
            <a:pPr marL="514350" indent="-514350">
              <a:buAutoNum type="arabicPlain" startAt="32456"/>
              <a:tabLst>
                <a:tab pos="1195388" algn="l"/>
              </a:tabLst>
            </a:pP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7.4.1 Page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Suppose pages and frames are 4096 bytes long.</a:t>
            </a:r>
          </a:p>
          <a:p>
            <a:r>
              <a:rPr lang="en-US" sz="2400" dirty="0" smtClean="0"/>
              <a:t>What do logical addresses look like?</a:t>
            </a:r>
          </a:p>
          <a:p>
            <a:endParaRPr lang="en-US" sz="2400" dirty="0" smtClean="0"/>
          </a:p>
          <a:p>
            <a:pPr>
              <a:buNone/>
              <a:tabLst>
                <a:tab pos="1195388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0	00000000000000000000000000000000</a:t>
            </a:r>
          </a:p>
          <a:p>
            <a:pPr>
              <a:buNone/>
              <a:tabLst>
                <a:tab pos="1195388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4095	00000000000000000000111111111111</a:t>
            </a:r>
          </a:p>
          <a:p>
            <a:pPr>
              <a:buNone/>
              <a:tabLst>
                <a:tab pos="1195388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4096	00000000000000000001000000000000</a:t>
            </a:r>
          </a:p>
          <a:p>
            <a:pPr>
              <a:buNone/>
              <a:tabLst>
                <a:tab pos="1195388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32456	00000000000000000111111011001000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401056" y="2889504"/>
            <a:ext cx="2980944" cy="19019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82496" y="2889504"/>
            <a:ext cx="3718560" cy="190195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7.1 Basics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76137"/>
            <a:ext cx="8229600" cy="3164305"/>
          </a:xfrm>
        </p:spPr>
        <p:txBody>
          <a:bodyPr>
            <a:normAutofit/>
          </a:bodyPr>
          <a:lstStyle/>
          <a:p>
            <a:pPr lvl="0">
              <a:buNone/>
            </a:pPr>
            <a:r>
              <a:rPr lang="en-US" b="1" dirty="0" smtClean="0"/>
              <a:t>What functionalities do we want to provide?</a:t>
            </a:r>
            <a:endParaRPr lang="en-US" dirty="0" smtClean="0"/>
          </a:p>
          <a:p>
            <a:r>
              <a:rPr lang="en-US" dirty="0" smtClean="0"/>
              <a:t>Improved resource utilization</a:t>
            </a:r>
          </a:p>
          <a:p>
            <a:pPr lvl="0"/>
            <a:r>
              <a:rPr lang="en-US" dirty="0" smtClean="0"/>
              <a:t>Independence and Protection</a:t>
            </a:r>
          </a:p>
          <a:p>
            <a:pPr lvl="0"/>
            <a:r>
              <a:rPr lang="en-US" dirty="0" smtClean="0"/>
              <a:t>Liberation from resource limitations</a:t>
            </a:r>
          </a:p>
          <a:p>
            <a:pPr lvl="0"/>
            <a:r>
              <a:rPr lang="en-US" dirty="0" smtClean="0"/>
              <a:t>Sharing of memory by concurrent processes</a:t>
            </a:r>
          </a:p>
          <a:p>
            <a:endParaRPr lang="en-US" dirty="0" smtClean="0"/>
          </a:p>
        </p:txBody>
      </p:sp>
      <p:sp>
        <p:nvSpPr>
          <p:cNvPr id="1039" name="Rectangle 1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grpSp>
        <p:nvGrpSpPr>
          <p:cNvPr id="1027" name="Group 3"/>
          <p:cNvGrpSpPr>
            <a:grpSpLocks noChangeAspect="1"/>
          </p:cNvGrpSpPr>
          <p:nvPr/>
        </p:nvGrpSpPr>
        <p:grpSpPr bwMode="auto">
          <a:xfrm>
            <a:off x="3814010" y="4740442"/>
            <a:ext cx="4114800" cy="1600200"/>
            <a:chOff x="3150" y="828"/>
            <a:chExt cx="10800" cy="4320"/>
          </a:xfrm>
        </p:grpSpPr>
        <p:sp>
          <p:nvSpPr>
            <p:cNvPr id="1038" name="AutoShape 14"/>
            <p:cNvSpPr>
              <a:spLocks noChangeAspect="1" noChangeArrowheads="1" noTextEdit="1"/>
            </p:cNvSpPr>
            <p:nvPr/>
          </p:nvSpPr>
          <p:spPr bwMode="auto">
            <a:xfrm>
              <a:off x="3150" y="828"/>
              <a:ext cx="10800" cy="4320"/>
            </a:xfrm>
            <a:prstGeom prst="rect">
              <a:avLst/>
            </a:prstGeom>
            <a:noFill/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7" name="Text Box 13"/>
            <p:cNvSpPr txBox="1">
              <a:spLocks noChangeArrowheads="1"/>
            </p:cNvSpPr>
            <p:nvPr/>
          </p:nvSpPr>
          <p:spPr bwMode="auto">
            <a:xfrm>
              <a:off x="3511" y="2679"/>
              <a:ext cx="1200" cy="4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CPU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6" name="Oval 12"/>
            <p:cNvSpPr>
              <a:spLocks noChangeArrowheads="1"/>
            </p:cNvSpPr>
            <p:nvPr/>
          </p:nvSpPr>
          <p:spPr bwMode="auto">
            <a:xfrm>
              <a:off x="8190" y="828"/>
              <a:ext cx="1318" cy="4320"/>
            </a:xfrm>
            <a:prstGeom prst="ellipse">
              <a:avLst/>
            </a:prstGeom>
            <a:solidFill>
              <a:srgbClr val="808080"/>
            </a:solidFill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5" name="Text Box 11"/>
            <p:cNvSpPr txBox="1">
              <a:spLocks noChangeArrowheads="1"/>
            </p:cNvSpPr>
            <p:nvPr/>
          </p:nvSpPr>
          <p:spPr bwMode="auto">
            <a:xfrm>
              <a:off x="8675" y="1936"/>
              <a:ext cx="475" cy="23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B</a:t>
              </a: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</a:t>
              </a: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O</a:t>
              </a: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K</a:t>
              </a: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E</a:t>
              </a: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R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4" name="Oval 10"/>
            <p:cNvSpPr>
              <a:spLocks noChangeAspect="1" noChangeArrowheads="1"/>
            </p:cNvSpPr>
            <p:nvPr/>
          </p:nvSpPr>
          <p:spPr bwMode="auto">
            <a:xfrm>
              <a:off x="3150" y="2062"/>
              <a:ext cx="1800" cy="1852"/>
            </a:xfrm>
            <a:prstGeom prst="ellipse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3" name="AutoShape 9"/>
            <p:cNvSpPr>
              <a:spLocks noChangeShapeType="1"/>
            </p:cNvSpPr>
            <p:nvPr/>
          </p:nvSpPr>
          <p:spPr bwMode="auto">
            <a:xfrm>
              <a:off x="4950" y="2988"/>
              <a:ext cx="3240" cy="0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2" name="Text Box 8"/>
            <p:cNvSpPr txBox="1">
              <a:spLocks noChangeArrowheads="1"/>
            </p:cNvSpPr>
            <p:nvPr/>
          </p:nvSpPr>
          <p:spPr bwMode="auto">
            <a:xfrm>
              <a:off x="12029" y="2678"/>
              <a:ext cx="1642" cy="49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Memory 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31" name="Rectangle 7"/>
            <p:cNvSpPr>
              <a:spLocks noChangeArrowheads="1"/>
            </p:cNvSpPr>
            <p:nvPr/>
          </p:nvSpPr>
          <p:spPr bwMode="auto">
            <a:xfrm>
              <a:off x="11550" y="1941"/>
              <a:ext cx="2400" cy="2097"/>
            </a:xfrm>
            <a:prstGeom prst="rect">
              <a:avLst/>
            </a:prstGeom>
            <a:noFill/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30" name="AutoShape 6"/>
            <p:cNvSpPr>
              <a:spLocks noChangeShapeType="1"/>
            </p:cNvSpPr>
            <p:nvPr/>
          </p:nvSpPr>
          <p:spPr bwMode="auto">
            <a:xfrm>
              <a:off x="9508" y="2988"/>
              <a:ext cx="2042" cy="2"/>
            </a:xfrm>
            <a:prstGeom prst="straightConnector1">
              <a:avLst/>
            </a:prstGeom>
            <a:noFill/>
            <a:ln w="9525">
              <a:solidFill>
                <a:srgbClr val="00000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29" name="Text Box 5"/>
            <p:cNvSpPr txBox="1">
              <a:spLocks noChangeArrowheads="1"/>
            </p:cNvSpPr>
            <p:nvPr/>
          </p:nvSpPr>
          <p:spPr bwMode="auto">
            <a:xfrm>
              <a:off x="4950" y="3421"/>
              <a:ext cx="2642" cy="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CPU generated   </a:t>
              </a: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Address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9669" y="3421"/>
              <a:ext cx="1642" cy="8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45950" tIns="22974" rIns="45950" bIns="22974" numCol="1" anchor="t" anchorCtr="0" compatLnSpc="1">
              <a:prstTxWarp prst="textNoShape">
                <a:avLst/>
              </a:prstTxWarp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Memory   </a:t>
              </a:r>
              <a:endParaRPr kumimoji="0" lang="en-US" sz="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900" b="1" i="0" u="none" strike="noStrike" cap="none" normalizeH="0" baseline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Address  </a:t>
              </a: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7.4.1 Page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Suppose pages and frames are 4096 bytes long.</a:t>
            </a:r>
          </a:p>
          <a:p>
            <a:r>
              <a:rPr lang="en-US" sz="2400" dirty="0" smtClean="0"/>
              <a:t>What </a:t>
            </a:r>
            <a:r>
              <a:rPr lang="en-US" sz="2400" smtClean="0"/>
              <a:t>do logical addresses </a:t>
            </a:r>
            <a:r>
              <a:rPr lang="en-US" sz="2400" dirty="0" smtClean="0"/>
              <a:t>look like?</a:t>
            </a:r>
          </a:p>
          <a:p>
            <a:endParaRPr lang="en-US" sz="2400" dirty="0" smtClean="0"/>
          </a:p>
          <a:p>
            <a:pPr>
              <a:buNone/>
              <a:tabLst>
                <a:tab pos="1377950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0	0x000000000000   </a:t>
            </a:r>
          </a:p>
          <a:p>
            <a:pPr>
              <a:buNone/>
              <a:tabLst>
                <a:tab pos="1377950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4095	0x000000000FFF</a:t>
            </a:r>
          </a:p>
          <a:p>
            <a:pPr>
              <a:buNone/>
              <a:tabLst>
                <a:tab pos="1377950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4096	0x000000001000</a:t>
            </a:r>
          </a:p>
          <a:p>
            <a:pPr>
              <a:buNone/>
              <a:tabLst>
                <a:tab pos="1377950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32456	0x000000007EC8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25824" y="2852928"/>
            <a:ext cx="646176" cy="18775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70304" y="2852928"/>
            <a:ext cx="2255520" cy="18775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7.4.1 Page Table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Suppose pages and frames are 4096 bytes long.</a:t>
            </a:r>
          </a:p>
          <a:p>
            <a:r>
              <a:rPr lang="en-US" sz="2400" dirty="0" smtClean="0"/>
              <a:t>What do addresses look like?</a:t>
            </a:r>
          </a:p>
          <a:p>
            <a:endParaRPr lang="en-US" sz="2400" dirty="0" smtClean="0"/>
          </a:p>
          <a:p>
            <a:pPr>
              <a:buNone/>
              <a:tabLst>
                <a:tab pos="1377950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   0	0x000000000000   </a:t>
            </a:r>
          </a:p>
          <a:p>
            <a:pPr>
              <a:buNone/>
              <a:tabLst>
                <a:tab pos="1377950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4095	0x000000000FFF</a:t>
            </a:r>
          </a:p>
          <a:p>
            <a:pPr>
              <a:buNone/>
              <a:tabLst>
                <a:tab pos="1377950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 4096	0x000000001000</a:t>
            </a:r>
          </a:p>
          <a:p>
            <a:pPr>
              <a:buNone/>
              <a:tabLst>
                <a:tab pos="1377950" algn="l"/>
              </a:tabLst>
            </a:pPr>
            <a:r>
              <a:rPr lang="en-US" sz="2400" b="1" dirty="0" smtClean="0">
                <a:latin typeface="Courier New" pitchFamily="49" charset="0"/>
                <a:cs typeface="Courier New" pitchFamily="49" charset="0"/>
              </a:rPr>
              <a:t>32456	0x000000007EC8</a:t>
            </a:r>
            <a:endParaRPr lang="en-US" sz="24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3925824" y="2852928"/>
            <a:ext cx="646176" cy="18775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670304" y="2852928"/>
            <a:ext cx="2255520" cy="1877568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Line Callout 1 6"/>
          <p:cNvSpPr/>
          <p:nvPr/>
        </p:nvSpPr>
        <p:spPr>
          <a:xfrm>
            <a:off x="5230368" y="5236147"/>
            <a:ext cx="1950720" cy="1036320"/>
          </a:xfrm>
          <a:prstGeom prst="borderCallout1">
            <a:avLst>
              <a:gd name="adj1" fmla="val 48162"/>
              <a:gd name="adj2" fmla="val -1458"/>
              <a:gd name="adj3" fmla="val -56912"/>
              <a:gd name="adj4" fmla="val -5520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smtClean="0"/>
              <a:t>Offset</a:t>
            </a:r>
            <a:endParaRPr lang="en-US" sz="3600" dirty="0"/>
          </a:p>
        </p:txBody>
      </p:sp>
      <p:sp>
        <p:nvSpPr>
          <p:cNvPr id="8" name="Line Callout 1 7"/>
          <p:cNvSpPr/>
          <p:nvPr/>
        </p:nvSpPr>
        <p:spPr>
          <a:xfrm flipH="1">
            <a:off x="457200" y="5089842"/>
            <a:ext cx="1950720" cy="1432877"/>
          </a:xfrm>
          <a:prstGeom prst="borderCallout1">
            <a:avLst>
              <a:gd name="adj1" fmla="val 48162"/>
              <a:gd name="adj2" fmla="val -1458"/>
              <a:gd name="adj3" fmla="val -30756"/>
              <a:gd name="adj4" fmla="val -2895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Virtual</a:t>
            </a:r>
          </a:p>
          <a:p>
            <a:pPr algn="ctr"/>
            <a:r>
              <a:rPr lang="en-US" sz="2400" dirty="0" smtClean="0"/>
              <a:t>Page </a:t>
            </a:r>
          </a:p>
          <a:p>
            <a:pPr algn="ctr"/>
            <a:r>
              <a:rPr lang="en-US" sz="2400" dirty="0" smtClean="0"/>
              <a:t>Number</a:t>
            </a:r>
            <a:endParaRPr lang="en-US" sz="24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7.4.1 Page Table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Assume page/frame size is 4096 bytes</a:t>
            </a:r>
          </a:p>
          <a:p>
            <a:r>
              <a:rPr lang="en-US" dirty="0" smtClean="0"/>
              <a:t>Assume 32 bit virtual address (4 </a:t>
            </a:r>
            <a:r>
              <a:rPr lang="en-US" dirty="0" err="1" smtClean="0"/>
              <a:t>Gb</a:t>
            </a:r>
            <a:r>
              <a:rPr lang="en-US" dirty="0" smtClean="0"/>
              <a:t>)</a:t>
            </a:r>
          </a:p>
          <a:p>
            <a:r>
              <a:rPr lang="en-US" dirty="0" smtClean="0"/>
              <a:t>Assume 28 bit physical address (256 Mb)</a:t>
            </a:r>
          </a:p>
          <a:p>
            <a:r>
              <a:rPr lang="en-US" dirty="0" smtClean="0"/>
              <a:t>What is the layout of the virtual address and the physical address?</a:t>
            </a:r>
          </a:p>
          <a:p>
            <a:r>
              <a:rPr lang="en-US" dirty="0" smtClean="0"/>
              <a:t>How does a virtual address like 0x3E1234 get translated into a physical address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7.4.1 Page Table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4305112" y="3676936"/>
            <a:ext cx="1563248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algn="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0x0023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305112" y="4046268"/>
            <a:ext cx="1563248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algn="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0x0124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05112" y="4415600"/>
            <a:ext cx="1563248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algn="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0x1111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05112" y="4784932"/>
            <a:ext cx="1563248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algn="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0x3F04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305112" y="5523596"/>
            <a:ext cx="1563248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algn="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0x0000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4305112" y="5892928"/>
            <a:ext cx="1563248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algn="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0x0044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305112" y="6262260"/>
            <a:ext cx="1563248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noAutofit/>
          </a:bodyPr>
          <a:lstStyle/>
          <a:p>
            <a:pPr algn="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0x0068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2741864" y="3676936"/>
            <a:ext cx="1563248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noAutofit/>
          </a:bodyPr>
          <a:lstStyle/>
          <a:p>
            <a:pPr algn="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0x0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741864" y="4046268"/>
            <a:ext cx="1563248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noAutofit/>
          </a:bodyPr>
          <a:lstStyle/>
          <a:p>
            <a:pPr algn="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0x1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2741864" y="4415600"/>
            <a:ext cx="1563248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noAutofit/>
          </a:bodyPr>
          <a:lstStyle/>
          <a:p>
            <a:pPr algn="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0x2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2741864" y="4784932"/>
            <a:ext cx="1563248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noAutofit/>
          </a:bodyPr>
          <a:lstStyle/>
          <a:p>
            <a:pPr algn="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0x3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5086736" y="2349484"/>
            <a:ext cx="1563248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noAutofit/>
          </a:bodyPr>
          <a:lstStyle/>
          <a:p>
            <a:pPr algn="r"/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2741864" y="5523596"/>
            <a:ext cx="1563248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noAutofit/>
          </a:bodyPr>
          <a:lstStyle/>
          <a:p>
            <a:pPr algn="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0x3E0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2741864" y="5892928"/>
            <a:ext cx="1563248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noAutofit/>
          </a:bodyPr>
          <a:lstStyle/>
          <a:p>
            <a:pPr algn="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0x3E1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741864" y="6262260"/>
            <a:ext cx="1563248" cy="369332"/>
          </a:xfrm>
          <a:prstGeom prst="rect">
            <a:avLst/>
          </a:prstGeom>
          <a:noFill/>
          <a:ln w="38100">
            <a:noFill/>
          </a:ln>
        </p:spPr>
        <p:txBody>
          <a:bodyPr wrap="none" rtlCol="0">
            <a:noAutofit/>
          </a:bodyPr>
          <a:lstStyle/>
          <a:p>
            <a:pPr algn="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0x3E2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23" name="Freeform 22"/>
          <p:cNvSpPr/>
          <p:nvPr/>
        </p:nvSpPr>
        <p:spPr>
          <a:xfrm>
            <a:off x="3889248" y="5071872"/>
            <a:ext cx="158496" cy="487680"/>
          </a:xfrm>
          <a:custGeom>
            <a:avLst/>
            <a:gdLst>
              <a:gd name="connsiteX0" fmla="*/ 121920 w 158496"/>
              <a:gd name="connsiteY0" fmla="*/ 0 h 487680"/>
              <a:gd name="connsiteX1" fmla="*/ 0 w 158496"/>
              <a:gd name="connsiteY1" fmla="*/ 170688 h 487680"/>
              <a:gd name="connsiteX2" fmla="*/ 158496 w 158496"/>
              <a:gd name="connsiteY2" fmla="*/ 292608 h 487680"/>
              <a:gd name="connsiteX3" fmla="*/ 36576 w 158496"/>
              <a:gd name="connsiteY3" fmla="*/ 487680 h 4876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496" h="487680">
                <a:moveTo>
                  <a:pt x="121920" y="0"/>
                </a:moveTo>
                <a:lnTo>
                  <a:pt x="0" y="170688"/>
                </a:lnTo>
                <a:lnTo>
                  <a:pt x="158496" y="292608"/>
                </a:lnTo>
                <a:lnTo>
                  <a:pt x="36576" y="487680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4" name="Freeform 23"/>
          <p:cNvSpPr/>
          <p:nvPr/>
        </p:nvSpPr>
        <p:spPr>
          <a:xfrm>
            <a:off x="4980528" y="5155217"/>
            <a:ext cx="121444" cy="373094"/>
          </a:xfrm>
          <a:custGeom>
            <a:avLst/>
            <a:gdLst>
              <a:gd name="connsiteX0" fmla="*/ 121920 w 158496"/>
              <a:gd name="connsiteY0" fmla="*/ 0 h 487680"/>
              <a:gd name="connsiteX1" fmla="*/ 0 w 158496"/>
              <a:gd name="connsiteY1" fmla="*/ 170688 h 487680"/>
              <a:gd name="connsiteX2" fmla="*/ 158496 w 158496"/>
              <a:gd name="connsiteY2" fmla="*/ 292608 h 487680"/>
              <a:gd name="connsiteX3" fmla="*/ 36576 w 158496"/>
              <a:gd name="connsiteY3" fmla="*/ 487680 h 487680"/>
              <a:gd name="connsiteX0" fmla="*/ 121920 w 158496"/>
              <a:gd name="connsiteY0" fmla="*/ 0 h 487680"/>
              <a:gd name="connsiteX1" fmla="*/ 123725 w 158496"/>
              <a:gd name="connsiteY1" fmla="*/ 49149 h 487680"/>
              <a:gd name="connsiteX2" fmla="*/ 0 w 158496"/>
              <a:gd name="connsiteY2" fmla="*/ 170688 h 487680"/>
              <a:gd name="connsiteX3" fmla="*/ 158496 w 158496"/>
              <a:gd name="connsiteY3" fmla="*/ 292608 h 487680"/>
              <a:gd name="connsiteX4" fmla="*/ 36576 w 158496"/>
              <a:gd name="connsiteY4" fmla="*/ 487680 h 487680"/>
              <a:gd name="connsiteX0" fmla="*/ 121920 w 158496"/>
              <a:gd name="connsiteY0" fmla="*/ 0 h 419862"/>
              <a:gd name="connsiteX1" fmla="*/ 123725 w 158496"/>
              <a:gd name="connsiteY1" fmla="*/ 49149 h 419862"/>
              <a:gd name="connsiteX2" fmla="*/ 0 w 158496"/>
              <a:gd name="connsiteY2" fmla="*/ 170688 h 419862"/>
              <a:gd name="connsiteX3" fmla="*/ 158496 w 158496"/>
              <a:gd name="connsiteY3" fmla="*/ 292608 h 419862"/>
              <a:gd name="connsiteX4" fmla="*/ 74676 w 158496"/>
              <a:gd name="connsiteY4" fmla="*/ 419862 h 419862"/>
              <a:gd name="connsiteX0" fmla="*/ 121920 w 174032"/>
              <a:gd name="connsiteY0" fmla="*/ 0 h 419862"/>
              <a:gd name="connsiteX1" fmla="*/ 173731 w 174032"/>
              <a:gd name="connsiteY1" fmla="*/ 46768 h 419862"/>
              <a:gd name="connsiteX2" fmla="*/ 123725 w 174032"/>
              <a:gd name="connsiteY2" fmla="*/ 49149 h 419862"/>
              <a:gd name="connsiteX3" fmla="*/ 0 w 174032"/>
              <a:gd name="connsiteY3" fmla="*/ 170688 h 419862"/>
              <a:gd name="connsiteX4" fmla="*/ 158496 w 174032"/>
              <a:gd name="connsiteY4" fmla="*/ 292608 h 419862"/>
              <a:gd name="connsiteX5" fmla="*/ 74676 w 174032"/>
              <a:gd name="connsiteY5" fmla="*/ 419862 h 419862"/>
              <a:gd name="connsiteX0" fmla="*/ 290989 w 290989"/>
              <a:gd name="connsiteY0" fmla="*/ 23987 h 397843"/>
              <a:gd name="connsiteX1" fmla="*/ 173731 w 290989"/>
              <a:gd name="connsiteY1" fmla="*/ 24749 h 397843"/>
              <a:gd name="connsiteX2" fmla="*/ 123725 w 290989"/>
              <a:gd name="connsiteY2" fmla="*/ 27130 h 397843"/>
              <a:gd name="connsiteX3" fmla="*/ 0 w 290989"/>
              <a:gd name="connsiteY3" fmla="*/ 148669 h 397843"/>
              <a:gd name="connsiteX4" fmla="*/ 158496 w 290989"/>
              <a:gd name="connsiteY4" fmla="*/ 270589 h 397843"/>
              <a:gd name="connsiteX5" fmla="*/ 74676 w 290989"/>
              <a:gd name="connsiteY5" fmla="*/ 397843 h 397843"/>
              <a:gd name="connsiteX0" fmla="*/ 173731 w 173731"/>
              <a:gd name="connsiteY0" fmla="*/ 24749 h 397843"/>
              <a:gd name="connsiteX1" fmla="*/ 123725 w 173731"/>
              <a:gd name="connsiteY1" fmla="*/ 27130 h 397843"/>
              <a:gd name="connsiteX2" fmla="*/ 0 w 173731"/>
              <a:gd name="connsiteY2" fmla="*/ 148669 h 397843"/>
              <a:gd name="connsiteX3" fmla="*/ 158496 w 173731"/>
              <a:gd name="connsiteY3" fmla="*/ 270589 h 397843"/>
              <a:gd name="connsiteX4" fmla="*/ 74676 w 173731"/>
              <a:gd name="connsiteY4" fmla="*/ 397843 h 397843"/>
              <a:gd name="connsiteX0" fmla="*/ 173731 w 173731"/>
              <a:gd name="connsiteY0" fmla="*/ 0 h 373094"/>
              <a:gd name="connsiteX1" fmla="*/ 0 w 173731"/>
              <a:gd name="connsiteY1" fmla="*/ 123920 h 373094"/>
              <a:gd name="connsiteX2" fmla="*/ 158496 w 173731"/>
              <a:gd name="connsiteY2" fmla="*/ 245840 h 373094"/>
              <a:gd name="connsiteX3" fmla="*/ 74676 w 173731"/>
              <a:gd name="connsiteY3" fmla="*/ 373094 h 373094"/>
              <a:gd name="connsiteX0" fmla="*/ 121444 w 121444"/>
              <a:gd name="connsiteY0" fmla="*/ 0 h 373094"/>
              <a:gd name="connsiteX1" fmla="*/ 0 w 121444"/>
              <a:gd name="connsiteY1" fmla="*/ 123920 h 373094"/>
              <a:gd name="connsiteX2" fmla="*/ 106209 w 121444"/>
              <a:gd name="connsiteY2" fmla="*/ 245840 h 373094"/>
              <a:gd name="connsiteX3" fmla="*/ 22389 w 121444"/>
              <a:gd name="connsiteY3" fmla="*/ 373094 h 3730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1444" h="373094">
                <a:moveTo>
                  <a:pt x="121444" y="0"/>
                </a:moveTo>
                <a:cubicBezTo>
                  <a:pt x="85250" y="25817"/>
                  <a:pt x="2539" y="82947"/>
                  <a:pt x="0" y="123920"/>
                </a:cubicBezTo>
                <a:lnTo>
                  <a:pt x="106209" y="245840"/>
                </a:lnTo>
                <a:lnTo>
                  <a:pt x="22389" y="373094"/>
                </a:lnTo>
              </a:path>
            </a:pathLst>
          </a:cu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r"/>
            <a:endParaRPr lang="en-US"/>
          </a:p>
        </p:txBody>
      </p:sp>
      <p:sp>
        <p:nvSpPr>
          <p:cNvPr id="25" name="Oval 24"/>
          <p:cNvSpPr/>
          <p:nvPr/>
        </p:nvSpPr>
        <p:spPr>
          <a:xfrm>
            <a:off x="5951025" y="5611036"/>
            <a:ext cx="184356" cy="1843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Oval 25"/>
          <p:cNvSpPr/>
          <p:nvPr/>
        </p:nvSpPr>
        <p:spPr>
          <a:xfrm>
            <a:off x="5951025" y="3769114"/>
            <a:ext cx="184356" cy="184356"/>
          </a:xfrm>
          <a:prstGeom prst="ellipse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Oval 26"/>
          <p:cNvSpPr/>
          <p:nvPr/>
        </p:nvSpPr>
        <p:spPr>
          <a:xfrm>
            <a:off x="5951025" y="4138446"/>
            <a:ext cx="184356" cy="184356"/>
          </a:xfrm>
          <a:prstGeom prst="ellipse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Oval 27"/>
          <p:cNvSpPr/>
          <p:nvPr/>
        </p:nvSpPr>
        <p:spPr>
          <a:xfrm>
            <a:off x="5951025" y="4887516"/>
            <a:ext cx="184356" cy="184356"/>
          </a:xfrm>
          <a:prstGeom prst="ellipse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Oval 28"/>
          <p:cNvSpPr/>
          <p:nvPr/>
        </p:nvSpPr>
        <p:spPr>
          <a:xfrm>
            <a:off x="5951025" y="4503040"/>
            <a:ext cx="184356" cy="184356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Oval 29"/>
          <p:cNvSpPr/>
          <p:nvPr/>
        </p:nvSpPr>
        <p:spPr>
          <a:xfrm>
            <a:off x="5951025" y="5984368"/>
            <a:ext cx="184356" cy="184356"/>
          </a:xfrm>
          <a:prstGeom prst="ellipse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Oval 30"/>
          <p:cNvSpPr/>
          <p:nvPr/>
        </p:nvSpPr>
        <p:spPr>
          <a:xfrm>
            <a:off x="5951025" y="6357700"/>
            <a:ext cx="184356" cy="184356"/>
          </a:xfrm>
          <a:prstGeom prst="ellipse">
            <a:avLst/>
          </a:prstGeom>
          <a:solidFill>
            <a:srgbClr val="33CC3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TextBox 31"/>
          <p:cNvSpPr txBox="1"/>
          <p:nvPr/>
        </p:nvSpPr>
        <p:spPr>
          <a:xfrm>
            <a:off x="907214" y="2534150"/>
            <a:ext cx="873957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003E1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1781171" y="2534150"/>
            <a:ext cx="598241" cy="36933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234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7" name="Shape 36"/>
          <p:cNvCxnSpPr>
            <a:stCxn id="32" idx="2"/>
            <a:endCxn id="19" idx="1"/>
          </p:cNvCxnSpPr>
          <p:nvPr/>
        </p:nvCxnSpPr>
        <p:spPr>
          <a:xfrm rot="16200000" flipH="1">
            <a:off x="455972" y="3791702"/>
            <a:ext cx="3174112" cy="1397671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7637455" y="2534149"/>
            <a:ext cx="598241" cy="369332"/>
          </a:xfrm>
          <a:prstGeom prst="rect">
            <a:avLst/>
          </a:prstGeom>
          <a:solidFill>
            <a:srgbClr val="FFFF00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234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39" name="TextBox 38"/>
          <p:cNvSpPr txBox="1"/>
          <p:nvPr/>
        </p:nvSpPr>
        <p:spPr>
          <a:xfrm>
            <a:off x="6901359" y="2534149"/>
            <a:ext cx="736099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pPr algn="r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0044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1" name="Shape 40"/>
          <p:cNvCxnSpPr>
            <a:stCxn id="11" idx="3"/>
            <a:endCxn id="39" idx="2"/>
          </p:cNvCxnSpPr>
          <p:nvPr/>
        </p:nvCxnSpPr>
        <p:spPr>
          <a:xfrm flipV="1">
            <a:off x="5868360" y="2903481"/>
            <a:ext cx="1401049" cy="3174113"/>
          </a:xfrm>
          <a:prstGeom prst="bentConnector2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Oval 41"/>
          <p:cNvSpPr/>
          <p:nvPr/>
        </p:nvSpPr>
        <p:spPr>
          <a:xfrm>
            <a:off x="5842773" y="3202924"/>
            <a:ext cx="365760" cy="369332"/>
          </a:xfrm>
          <a:prstGeom prst="ellipse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/>
              <a:t>v</a:t>
            </a:r>
            <a:endParaRPr lang="en-US" sz="2000" b="1" dirty="0"/>
          </a:p>
        </p:txBody>
      </p:sp>
      <p:cxnSp>
        <p:nvCxnSpPr>
          <p:cNvPr id="44" name="Elbow Connector 43"/>
          <p:cNvCxnSpPr>
            <a:stCxn id="35" idx="0"/>
            <a:endCxn id="38" idx="0"/>
          </p:cNvCxnSpPr>
          <p:nvPr/>
        </p:nvCxnSpPr>
        <p:spPr>
          <a:xfrm rot="5400000" flipH="1" flipV="1">
            <a:off x="5008434" y="-393992"/>
            <a:ext cx="1" cy="5856284"/>
          </a:xfrm>
          <a:prstGeom prst="bentConnector3">
            <a:avLst>
              <a:gd name="adj1" fmla="val 22860100000"/>
            </a:avLst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3145536" y="2534151"/>
            <a:ext cx="664541" cy="369332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PTBR</a:t>
            </a:r>
            <a:endParaRPr lang="en-US" dirty="0"/>
          </a:p>
        </p:txBody>
      </p:sp>
      <p:cxnSp>
        <p:nvCxnSpPr>
          <p:cNvPr id="47" name="Straight Arrow Connector 46"/>
          <p:cNvCxnSpPr>
            <a:stCxn id="45" idx="2"/>
            <a:endCxn id="13" idx="3"/>
          </p:cNvCxnSpPr>
          <p:nvPr/>
        </p:nvCxnSpPr>
        <p:spPr>
          <a:xfrm rot="16200000" flipH="1">
            <a:off x="3412400" y="2968889"/>
            <a:ext cx="958119" cy="827305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Oval 47"/>
          <p:cNvSpPr/>
          <p:nvPr/>
        </p:nvSpPr>
        <p:spPr>
          <a:xfrm>
            <a:off x="719328" y="646176"/>
            <a:ext cx="1061843" cy="10618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CPU</a:t>
            </a:r>
            <a:endParaRPr lang="en-US" sz="2400" b="1" dirty="0"/>
          </a:p>
        </p:txBody>
      </p:sp>
      <p:cxnSp>
        <p:nvCxnSpPr>
          <p:cNvPr id="50" name="Straight Arrow Connector 49"/>
          <p:cNvCxnSpPr>
            <a:stCxn id="48" idx="4"/>
          </p:cNvCxnSpPr>
          <p:nvPr/>
        </p:nvCxnSpPr>
        <p:spPr>
          <a:xfrm rot="16200000" flipH="1">
            <a:off x="1102645" y="1855623"/>
            <a:ext cx="826130" cy="530921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7424929" y="3441197"/>
            <a:ext cx="1719072" cy="1061843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/>
              <a:t>Memory</a:t>
            </a:r>
            <a:endParaRPr lang="en-US" sz="2000" b="1" dirty="0"/>
          </a:p>
        </p:txBody>
      </p:sp>
      <p:cxnSp>
        <p:nvCxnSpPr>
          <p:cNvPr id="53" name="Straight Arrow Connector 52"/>
          <p:cNvCxnSpPr/>
          <p:nvPr/>
        </p:nvCxnSpPr>
        <p:spPr>
          <a:xfrm>
            <a:off x="7637455" y="2903483"/>
            <a:ext cx="598241" cy="537714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7.4.2 Hardware for Paging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PTBR</a:t>
            </a:r>
          </a:p>
          <a:p>
            <a:r>
              <a:rPr lang="en-US" dirty="0" smtClean="0"/>
              <a:t>Translation hardware VPN to PFN</a:t>
            </a:r>
          </a:p>
          <a:p>
            <a:r>
              <a:rPr lang="en-US" dirty="0" smtClean="0"/>
              <a:t>Page table is in kernel memory space</a:t>
            </a:r>
          </a:p>
          <a:p>
            <a:r>
              <a:rPr lang="en-US" dirty="0" smtClean="0"/>
              <a:t>Note: each process has a page table</a:t>
            </a:r>
          </a:p>
          <a:p>
            <a:endParaRPr lang="en-US" dirty="0" smtClean="0"/>
          </a:p>
          <a:p>
            <a:r>
              <a:rPr lang="en-US" dirty="0" smtClean="0"/>
              <a:t>How many memory accesses are required for each memory request by the CPU</a:t>
            </a:r>
            <a:endParaRPr lang="en-US" dirty="0"/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7.4.3 Page Table Set 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control_block_type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{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enum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state_type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state;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address PC;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reg_file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[NUMREGS];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control_block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*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next_pcb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 priority;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address PTBR;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	…</a:t>
            </a:r>
          </a:p>
          <a:p>
            <a:pPr>
              <a:buNone/>
            </a:pP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} </a:t>
            </a:r>
            <a:r>
              <a:rPr lang="en-US" b="1" dirty="0" err="1" smtClean="0">
                <a:latin typeface="Courier New" pitchFamily="49" charset="0"/>
                <a:cs typeface="Courier New" pitchFamily="49" charset="0"/>
              </a:rPr>
              <a:t>control_block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;</a:t>
            </a:r>
          </a:p>
          <a:p>
            <a:pPr>
              <a:buNone/>
            </a:pP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7.5 Segmented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Segmentation is a system allowing a process's memory space to be subdivided into chunks of memory each associated with some aspect of the overall program</a:t>
            </a:r>
          </a:p>
          <a:p>
            <a:r>
              <a:rPr lang="en-US" dirty="0" smtClean="0"/>
              <a:t>Typical segments</a:t>
            </a:r>
          </a:p>
          <a:p>
            <a:pPr lvl="1"/>
            <a:r>
              <a:rPr lang="en-US" dirty="0" smtClean="0"/>
              <a:t>Code</a:t>
            </a:r>
          </a:p>
          <a:p>
            <a:pPr lvl="1"/>
            <a:r>
              <a:rPr lang="en-US" dirty="0" smtClean="0"/>
              <a:t>Global data</a:t>
            </a:r>
          </a:p>
          <a:p>
            <a:pPr lvl="1"/>
            <a:r>
              <a:rPr lang="en-US" dirty="0" smtClean="0"/>
              <a:t>Heap</a:t>
            </a:r>
          </a:p>
          <a:p>
            <a:pPr lvl="1"/>
            <a:r>
              <a:rPr lang="en-US" dirty="0" smtClean="0"/>
              <a:t>Stack</a:t>
            </a:r>
            <a:endParaRPr lang="en-US" dirty="0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7.5 Segmented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Process address space divided up into n distinct segments</a:t>
            </a:r>
          </a:p>
          <a:p>
            <a:r>
              <a:rPr lang="en-US" dirty="0" smtClean="0"/>
              <a:t>Each segment has</a:t>
            </a:r>
          </a:p>
          <a:p>
            <a:pPr lvl="1"/>
            <a:r>
              <a:rPr lang="en-US" dirty="0" smtClean="0"/>
              <a:t>A number</a:t>
            </a:r>
          </a:p>
          <a:p>
            <a:pPr lvl="1"/>
            <a:r>
              <a:rPr lang="en-US" dirty="0" smtClean="0"/>
              <a:t>A size</a:t>
            </a:r>
          </a:p>
          <a:p>
            <a:r>
              <a:rPr lang="en-US" dirty="0" smtClean="0"/>
              <a:t>Each segment starts at its own address 0 and goes up to its size – 1.</a:t>
            </a:r>
          </a:p>
          <a:p>
            <a:r>
              <a:rPr lang="en-US" dirty="0" smtClean="0"/>
              <a:t>Segment addressing</a:t>
            </a:r>
            <a:endParaRPr lang="en-US" dirty="0"/>
          </a:p>
        </p:txBody>
      </p:sp>
      <p:pic>
        <p:nvPicPr>
          <p:cNvPr id="1026" name="Object 1"/>
          <p:cNvPicPr>
            <a:picLocks noChangeAspect="1" noChangeArrowheads="1"/>
          </p:cNvPicPr>
          <p:nvPr/>
        </p:nvPicPr>
        <p:blipFill>
          <a:blip r:embed="rId3"/>
          <a:srcRect t="-1271" r="-3008" b="-1271"/>
          <a:stretch>
            <a:fillRect/>
          </a:stretch>
        </p:blipFill>
        <p:spPr bwMode="auto">
          <a:xfrm>
            <a:off x="4572000" y="5654676"/>
            <a:ext cx="4114800" cy="6048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7.5 Segmented Virtual Memory</a:t>
            </a:r>
            <a:endParaRPr lang="en-US" dirty="0"/>
          </a:p>
        </p:txBody>
      </p:sp>
      <p:pic>
        <p:nvPicPr>
          <p:cNvPr id="2050" name="Object 8"/>
          <p:cNvPicPr>
            <a:picLocks noChangeAspect="1" noChangeArrowheads="1"/>
          </p:cNvPicPr>
          <p:nvPr/>
        </p:nvPicPr>
        <p:blipFill>
          <a:blip r:embed="rId3"/>
          <a:srcRect t="-1833" r="-1402" b="-262"/>
          <a:stretch>
            <a:fillRect/>
          </a:stretch>
        </p:blipFill>
        <p:spPr bwMode="auto">
          <a:xfrm>
            <a:off x="751586" y="1417638"/>
            <a:ext cx="4572000" cy="2740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1" name="Object 11"/>
          <p:cNvPicPr>
            <a:picLocks noChangeAspect="1" noChangeArrowheads="1"/>
          </p:cNvPicPr>
          <p:nvPr/>
        </p:nvPicPr>
        <p:blipFill>
          <a:blip r:embed="rId4"/>
          <a:srcRect l="-1088" t="-2142" b="-1714"/>
          <a:stretch>
            <a:fillRect/>
          </a:stretch>
        </p:blipFill>
        <p:spPr bwMode="auto">
          <a:xfrm>
            <a:off x="1436688" y="4401312"/>
            <a:ext cx="4900612" cy="182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2" name="Object 14"/>
          <p:cNvPicPr>
            <a:picLocks noChangeArrowheads="1"/>
          </p:cNvPicPr>
          <p:nvPr/>
        </p:nvPicPr>
        <p:blipFill>
          <a:blip r:embed="rId5" cstate="print"/>
          <a:srcRect l="-4341" t="-453" r="-3947" b="-1059"/>
          <a:stretch>
            <a:fillRect/>
          </a:stretch>
        </p:blipFill>
        <p:spPr bwMode="auto">
          <a:xfrm>
            <a:off x="7149148" y="3485324"/>
            <a:ext cx="1537652" cy="274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7.5 Segmented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Overall Goals of Memory Manager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Require minimal hardware support</a:t>
            </a:r>
          </a:p>
          <a:p>
            <a:pPr lvl="0"/>
            <a:r>
              <a:rPr lang="en-US" dirty="0" smtClean="0"/>
              <a:t>Keep impact on memory accesses low</a:t>
            </a:r>
          </a:p>
          <a:p>
            <a:pPr lvl="0"/>
            <a:r>
              <a:rPr lang="en-US" dirty="0" smtClean="0"/>
              <a:t>Keep memory management overhead low (for allocation and de-allocation of memory)</a:t>
            </a:r>
            <a:endParaRPr lang="en-US" dirty="0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7.5 Segmented Virtual Memory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7.5.1 Hardware for Segmentation</a:t>
            </a:r>
            <a:endParaRPr lang="en-US" dirty="0"/>
          </a:p>
        </p:txBody>
      </p:sp>
      <p:pic>
        <p:nvPicPr>
          <p:cNvPr id="3074" name="Object 2"/>
          <p:cNvPicPr>
            <a:picLocks noChangeAspect="1" noChangeArrowheads="1"/>
          </p:cNvPicPr>
          <p:nvPr/>
        </p:nvPicPr>
        <p:blipFill>
          <a:blip r:embed="rId3"/>
          <a:srcRect t="-1495" r="-931" b="-427"/>
          <a:stretch>
            <a:fillRect/>
          </a:stretch>
        </p:blipFill>
        <p:spPr bwMode="auto">
          <a:xfrm>
            <a:off x="1389063" y="1483106"/>
            <a:ext cx="6746022" cy="49420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7.6 Paging versus Segmentation</a:t>
            </a:r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36320" y="1423417"/>
          <a:ext cx="7071360" cy="5363303"/>
        </p:xfrm>
        <a:graphic>
          <a:graphicData uri="http://schemas.openxmlformats.org/drawingml/2006/table">
            <a:tbl>
              <a:tblPr/>
              <a:tblGrid>
                <a:gridCol w="2357120"/>
                <a:gridCol w="2357120"/>
                <a:gridCol w="2357120"/>
              </a:tblGrid>
              <a:tr h="12032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Attribute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Paging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Segmentation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</a:tr>
              <a:tr h="360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User shielded from size limitation of physical memory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Relationship to physical memory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Physical memory may be less than or greater than virtual memory</a:t>
                      </a: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Physical memory may be less than or greater than virtual memory</a:t>
                      </a: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Address spaces per process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One</a:t>
                      </a: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Several</a:t>
                      </a: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Visibility to the user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User unaware of paging; user is given an illusion of a single linear address space</a:t>
                      </a: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User aware of multiple address spaces each starting at address 0</a:t>
                      </a: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196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Software engineering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No obvious benefit</a:t>
                      </a: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Allows organization of the program components into individual segments at user discretion; enables modular design; increases maintainability</a:t>
                      </a: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65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Program debugging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No obvious benefit</a:t>
                      </a: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Aided by the modular design</a:t>
                      </a: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829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Sharing and protection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User has no direct control; operating system can facilitate sharing and protection of pages across address spaces but this has no meaning from the user’s perspective</a:t>
                      </a: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User has direct control of orchestrating the sharing and protection of individual segments; especially useful for object-oriented programming and development of large software</a:t>
                      </a: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6098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Size of page/segment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Fixed by the architecture</a:t>
                      </a: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Variable chosen by the user for each individual segment</a:t>
                      </a: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8130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Internal fragmentation 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Internal fragmentation possible for the portion of a page that is not used by the address space</a:t>
                      </a: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None</a:t>
                      </a: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42288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 b="1">
                          <a:latin typeface="Times New Roman"/>
                          <a:ea typeface="Times New Roman"/>
                          <a:cs typeface="Times New Roman"/>
                        </a:rPr>
                        <a:t>External fragmentation</a:t>
                      </a:r>
                      <a:endParaRPr lang="en-US" sz="11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>
                          <a:latin typeface="Times New Roman"/>
                          <a:ea typeface="Times New Roman"/>
                          <a:cs typeface="Times New Roman"/>
                        </a:rPr>
                        <a:t>None</a:t>
                      </a: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100" dirty="0">
                          <a:latin typeface="Times New Roman"/>
                          <a:ea typeface="Times New Roman"/>
                          <a:cs typeface="Times New Roman"/>
                        </a:rPr>
                        <a:t>External fragmentation possible since the variable sized segments have to be allocated in the available physical memory thus creating holes (see Figure 7.18)</a:t>
                      </a:r>
                    </a:p>
                  </a:txBody>
                  <a:tcPr marL="37171" marR="3717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 smtClean="0"/>
              <a:t>7.6.1 Interpreting the CPU generated address</a:t>
            </a:r>
            <a:endParaRPr lang="en-US" sz="32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890016" y="1417638"/>
          <a:ext cx="7473695" cy="4849050"/>
        </p:xfrm>
        <a:graphic>
          <a:graphicData uri="http://schemas.openxmlformats.org/drawingml/2006/table">
            <a:tbl>
              <a:tblPr/>
              <a:tblGrid>
                <a:gridCol w="1300333"/>
                <a:gridCol w="2490427"/>
                <a:gridCol w="2490427"/>
                <a:gridCol w="1192508"/>
              </a:tblGrid>
              <a:tr h="78114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4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Memory System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4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Virtual Address Computation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4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Physical Address Computation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4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Size of Tables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</a:tr>
              <a:tr h="2343423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400" b="1" dirty="0">
                          <a:latin typeface="Times New Roman"/>
                          <a:ea typeface="Times New Roman"/>
                          <a:cs typeface="Times New Roman"/>
                        </a:rPr>
                        <a:t>Segmentation</a:t>
                      </a: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Segment Start address 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    = Segment-Table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       [Segment-Number]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Physical address =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   Segment Start Address +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    Segment Offset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Segment table size =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6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baseline="3000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000" baseline="30000">
                          <a:latin typeface="Times New Roman"/>
                          <a:ea typeface="Times New Roman"/>
                          <a:cs typeface="Times New Roman"/>
                        </a:rPr>
                        <a:t>seg</a:t>
                      </a:r>
                      <a:r>
                        <a:rPr lang="en-US" sz="1400" baseline="30000">
                          <a:latin typeface="Times New Roman"/>
                          <a:ea typeface="Times New Roman"/>
                          <a:cs typeface="Times New Roman"/>
                        </a:rPr>
                        <a:t> </a:t>
                      </a: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entries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72448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400" b="1">
                          <a:latin typeface="Times New Roman"/>
                          <a:ea typeface="Times New Roman"/>
                          <a:cs typeface="Times New Roman"/>
                        </a:rPr>
                        <a:t>Paging</a:t>
                      </a:r>
                      <a:endParaRPr lang="en-US" sz="14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endParaRPr lang="en-US" sz="14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PFN = Page-Table[VPN]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400">
                          <a:latin typeface="Times New Roman"/>
                          <a:ea typeface="Times New Roman"/>
                          <a:cs typeface="Times New Roman"/>
                        </a:rPr>
                        <a:t>Physical address: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Page table size = 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600" dirty="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r>
                        <a:rPr lang="en-US" sz="16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n</a:t>
                      </a:r>
                      <a:r>
                        <a:rPr lang="en-US" sz="1000" baseline="30000" dirty="0">
                          <a:latin typeface="Times New Roman"/>
                          <a:ea typeface="Times New Roman"/>
                          <a:cs typeface="Times New Roman"/>
                        </a:rPr>
                        <a:t>VPN </a:t>
                      </a:r>
                      <a:r>
                        <a:rPr lang="en-US" sz="1400" dirty="0">
                          <a:latin typeface="Times New Roman"/>
                          <a:ea typeface="Times New Roman"/>
                          <a:cs typeface="Times New Roman"/>
                        </a:rPr>
                        <a:t>entries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2289" name="Object 10"/>
          <p:cNvPicPr>
            <a:picLocks noChangeAspect="1" noChangeArrowheads="1"/>
          </p:cNvPicPr>
          <p:nvPr/>
        </p:nvPicPr>
        <p:blipFill>
          <a:blip r:embed="rId3" cstate="print"/>
          <a:srcRect l="-1169" t="-7500" b="-3749"/>
          <a:stretch>
            <a:fillRect/>
          </a:stretch>
        </p:blipFill>
        <p:spPr bwMode="auto">
          <a:xfrm>
            <a:off x="4814316" y="5067172"/>
            <a:ext cx="2159508" cy="919100"/>
          </a:xfrm>
          <a:prstGeom prst="rect">
            <a:avLst/>
          </a:prstGeom>
          <a:noFill/>
        </p:spPr>
      </p:pic>
      <p:pic>
        <p:nvPicPr>
          <p:cNvPr id="12294" name="Object 6"/>
          <p:cNvPicPr>
            <a:picLocks noChangeAspect="1" noChangeArrowheads="1"/>
          </p:cNvPicPr>
          <p:nvPr/>
        </p:nvPicPr>
        <p:blipFill>
          <a:blip r:embed="rId4" cstate="print"/>
          <a:srcRect l="-1169" t="-7500" b="-3749"/>
          <a:stretch>
            <a:fillRect/>
          </a:stretch>
        </p:blipFill>
        <p:spPr bwMode="auto">
          <a:xfrm>
            <a:off x="2414016" y="2395410"/>
            <a:ext cx="2036064" cy="1054926"/>
          </a:xfrm>
          <a:prstGeom prst="rect">
            <a:avLst/>
          </a:prstGeom>
          <a:noFill/>
        </p:spPr>
      </p:pic>
      <p:pic>
        <p:nvPicPr>
          <p:cNvPr id="12293" name="Object 8"/>
          <p:cNvPicPr>
            <a:picLocks noChangeAspect="1" noChangeArrowheads="1"/>
          </p:cNvPicPr>
          <p:nvPr/>
        </p:nvPicPr>
        <p:blipFill>
          <a:blip r:embed="rId5" cstate="print"/>
          <a:srcRect l="-1169" t="-7500" b="-3749"/>
          <a:stretch>
            <a:fillRect/>
          </a:stretch>
        </p:blipFill>
        <p:spPr bwMode="auto">
          <a:xfrm>
            <a:off x="2304288" y="4857559"/>
            <a:ext cx="2269102" cy="93364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7.7 Summary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94941" y="1397000"/>
          <a:ext cx="7534658" cy="5089145"/>
        </p:xfrm>
        <a:graphic>
          <a:graphicData uri="http://schemas.openxmlformats.org/drawingml/2006/table">
            <a:tbl>
              <a:tblPr/>
              <a:tblGrid>
                <a:gridCol w="1058274"/>
                <a:gridCol w="1058274"/>
                <a:gridCol w="1100521"/>
                <a:gridCol w="888585"/>
                <a:gridCol w="1312456"/>
                <a:gridCol w="1058274"/>
                <a:gridCol w="1058274"/>
              </a:tblGrid>
              <a:tr h="7829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 b="1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Memory Management Criterion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User/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Kernel Separation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Fixed Partition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Variable-sized Partition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Paged 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Virtual Memory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Segmented Virtual Memory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Paged-segmented Virtual Memory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</a:tr>
              <a:tr h="137015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Improved resource utilization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Internal fragmentation bounded by partition size; External fragmentation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External fragmentation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Internal fragmentation bounded by page size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External fragmentation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Internal fragmentation bounded by page size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2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Independence and protection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8294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Liberation from resource limitation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8720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Sharing by concurrent processes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8681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 b="1">
                          <a:latin typeface="Times New Roman"/>
                          <a:ea typeface="Times New Roman"/>
                          <a:cs typeface="Times New Roman"/>
                        </a:rPr>
                        <a:t>Facilitates good software engineering practice</a:t>
                      </a:r>
                      <a:endParaRPr lang="en-US" sz="12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200" dirty="0">
                          <a:latin typeface="Times New Roman"/>
                          <a:ea typeface="Times New Roman"/>
                          <a:cs typeface="Times New Roman"/>
                        </a:rPr>
                        <a:t>Yes</a:t>
                      </a:r>
                    </a:p>
                  </a:txBody>
                  <a:tcPr marL="58615" marR="5861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7.7 Summary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768094" y="1417637"/>
          <a:ext cx="7918705" cy="4885627"/>
        </p:xfrm>
        <a:graphic>
          <a:graphicData uri="http://schemas.openxmlformats.org/drawingml/2006/table">
            <a:tbl>
              <a:tblPr/>
              <a:tblGrid>
                <a:gridCol w="2100862"/>
                <a:gridCol w="2149337"/>
                <a:gridCol w="3668506"/>
              </a:tblGrid>
              <a:tr h="32570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800" b="1" dirty="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Scheme</a:t>
                      </a:r>
                      <a:endParaRPr lang="en-US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8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Hardware Support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800">
                          <a:solidFill>
                            <a:srgbClr val="FFFFFF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Still in Use?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0080"/>
                    </a:solidFill>
                  </a:tcPr>
                </a:tc>
              </a:tr>
              <a:tr h="6514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User/Kernel Separation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Fence register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No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4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Fixed Partition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Bounds registers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Not in any production operating system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4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Variable-sized Partition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Base and limit registers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Not in any production operating system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51417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Paged Virtual Memory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Page table and page table base register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Yes, in most modern operating system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71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Segmented Virtual Memory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Segment table, and segment table base register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Segmentation in this pure form not supported in any commercially popular processors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7712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800" b="1">
                          <a:latin typeface="Times New Roman"/>
                          <a:ea typeface="Times New Roman"/>
                          <a:cs typeface="Times New Roman"/>
                        </a:rPr>
                        <a:t>Paged-segmented Virtual Memory</a:t>
                      </a:r>
                      <a:endParaRPr lang="en-US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800">
                          <a:latin typeface="Times New Roman"/>
                          <a:ea typeface="Times New Roman"/>
                          <a:cs typeface="Times New Roman"/>
                        </a:rPr>
                        <a:t>Combination of the hardware for paging and segmentation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  <a:tabLst>
                          <a:tab pos="1295400" algn="l"/>
                        </a:tabLst>
                      </a:pPr>
                      <a:r>
                        <a:rPr lang="en-US" sz="1800" dirty="0">
                          <a:latin typeface="Times New Roman"/>
                          <a:ea typeface="Times New Roman"/>
                          <a:cs typeface="Times New Roman"/>
                        </a:rPr>
                        <a:t>Yes, most modern operating systems based on Intel x86 use this </a:t>
                      </a:r>
                      <a:r>
                        <a:rPr lang="en-US" sz="1800" dirty="0" smtClean="0">
                          <a:latin typeface="Times New Roman"/>
                          <a:ea typeface="Times New Roman"/>
                          <a:cs typeface="Times New Roman"/>
                        </a:rPr>
                        <a:t>scheme</a:t>
                      </a:r>
                      <a:r>
                        <a:rPr lang="en-US" sz="1800" baseline="30000" dirty="0" smtClean="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en-US" sz="1800" baseline="300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4513" name="Rectangle 1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en-US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4514" name="Rectangle 2"/>
          <p:cNvSpPr>
            <a:spLocks noChangeArrowheads="1"/>
          </p:cNvSpPr>
          <p:nvPr/>
        </p:nvSpPr>
        <p:spPr bwMode="auto">
          <a:xfrm>
            <a:off x="0" y="0"/>
            <a:ext cx="3017838" cy="635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64515" name="Rectangle 3"/>
          <p:cNvSpPr>
            <a:spLocks noChangeArrowheads="1"/>
          </p:cNvSpPr>
          <p:nvPr/>
        </p:nvSpPr>
        <p:spPr bwMode="auto">
          <a:xfrm>
            <a:off x="768094" y="6272487"/>
            <a:ext cx="7918706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3000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3"/>
              </a:rPr>
              <a:t>[</a:t>
            </a:r>
            <a:r>
              <a:rPr kumimoji="0" lang="en-US" sz="1200" b="0" i="0" u="none" strike="noStrike" cap="none" normalizeH="0" baseline="30000" dirty="0" smtClean="0" bmk="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  <a:hlinkClick r:id="rId4"/>
              </a:rPr>
              <a:t>1]</a:t>
            </a: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 It should be noted that Intel’s segmentation is quite different from the pure form of segmentation presented in this chapter.  Please Section 7.8.2 for a discussion of Intel’s paged-segmentation scheme.</a:t>
            </a: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7.8 Historical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Burroughs Corporation introduced segmented virtual memory in B5000 line of machines</a:t>
            </a:r>
          </a:p>
          <a:p>
            <a:r>
              <a:rPr lang="en-US" dirty="0" smtClean="0"/>
              <a:t>GE, in partnership with MULTICS project at MIT introduced paged-segmentation in GE 600 line of machines</a:t>
            </a:r>
          </a:p>
          <a:p>
            <a:r>
              <a:rPr lang="en-US" dirty="0" smtClean="0"/>
              <a:t>IBM introduces system/360 with base and limit registers. Relocation system not effective since base register visible to programmers</a:t>
            </a:r>
          </a:p>
          <a:p>
            <a:r>
              <a:rPr lang="en-US" dirty="0" smtClean="0"/>
              <a:t>IBM introduces system/370 with true virtual memory which eventually dominates market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7.8.1 MULTICS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Some academic computing projects have a profound impact on evolution of field for a very long time.  </a:t>
            </a:r>
          </a:p>
          <a:p>
            <a:r>
              <a:rPr lang="en-US" dirty="0" smtClean="0"/>
              <a:t>MULTICS project at MIT was one such. </a:t>
            </a:r>
          </a:p>
          <a:p>
            <a:r>
              <a:rPr lang="en-US" dirty="0" smtClean="0"/>
              <a:t> Unix, Linux, Paging, Segmentation, Security, Protection, etc. had their birth in this project.  </a:t>
            </a:r>
          </a:p>
          <a:p>
            <a:r>
              <a:rPr lang="en-US" dirty="0" smtClean="0"/>
              <a:t>OS concepts introduced in MULTICS project were way ahead of their time and processor architectures of that time were not geared to support advanced concepts of memory protection advocated by MULTICS.  </a:t>
            </a:r>
          </a:p>
          <a:p>
            <a:r>
              <a:rPr lang="en-US" dirty="0" smtClean="0"/>
              <a:t>MULTICS introduced the concept of paged segmentation.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/>
              <a:t>7.8.1 MULTICS</a:t>
            </a:r>
            <a:endParaRPr lang="en-US" dirty="0"/>
          </a:p>
        </p:txBody>
      </p:sp>
      <p:pic>
        <p:nvPicPr>
          <p:cNvPr id="65538" name="Object 4"/>
          <p:cNvPicPr>
            <a:picLocks noChangeAspect="1" noChangeArrowheads="1"/>
          </p:cNvPicPr>
          <p:nvPr/>
        </p:nvPicPr>
        <p:blipFill>
          <a:blip r:embed="rId3"/>
          <a:srcRect t="-1920" b="-275"/>
          <a:stretch>
            <a:fillRect/>
          </a:stretch>
        </p:blipFill>
        <p:spPr bwMode="auto">
          <a:xfrm>
            <a:off x="826007" y="1686369"/>
            <a:ext cx="7487785" cy="42877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7.8.2 Intel’s Memory Architecture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dirty="0" smtClean="0"/>
              <a:t>Intel Pentium line of processors uses paged-segmentation. </a:t>
            </a:r>
          </a:p>
          <a:p>
            <a:r>
              <a:rPr lang="en-US" dirty="0" smtClean="0"/>
              <a:t>Approximately, a virtual address is a segment selector plus an offset</a:t>
            </a:r>
          </a:p>
          <a:p>
            <a:r>
              <a:rPr lang="en-US" dirty="0" smtClean="0"/>
              <a:t>Total segment space divided into two halves  </a:t>
            </a:r>
          </a:p>
          <a:p>
            <a:pPr lvl="1"/>
            <a:r>
              <a:rPr lang="en-US" i="1" dirty="0" smtClean="0"/>
              <a:t>System</a:t>
            </a:r>
            <a:r>
              <a:rPr lang="en-US" dirty="0" smtClean="0"/>
              <a:t> segments are common to all processes and are used by OS</a:t>
            </a:r>
          </a:p>
          <a:p>
            <a:pPr lvl="1"/>
            <a:r>
              <a:rPr lang="en-US" i="1" dirty="0" smtClean="0"/>
              <a:t>User</a:t>
            </a:r>
            <a:r>
              <a:rPr lang="en-US" dirty="0" smtClean="0"/>
              <a:t> segments are unique to each process.  </a:t>
            </a:r>
          </a:p>
          <a:p>
            <a:r>
              <a:rPr lang="en-US" dirty="0" smtClean="0"/>
              <a:t>Two descriptor tables</a:t>
            </a:r>
          </a:p>
          <a:p>
            <a:pPr lvl="1"/>
            <a:r>
              <a:rPr lang="en-US" i="1" dirty="0" smtClean="0"/>
              <a:t>Global Descriptor Table (GDT)</a:t>
            </a:r>
            <a:r>
              <a:rPr lang="en-US" dirty="0" smtClean="0"/>
              <a:t>  common to all processes</a:t>
            </a:r>
          </a:p>
          <a:p>
            <a:pPr lvl="1"/>
            <a:r>
              <a:rPr lang="en-US" i="1" dirty="0" smtClean="0"/>
              <a:t>Local Descriptor Table (LDT) for each process</a:t>
            </a:r>
          </a:p>
          <a:p>
            <a:r>
              <a:rPr lang="en-US" dirty="0" smtClean="0"/>
              <a:t>A bit in the segment selector identifies whether the segment being named by the virtual address is a system or a user segment.</a:t>
            </a:r>
          </a:p>
          <a:p>
            <a:r>
              <a:rPr lang="en-US" dirty="0" smtClean="0"/>
              <a:t>Segment descriptor for the selected segment contains the details for translating the offset specified in the virtual address to a physical address.  </a:t>
            </a:r>
          </a:p>
          <a:p>
            <a:r>
              <a:rPr lang="en-US" dirty="0" smtClean="0"/>
              <a:t>Choice </a:t>
            </a:r>
          </a:p>
          <a:p>
            <a:pPr lvl="1"/>
            <a:r>
              <a:rPr lang="en-US" dirty="0" smtClean="0"/>
              <a:t>Use simple segmentation w/o any paging (compatible with earlier processors)</a:t>
            </a:r>
          </a:p>
          <a:p>
            <a:pPr lvl="1"/>
            <a:r>
              <a:rPr lang="en-US" dirty="0" smtClean="0"/>
              <a:t>Use paged-segmentation. 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 smtClean="0"/>
              <a:t>7.2 Simple Schemes for Memory Management</a:t>
            </a:r>
            <a:endParaRPr lang="en-US" sz="3200" dirty="0"/>
          </a:p>
        </p:txBody>
      </p:sp>
      <p:sp>
        <p:nvSpPr>
          <p:cNvPr id="3074" name="AutoShape 2"/>
          <p:cNvSpPr>
            <a:spLocks noChangeAspect="1" noChangeArrowheads="1"/>
          </p:cNvSpPr>
          <p:nvPr/>
        </p:nvSpPr>
        <p:spPr bwMode="auto">
          <a:xfrm>
            <a:off x="758190" y="2298051"/>
            <a:ext cx="7568398" cy="2695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400"/>
          </a:p>
        </p:txBody>
      </p:sp>
      <p:sp>
        <p:nvSpPr>
          <p:cNvPr id="3075" name="Text Box 3"/>
          <p:cNvSpPr txBox="1">
            <a:spLocks noChangeArrowheads="1"/>
          </p:cNvSpPr>
          <p:nvPr/>
        </p:nvSpPr>
        <p:spPr bwMode="auto">
          <a:xfrm>
            <a:off x="1011638" y="3387300"/>
            <a:ext cx="840933" cy="3365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49" tIns="22974" rIns="45949" bIns="2297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CPU</a:t>
            </a: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6" name="Oval 4"/>
          <p:cNvSpPr>
            <a:spLocks noChangeAspect="1" noChangeArrowheads="1"/>
          </p:cNvSpPr>
          <p:nvPr/>
        </p:nvSpPr>
        <p:spPr bwMode="auto">
          <a:xfrm>
            <a:off x="758190" y="2966560"/>
            <a:ext cx="1261400" cy="1262220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4400"/>
          </a:p>
        </p:txBody>
      </p:sp>
      <p:cxnSp>
        <p:nvCxnSpPr>
          <p:cNvPr id="3077" name="AutoShape 5"/>
          <p:cNvCxnSpPr>
            <a:cxnSpLocks noChangeShapeType="1"/>
            <a:stCxn id="3076" idx="6"/>
            <a:endCxn id="3083" idx="1"/>
          </p:cNvCxnSpPr>
          <p:nvPr/>
        </p:nvCxnSpPr>
        <p:spPr bwMode="auto">
          <a:xfrm flipV="1">
            <a:off x="2019590" y="3582477"/>
            <a:ext cx="1607117" cy="15193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6170529" y="2377524"/>
            <a:ext cx="1151611" cy="33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49" tIns="22974" rIns="45949" bIns="2297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Memory   </a:t>
            </a: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5890218" y="2882412"/>
            <a:ext cx="1683034" cy="143168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4400"/>
          </a:p>
        </p:txBody>
      </p:sp>
      <p:cxnSp>
        <p:nvCxnSpPr>
          <p:cNvPr id="3080" name="AutoShape 8"/>
          <p:cNvCxnSpPr>
            <a:cxnSpLocks noChangeShapeType="1"/>
            <a:stCxn id="3083" idx="3"/>
            <a:endCxn id="3079" idx="1"/>
          </p:cNvCxnSpPr>
          <p:nvPr/>
        </p:nvCxnSpPr>
        <p:spPr bwMode="auto">
          <a:xfrm>
            <a:off x="4467639" y="3582477"/>
            <a:ext cx="1422579" cy="1636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081" name="Text Box 9"/>
          <p:cNvSpPr txBox="1">
            <a:spLocks noChangeArrowheads="1"/>
          </p:cNvSpPr>
          <p:nvPr/>
        </p:nvSpPr>
        <p:spPr bwMode="auto">
          <a:xfrm>
            <a:off x="2019590" y="3893357"/>
            <a:ext cx="1852389" cy="590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49" tIns="22974" rIns="45949" bIns="2297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CPU generated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Address  </a:t>
            </a: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4662689" y="3893357"/>
            <a:ext cx="1150443" cy="590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49" tIns="22974" rIns="45949" bIns="2297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Memory   </a:t>
            </a:r>
          </a:p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Address  </a:t>
            </a: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3" name="AutoShape 11"/>
          <p:cNvSpPr>
            <a:spLocks noChangeArrowheads="1"/>
          </p:cNvSpPr>
          <p:nvPr/>
        </p:nvSpPr>
        <p:spPr bwMode="auto">
          <a:xfrm>
            <a:off x="3626706" y="3301983"/>
            <a:ext cx="840933" cy="560987"/>
          </a:xfrm>
          <a:prstGeom prst="flowChartDecision">
            <a:avLst/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4400"/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3937978" y="3441272"/>
            <a:ext cx="291991" cy="33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49" tIns="22974" rIns="45949" bIns="2297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&gt;</a:t>
            </a:r>
            <a:endParaRPr kumimoji="0" lang="en-US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3113971" y="2298051"/>
            <a:ext cx="1790487" cy="345942"/>
          </a:xfrm>
          <a:prstGeom prst="rect">
            <a:avLst/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45949" tIns="22974" rIns="45949" bIns="22974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Fence register   </a:t>
            </a: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86" name="AutoShape 14"/>
          <p:cNvCxnSpPr>
            <a:cxnSpLocks noChangeShapeType="1"/>
            <a:stCxn id="3085" idx="2"/>
            <a:endCxn id="3083" idx="0"/>
          </p:cNvCxnSpPr>
          <p:nvPr/>
        </p:nvCxnSpPr>
        <p:spPr bwMode="auto">
          <a:xfrm>
            <a:off x="4009798" y="2643993"/>
            <a:ext cx="37375" cy="65799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3757518" y="4655363"/>
            <a:ext cx="626028" cy="33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49" tIns="22974" rIns="45949" bIns="2297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Trap</a:t>
            </a: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4804013" y="3224848"/>
            <a:ext cx="367908" cy="33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49" tIns="22974" rIns="45949" bIns="2297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Y </a:t>
            </a: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4046005" y="3981011"/>
            <a:ext cx="379588" cy="3389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49" tIns="22974" rIns="45949" bIns="2297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N </a:t>
            </a: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0" name="Line 18"/>
          <p:cNvSpPr>
            <a:spLocks noChangeShapeType="1"/>
          </p:cNvSpPr>
          <p:nvPr/>
        </p:nvSpPr>
        <p:spPr bwMode="auto">
          <a:xfrm>
            <a:off x="5890218" y="3323020"/>
            <a:ext cx="1683034" cy="116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400"/>
          </a:p>
        </p:txBody>
      </p:sp>
      <p:sp>
        <p:nvSpPr>
          <p:cNvPr id="3091" name="Text Box 19"/>
          <p:cNvSpPr txBox="1">
            <a:spLocks noChangeArrowheads="1"/>
          </p:cNvSpPr>
          <p:nvPr/>
        </p:nvSpPr>
        <p:spPr bwMode="auto">
          <a:xfrm>
            <a:off x="6345723" y="3700517"/>
            <a:ext cx="940210" cy="33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49" tIns="22974" rIns="45949" bIns="2297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User  </a:t>
            </a: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2" name="Text Box 20"/>
          <p:cNvSpPr txBox="1">
            <a:spLocks noChangeArrowheads="1"/>
          </p:cNvSpPr>
          <p:nvPr/>
        </p:nvSpPr>
        <p:spPr bwMode="auto">
          <a:xfrm>
            <a:off x="6341051" y="2963054"/>
            <a:ext cx="895827" cy="33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49" tIns="22974" rIns="45949" bIns="2297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Kernel  </a:t>
            </a: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3" name="Text Box 21"/>
          <p:cNvSpPr txBox="1">
            <a:spLocks noChangeArrowheads="1"/>
          </p:cNvSpPr>
          <p:nvPr/>
        </p:nvSpPr>
        <p:spPr bwMode="auto">
          <a:xfrm>
            <a:off x="7573252" y="4066327"/>
            <a:ext cx="706617" cy="33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49" tIns="22974" rIns="45949" bIns="2297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High  </a:t>
            </a: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7573252" y="2718791"/>
            <a:ext cx="753336" cy="337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5949" tIns="22974" rIns="45949" bIns="22974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cs typeface="Arial" pitchFamily="34" charset="0"/>
              </a:rPr>
              <a:t>Low  </a:t>
            </a:r>
            <a:endParaRPr kumimoji="0" lang="en-US" sz="4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3095" name="AutoShape 23"/>
          <p:cNvCxnSpPr>
            <a:cxnSpLocks noChangeShapeType="1"/>
            <a:stCxn id="3083" idx="2"/>
            <a:endCxn id="3087" idx="0"/>
          </p:cNvCxnSpPr>
          <p:nvPr/>
        </p:nvCxnSpPr>
        <p:spPr bwMode="auto">
          <a:xfrm>
            <a:off x="4047173" y="3862970"/>
            <a:ext cx="23359" cy="79239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7" name="TextBox 26"/>
          <p:cNvSpPr txBox="1"/>
          <p:nvPr/>
        </p:nvSpPr>
        <p:spPr>
          <a:xfrm>
            <a:off x="457200" y="1417638"/>
            <a:ext cx="32265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1. Separation of user and kernel</a:t>
            </a:r>
            <a:endParaRPr lang="en-US" dirty="0"/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7.8.2 Intel’s Memory Architecture</a:t>
            </a:r>
            <a:endParaRPr lang="en-US" dirty="0"/>
          </a:p>
        </p:txBody>
      </p:sp>
      <p:pic>
        <p:nvPicPr>
          <p:cNvPr id="66562" name="Object 1"/>
          <p:cNvPicPr>
            <a:picLocks noChangeAspect="1" noChangeArrowheads="1"/>
          </p:cNvPicPr>
          <p:nvPr/>
        </p:nvPicPr>
        <p:blipFill>
          <a:blip r:embed="rId3"/>
          <a:srcRect r="-1404" b="-1315"/>
          <a:stretch>
            <a:fillRect/>
          </a:stretch>
        </p:blipFill>
        <p:spPr bwMode="auto">
          <a:xfrm>
            <a:off x="1142999" y="1616075"/>
            <a:ext cx="6583859" cy="4674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 smtClean="0"/>
              <a:t>7.2 Simple Schemes for Memory Management</a:t>
            </a:r>
            <a:endParaRPr lang="en-US" sz="3200" dirty="0"/>
          </a:p>
        </p:txBody>
      </p:sp>
      <p:sp>
        <p:nvSpPr>
          <p:cNvPr id="42" name="Content Placeholder 4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dirty="0" smtClean="0"/>
              <a:t>2. Static Relocation</a:t>
            </a:r>
          </a:p>
          <a:p>
            <a:r>
              <a:rPr lang="en-US" dirty="0" smtClean="0"/>
              <a:t>Memory bounds for process set at linking time when executable is created.</a:t>
            </a:r>
          </a:p>
          <a:p>
            <a:r>
              <a:rPr lang="en-US" dirty="0" smtClean="0"/>
              <a:t>Memory bounds in PCB &amp; hardware registers</a:t>
            </a:r>
          </a:p>
          <a:p>
            <a:r>
              <a:rPr lang="en-US" dirty="0" smtClean="0"/>
              <a:t>Process can be </a:t>
            </a:r>
            <a:r>
              <a:rPr lang="en-US" i="1" dirty="0" smtClean="0"/>
              <a:t>swapped</a:t>
            </a:r>
            <a:r>
              <a:rPr lang="en-US" dirty="0" smtClean="0"/>
              <a:t> in &amp; out (to same location)</a:t>
            </a:r>
          </a:p>
          <a:p>
            <a:r>
              <a:rPr lang="en-US" dirty="0" smtClean="0"/>
              <a:t>Process is non-</a:t>
            </a:r>
            <a:r>
              <a:rPr lang="en-US" dirty="0" err="1" smtClean="0"/>
              <a:t>relocatable</a:t>
            </a:r>
            <a:endParaRPr lang="en-US" dirty="0" smtClean="0"/>
          </a:p>
          <a:p>
            <a:r>
              <a:rPr lang="en-US" dirty="0" smtClean="0"/>
              <a:t>A version exists where limits can be changed at load time. These remain fixed until completion</a:t>
            </a:r>
          </a:p>
          <a:p>
            <a:endParaRPr lang="en-US" dirty="0"/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 smtClean="0"/>
              <a:t>7.2 Simple Schemes for Memory Management</a:t>
            </a:r>
            <a:endParaRPr lang="en-US" sz="3200" dirty="0"/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5878" name="AutoShape 38"/>
          <p:cNvSpPr>
            <a:spLocks noChangeAspect="1" noChangeArrowheads="1" noTextEdit="1"/>
          </p:cNvSpPr>
          <p:nvPr/>
        </p:nvSpPr>
        <p:spPr bwMode="auto">
          <a:xfrm>
            <a:off x="1449069" y="1568200"/>
            <a:ext cx="6731907" cy="3906168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35877" name="Text Box 37"/>
          <p:cNvSpPr txBox="1">
            <a:spLocks noChangeArrowheads="1"/>
          </p:cNvSpPr>
          <p:nvPr/>
        </p:nvSpPr>
        <p:spPr bwMode="auto">
          <a:xfrm>
            <a:off x="1666194" y="3521804"/>
            <a:ext cx="724096" cy="288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CPU</a:t>
            </a:r>
            <a:endParaRPr kumimoji="0" 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76" name="Oval 36"/>
          <p:cNvSpPr>
            <a:spLocks noChangeAspect="1" noChangeArrowheads="1"/>
          </p:cNvSpPr>
          <p:nvPr/>
        </p:nvSpPr>
        <p:spPr bwMode="auto">
          <a:xfrm>
            <a:off x="1449069" y="3159140"/>
            <a:ext cx="1085624" cy="1085913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35875" name="AutoShape 35"/>
          <p:cNvSpPr>
            <a:spLocks noChangeShapeType="1"/>
          </p:cNvSpPr>
          <p:nvPr/>
        </p:nvSpPr>
        <p:spPr bwMode="auto">
          <a:xfrm flipV="1">
            <a:off x="2534693" y="3690146"/>
            <a:ext cx="657608" cy="1247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35874" name="Text Box 34"/>
          <p:cNvSpPr txBox="1">
            <a:spLocks noChangeArrowheads="1"/>
          </p:cNvSpPr>
          <p:nvPr/>
        </p:nvSpPr>
        <p:spPr bwMode="auto">
          <a:xfrm>
            <a:off x="6327624" y="1568200"/>
            <a:ext cx="989009" cy="28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Memory   </a:t>
            </a:r>
            <a:endParaRPr kumimoji="0" 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73" name="Rectangle 33"/>
          <p:cNvSpPr>
            <a:spLocks noChangeArrowheads="1"/>
          </p:cNvSpPr>
          <p:nvPr/>
        </p:nvSpPr>
        <p:spPr bwMode="auto">
          <a:xfrm>
            <a:off x="6086605" y="2001526"/>
            <a:ext cx="1446113" cy="347284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35872" name="Text Box 32"/>
          <p:cNvSpPr txBox="1">
            <a:spLocks noChangeArrowheads="1"/>
          </p:cNvSpPr>
          <p:nvPr/>
        </p:nvSpPr>
        <p:spPr bwMode="auto">
          <a:xfrm>
            <a:off x="2534693" y="3809648"/>
            <a:ext cx="969270" cy="508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CPU    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Address  </a:t>
            </a:r>
            <a:endParaRPr kumimoji="0" 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71" name="Text Box 31"/>
          <p:cNvSpPr txBox="1">
            <a:spLocks noChangeArrowheads="1"/>
          </p:cNvSpPr>
          <p:nvPr/>
        </p:nvSpPr>
        <p:spPr bwMode="auto">
          <a:xfrm>
            <a:off x="5030070" y="3956169"/>
            <a:ext cx="990047" cy="507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Memory   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Address  </a:t>
            </a:r>
            <a:endParaRPr kumimoji="0" 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70" name="AutoShape 30"/>
          <p:cNvSpPr>
            <a:spLocks noChangeArrowheads="1"/>
          </p:cNvSpPr>
          <p:nvPr/>
        </p:nvSpPr>
        <p:spPr bwMode="auto">
          <a:xfrm>
            <a:off x="3192300" y="3448024"/>
            <a:ext cx="724096" cy="483205"/>
          </a:xfrm>
          <a:prstGeom prst="flowChartDecision">
            <a:avLst/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35869" name="Text Box 29"/>
          <p:cNvSpPr txBox="1">
            <a:spLocks noChangeArrowheads="1"/>
          </p:cNvSpPr>
          <p:nvPr/>
        </p:nvSpPr>
        <p:spPr bwMode="auto">
          <a:xfrm>
            <a:off x="3468546" y="3562056"/>
            <a:ext cx="251408" cy="29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&gt;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68" name="Text Box 28"/>
          <p:cNvSpPr txBox="1">
            <a:spLocks noChangeArrowheads="1"/>
          </p:cNvSpPr>
          <p:nvPr/>
        </p:nvSpPr>
        <p:spPr bwMode="auto">
          <a:xfrm>
            <a:off x="2611050" y="2580333"/>
            <a:ext cx="1388975" cy="297197"/>
          </a:xfrm>
          <a:prstGeom prst="rect">
            <a:avLst/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43891" tIns="21946" rIns="43891" bIns="21946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Lower bound  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67" name="AutoShape 27"/>
          <p:cNvSpPr>
            <a:spLocks noChangeShapeType="1"/>
          </p:cNvSpPr>
          <p:nvPr/>
        </p:nvSpPr>
        <p:spPr bwMode="auto">
          <a:xfrm>
            <a:off x="3453058" y="2882726"/>
            <a:ext cx="101810" cy="56529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35866" name="Text Box 26"/>
          <p:cNvSpPr txBox="1">
            <a:spLocks noChangeArrowheads="1"/>
          </p:cNvSpPr>
          <p:nvPr/>
        </p:nvSpPr>
        <p:spPr bwMode="auto">
          <a:xfrm>
            <a:off x="3305538" y="4611873"/>
            <a:ext cx="537098" cy="28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Trap</a:t>
            </a:r>
            <a:endParaRPr kumimoji="0" 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65" name="Text Box 25"/>
          <p:cNvSpPr txBox="1">
            <a:spLocks noChangeArrowheads="1"/>
          </p:cNvSpPr>
          <p:nvPr/>
        </p:nvSpPr>
        <p:spPr bwMode="auto">
          <a:xfrm>
            <a:off x="3989117" y="3382557"/>
            <a:ext cx="315818" cy="28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 </a:t>
            </a:r>
            <a:endParaRPr kumimoji="0" 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64" name="Text Box 24"/>
          <p:cNvSpPr txBox="1">
            <a:spLocks noChangeArrowheads="1"/>
          </p:cNvSpPr>
          <p:nvPr/>
        </p:nvSpPr>
        <p:spPr bwMode="auto">
          <a:xfrm>
            <a:off x="3552790" y="4032027"/>
            <a:ext cx="327245" cy="29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</a:t>
            </a:r>
            <a:endParaRPr kumimoji="0" 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63" name="Line 23"/>
          <p:cNvSpPr>
            <a:spLocks noChangeShapeType="1"/>
          </p:cNvSpPr>
          <p:nvPr/>
        </p:nvSpPr>
        <p:spPr bwMode="auto">
          <a:xfrm>
            <a:off x="6086605" y="4963106"/>
            <a:ext cx="14461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35862" name="Text Box 22"/>
          <p:cNvSpPr txBox="1">
            <a:spLocks noChangeArrowheads="1"/>
          </p:cNvSpPr>
          <p:nvPr/>
        </p:nvSpPr>
        <p:spPr bwMode="auto">
          <a:xfrm>
            <a:off x="6595653" y="5040003"/>
            <a:ext cx="511126" cy="4177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Pn</a:t>
            </a:r>
            <a:endParaRPr kumimoji="0" 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61" name="Text Box 21"/>
          <p:cNvSpPr txBox="1">
            <a:spLocks noChangeArrowheads="1"/>
          </p:cNvSpPr>
          <p:nvPr/>
        </p:nvSpPr>
        <p:spPr bwMode="auto">
          <a:xfrm>
            <a:off x="7573234" y="2001526"/>
            <a:ext cx="607742" cy="28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Low  </a:t>
            </a:r>
            <a:endParaRPr kumimoji="0" 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60" name="Text Box 20"/>
          <p:cNvSpPr txBox="1">
            <a:spLocks noChangeArrowheads="1"/>
          </p:cNvSpPr>
          <p:nvPr/>
        </p:nvSpPr>
        <p:spPr bwMode="auto">
          <a:xfrm>
            <a:off x="7532718" y="5167819"/>
            <a:ext cx="648258" cy="28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High  </a:t>
            </a:r>
            <a:endParaRPr kumimoji="0" 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9" name="AutoShape 19"/>
          <p:cNvSpPr>
            <a:spLocks noChangeShapeType="1"/>
          </p:cNvSpPr>
          <p:nvPr/>
        </p:nvSpPr>
        <p:spPr bwMode="auto">
          <a:xfrm>
            <a:off x="3554868" y="3931229"/>
            <a:ext cx="19739" cy="68064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35858" name="Text Box 18"/>
          <p:cNvSpPr txBox="1">
            <a:spLocks noChangeArrowheads="1"/>
          </p:cNvSpPr>
          <p:nvPr/>
        </p:nvSpPr>
        <p:spPr bwMode="auto">
          <a:xfrm>
            <a:off x="4277924" y="2580333"/>
            <a:ext cx="1378587" cy="297197"/>
          </a:xfrm>
          <a:prstGeom prst="rect">
            <a:avLst/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43891" tIns="21946" rIns="43891" bIns="21946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Upper bound  </a:t>
            </a:r>
            <a:endParaRPr kumimoji="0" 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7" name="AutoShape 17"/>
          <p:cNvSpPr>
            <a:spLocks noChangeArrowheads="1"/>
          </p:cNvSpPr>
          <p:nvPr/>
        </p:nvSpPr>
        <p:spPr bwMode="auto">
          <a:xfrm>
            <a:off x="4350645" y="3448543"/>
            <a:ext cx="723057" cy="483205"/>
          </a:xfrm>
          <a:prstGeom prst="flowChartDecision">
            <a:avLst/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35856" name="Text Box 16"/>
          <p:cNvSpPr txBox="1">
            <a:spLocks noChangeArrowheads="1"/>
          </p:cNvSpPr>
          <p:nvPr/>
        </p:nvSpPr>
        <p:spPr bwMode="auto">
          <a:xfrm>
            <a:off x="4615898" y="3561017"/>
            <a:ext cx="251408" cy="28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&lt;</a:t>
            </a:r>
            <a:endParaRPr kumimoji="0" lang="en-US" sz="4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5" name="AutoShape 15"/>
          <p:cNvSpPr>
            <a:spLocks noChangeShapeType="1"/>
          </p:cNvSpPr>
          <p:nvPr/>
        </p:nvSpPr>
        <p:spPr bwMode="auto">
          <a:xfrm>
            <a:off x="3916396" y="3690146"/>
            <a:ext cx="43425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35854" name="AutoShape 14"/>
          <p:cNvSpPr>
            <a:spLocks noChangeShapeType="1"/>
          </p:cNvSpPr>
          <p:nvPr/>
        </p:nvSpPr>
        <p:spPr bwMode="auto">
          <a:xfrm>
            <a:off x="5073702" y="3690146"/>
            <a:ext cx="1012903" cy="4780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35853" name="Text Box 13"/>
          <p:cNvSpPr txBox="1">
            <a:spLocks noChangeArrowheads="1"/>
          </p:cNvSpPr>
          <p:nvPr/>
        </p:nvSpPr>
        <p:spPr bwMode="auto">
          <a:xfrm>
            <a:off x="4500244" y="4636812"/>
            <a:ext cx="537098" cy="28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Trap</a:t>
            </a:r>
            <a:endParaRPr kumimoji="0" 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2" name="Text Box 12"/>
          <p:cNvSpPr txBox="1">
            <a:spLocks noChangeArrowheads="1"/>
          </p:cNvSpPr>
          <p:nvPr/>
        </p:nvSpPr>
        <p:spPr bwMode="auto">
          <a:xfrm>
            <a:off x="4747496" y="4056966"/>
            <a:ext cx="326207" cy="290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</a:t>
            </a:r>
            <a:endParaRPr kumimoji="0" 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51" name="AutoShape 11"/>
          <p:cNvSpPr>
            <a:spLocks noChangeShapeType="1"/>
          </p:cNvSpPr>
          <p:nvPr/>
        </p:nvSpPr>
        <p:spPr bwMode="auto">
          <a:xfrm>
            <a:off x="4712174" y="3931229"/>
            <a:ext cx="0" cy="67544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35850" name="Text Box 10"/>
          <p:cNvSpPr txBox="1">
            <a:spLocks noChangeArrowheads="1"/>
          </p:cNvSpPr>
          <p:nvPr/>
        </p:nvSpPr>
        <p:spPr bwMode="auto">
          <a:xfrm>
            <a:off x="5263816" y="3377362"/>
            <a:ext cx="316857" cy="28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 </a:t>
            </a:r>
            <a:endParaRPr kumimoji="0" 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9" name="AutoShape 9"/>
          <p:cNvSpPr>
            <a:spLocks noChangeShapeType="1"/>
          </p:cNvSpPr>
          <p:nvPr/>
        </p:nvSpPr>
        <p:spPr bwMode="auto">
          <a:xfrm flipH="1">
            <a:off x="4712174" y="2877530"/>
            <a:ext cx="255563" cy="570494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35848" name="Text Box 8"/>
          <p:cNvSpPr txBox="1">
            <a:spLocks noChangeArrowheads="1"/>
          </p:cNvSpPr>
          <p:nvPr/>
        </p:nvSpPr>
        <p:spPr bwMode="auto">
          <a:xfrm>
            <a:off x="6592537" y="4533936"/>
            <a:ext cx="417628" cy="28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P2 </a:t>
            </a:r>
            <a:endParaRPr kumimoji="0" 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7" name="Line 7"/>
          <p:cNvSpPr>
            <a:spLocks noChangeShapeType="1"/>
          </p:cNvSpPr>
          <p:nvPr/>
        </p:nvSpPr>
        <p:spPr bwMode="auto">
          <a:xfrm>
            <a:off x="6086605" y="4462235"/>
            <a:ext cx="14461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35846" name="Text Box 6"/>
          <p:cNvSpPr txBox="1">
            <a:spLocks noChangeArrowheads="1"/>
          </p:cNvSpPr>
          <p:nvPr/>
        </p:nvSpPr>
        <p:spPr bwMode="auto">
          <a:xfrm>
            <a:off x="6529165" y="2653073"/>
            <a:ext cx="417628" cy="28992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P1</a:t>
            </a:r>
            <a:endParaRPr kumimoji="0" 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5" name="Line 5"/>
          <p:cNvSpPr>
            <a:spLocks noChangeShapeType="1"/>
          </p:cNvSpPr>
          <p:nvPr/>
        </p:nvSpPr>
        <p:spPr bwMode="auto">
          <a:xfrm>
            <a:off x="6086605" y="3039638"/>
            <a:ext cx="1446113" cy="1039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35844" name="Text Box 4"/>
          <p:cNvSpPr txBox="1">
            <a:spLocks noChangeArrowheads="1"/>
          </p:cNvSpPr>
          <p:nvPr/>
        </p:nvSpPr>
        <p:spPr bwMode="auto">
          <a:xfrm>
            <a:off x="6490727" y="2088815"/>
            <a:ext cx="940181" cy="3616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Kernel </a:t>
            </a:r>
            <a:endParaRPr kumimoji="0" 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843" name="Line 3"/>
          <p:cNvSpPr>
            <a:spLocks noChangeShapeType="1"/>
          </p:cNvSpPr>
          <p:nvPr/>
        </p:nvSpPr>
        <p:spPr bwMode="auto">
          <a:xfrm>
            <a:off x="6086605" y="2508632"/>
            <a:ext cx="144611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000"/>
          </a:p>
        </p:txBody>
      </p:sp>
      <p:sp>
        <p:nvSpPr>
          <p:cNvPr id="35842" name="Text Box 2"/>
          <p:cNvSpPr txBox="1">
            <a:spLocks noChangeArrowheads="1"/>
          </p:cNvSpPr>
          <p:nvPr/>
        </p:nvSpPr>
        <p:spPr bwMode="auto">
          <a:xfrm>
            <a:off x="6663180" y="3293190"/>
            <a:ext cx="196347" cy="9414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1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400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4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57200" y="1417638"/>
            <a:ext cx="201048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2. Static Relocation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 smtClean="0"/>
              <a:t>7.2 Simple Schemes for Memory Management</a:t>
            </a:r>
            <a:endParaRPr lang="en-US" sz="3200" dirty="0"/>
          </a:p>
        </p:txBody>
      </p:sp>
      <p:sp>
        <p:nvSpPr>
          <p:cNvPr id="42" name="Content Placeholder 4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3. Dynamic Relocation</a:t>
            </a:r>
          </a:p>
          <a:p>
            <a:r>
              <a:rPr lang="en-US" dirty="0" smtClean="0"/>
              <a:t>Ability to place executable into any region of memory that can accommodate the memory needs of the process. </a:t>
            </a:r>
          </a:p>
          <a:p>
            <a:r>
              <a:rPr lang="en-US" dirty="0" smtClean="0"/>
              <a:t>Can swap out and then swap in to a different </a:t>
            </a:r>
            <a:r>
              <a:rPr lang="en-US" dirty="0" smtClean="0"/>
              <a:t>location</a:t>
            </a:r>
          </a:p>
          <a:p>
            <a:r>
              <a:rPr lang="en-US" dirty="0" smtClean="0"/>
              <a:t>Code must be position independent </a:t>
            </a:r>
            <a:endParaRPr lang="en-US" dirty="0"/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0"/>
            <a:r>
              <a:rPr lang="en-US" sz="3200" dirty="0" smtClean="0"/>
              <a:t>7.2 Simple Schemes for Memory Management</a:t>
            </a:r>
            <a:endParaRPr lang="en-US" sz="3200" dirty="0"/>
          </a:p>
        </p:txBody>
      </p:sp>
      <p:sp>
        <p:nvSpPr>
          <p:cNvPr id="35879" name="Rectangle 3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23" name="Rectangle 3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37922" name="AutoShape 34"/>
          <p:cNvSpPr>
            <a:spLocks noChangeAspect="1" noChangeArrowheads="1" noTextEdit="1"/>
          </p:cNvSpPr>
          <p:nvPr/>
        </p:nvSpPr>
        <p:spPr bwMode="auto">
          <a:xfrm>
            <a:off x="736599" y="1603165"/>
            <a:ext cx="7542529" cy="4376529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800"/>
          </a:p>
        </p:txBody>
      </p:sp>
      <p:sp>
        <p:nvSpPr>
          <p:cNvPr id="37921" name="Text Box 33"/>
          <p:cNvSpPr txBox="1">
            <a:spLocks noChangeArrowheads="1"/>
          </p:cNvSpPr>
          <p:nvPr/>
        </p:nvSpPr>
        <p:spPr bwMode="auto">
          <a:xfrm>
            <a:off x="979869" y="3792012"/>
            <a:ext cx="811287" cy="32367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CPU</a:t>
            </a: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20" name="Oval 32"/>
          <p:cNvSpPr>
            <a:spLocks noChangeAspect="1" noChangeArrowheads="1"/>
          </p:cNvSpPr>
          <p:nvPr/>
        </p:nvSpPr>
        <p:spPr bwMode="auto">
          <a:xfrm>
            <a:off x="736599" y="3385678"/>
            <a:ext cx="1216349" cy="1216673"/>
          </a:xfrm>
          <a:prstGeom prst="ellips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4800"/>
          </a:p>
        </p:txBody>
      </p:sp>
      <p:sp>
        <p:nvSpPr>
          <p:cNvPr id="37919" name="AutoShape 31"/>
          <p:cNvSpPr>
            <a:spLocks noChangeShapeType="1"/>
          </p:cNvSpPr>
          <p:nvPr/>
        </p:nvSpPr>
        <p:spPr bwMode="auto">
          <a:xfrm flipV="1">
            <a:off x="1952948" y="3980625"/>
            <a:ext cx="736793" cy="13971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800"/>
          </a:p>
        </p:txBody>
      </p:sp>
      <p:sp>
        <p:nvSpPr>
          <p:cNvPr id="37918" name="Text Box 30"/>
          <p:cNvSpPr txBox="1">
            <a:spLocks noChangeArrowheads="1"/>
          </p:cNvSpPr>
          <p:nvPr/>
        </p:nvSpPr>
        <p:spPr bwMode="auto">
          <a:xfrm>
            <a:off x="6202605" y="1603165"/>
            <a:ext cx="1108100" cy="324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Memory   </a:t>
            </a: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7" name="Rectangle 29"/>
          <p:cNvSpPr>
            <a:spLocks noChangeArrowheads="1"/>
          </p:cNvSpPr>
          <p:nvPr/>
        </p:nvSpPr>
        <p:spPr bwMode="auto">
          <a:xfrm>
            <a:off x="5932563" y="2088670"/>
            <a:ext cx="1620247" cy="3891024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endParaRPr lang="en-US" sz="4800"/>
          </a:p>
        </p:txBody>
      </p:sp>
      <p:sp>
        <p:nvSpPr>
          <p:cNvPr id="37916" name="Text Box 28"/>
          <p:cNvSpPr txBox="1">
            <a:spLocks noChangeArrowheads="1"/>
          </p:cNvSpPr>
          <p:nvPr/>
        </p:nvSpPr>
        <p:spPr bwMode="auto">
          <a:xfrm>
            <a:off x="1952948" y="4114517"/>
            <a:ext cx="1085984" cy="5693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CPU    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Address  </a:t>
            </a: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5" name="Text Box 27"/>
          <p:cNvSpPr txBox="1">
            <a:spLocks noChangeArrowheads="1"/>
          </p:cNvSpPr>
          <p:nvPr/>
        </p:nvSpPr>
        <p:spPr bwMode="auto">
          <a:xfrm>
            <a:off x="4748805" y="4278681"/>
            <a:ext cx="1109264" cy="5681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Memory   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Address  </a:t>
            </a: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4" name="AutoShape 26"/>
          <p:cNvSpPr>
            <a:spLocks noChangeArrowheads="1"/>
          </p:cNvSpPr>
          <p:nvPr/>
        </p:nvSpPr>
        <p:spPr bwMode="auto">
          <a:xfrm>
            <a:off x="2689742" y="3709348"/>
            <a:ext cx="811287" cy="541390"/>
          </a:xfrm>
          <a:prstGeom prst="flowChartDecision">
            <a:avLst/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3600" dirty="0" smtClean="0"/>
              <a:t>+</a:t>
            </a:r>
            <a:endParaRPr lang="en-US" sz="3600" dirty="0"/>
          </a:p>
        </p:txBody>
      </p:sp>
      <p:sp>
        <p:nvSpPr>
          <p:cNvPr id="37912" name="Text Box 24"/>
          <p:cNvSpPr txBox="1">
            <a:spLocks noChangeArrowheads="1"/>
          </p:cNvSpPr>
          <p:nvPr/>
        </p:nvSpPr>
        <p:spPr bwMode="auto">
          <a:xfrm>
            <a:off x="2608264" y="2742995"/>
            <a:ext cx="881126" cy="332984"/>
          </a:xfrm>
          <a:prstGeom prst="rect">
            <a:avLst/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43891" tIns="21946" rIns="43891" bIns="21946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Base    </a:t>
            </a: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11" name="AutoShape 23"/>
          <p:cNvSpPr>
            <a:spLocks noChangeShapeType="1"/>
          </p:cNvSpPr>
          <p:nvPr/>
        </p:nvSpPr>
        <p:spPr bwMode="auto">
          <a:xfrm>
            <a:off x="3049408" y="3075979"/>
            <a:ext cx="46559" cy="633368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800"/>
          </a:p>
        </p:txBody>
      </p:sp>
      <p:sp>
        <p:nvSpPr>
          <p:cNvPr id="37910" name="Line 22"/>
          <p:cNvSpPr>
            <a:spLocks noChangeShapeType="1"/>
          </p:cNvSpPr>
          <p:nvPr/>
        </p:nvSpPr>
        <p:spPr bwMode="auto">
          <a:xfrm>
            <a:off x="5932563" y="5406868"/>
            <a:ext cx="162024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800"/>
          </a:p>
        </p:txBody>
      </p:sp>
      <p:sp>
        <p:nvSpPr>
          <p:cNvPr id="37909" name="Text Box 21"/>
          <p:cNvSpPr txBox="1">
            <a:spLocks noChangeArrowheads="1"/>
          </p:cNvSpPr>
          <p:nvPr/>
        </p:nvSpPr>
        <p:spPr bwMode="auto">
          <a:xfrm>
            <a:off x="6323658" y="2216741"/>
            <a:ext cx="905569" cy="324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Kernel  </a:t>
            </a: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8" name="Text Box 20"/>
          <p:cNvSpPr txBox="1">
            <a:spLocks noChangeArrowheads="1"/>
          </p:cNvSpPr>
          <p:nvPr/>
        </p:nvSpPr>
        <p:spPr bwMode="auto">
          <a:xfrm>
            <a:off x="7552810" y="2019977"/>
            <a:ext cx="680923" cy="324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Low  </a:t>
            </a: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7" name="Text Box 19"/>
          <p:cNvSpPr txBox="1">
            <a:spLocks noChangeArrowheads="1"/>
          </p:cNvSpPr>
          <p:nvPr/>
        </p:nvSpPr>
        <p:spPr bwMode="auto">
          <a:xfrm>
            <a:off x="3941010" y="2737174"/>
            <a:ext cx="936996" cy="332984"/>
          </a:xfrm>
          <a:prstGeom prst="rect">
            <a:avLst/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43891" tIns="21946" rIns="43891" bIns="21946" numCol="1" anchor="ctr" anchorCtr="1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Limit     </a:t>
            </a: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6" name="AutoShape 18"/>
          <p:cNvSpPr>
            <a:spLocks noChangeArrowheads="1"/>
          </p:cNvSpPr>
          <p:nvPr/>
        </p:nvSpPr>
        <p:spPr bwMode="auto">
          <a:xfrm>
            <a:off x="3987569" y="3709348"/>
            <a:ext cx="810123" cy="541390"/>
          </a:xfrm>
          <a:prstGeom prst="flowChartDecision">
            <a:avLst/>
          </a:prstGeom>
          <a:solidFill>
            <a:srgbClr val="80808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800" dirty="0" smtClean="0"/>
              <a:t>&lt;</a:t>
            </a:r>
            <a:endParaRPr lang="en-US" sz="2800" dirty="0"/>
          </a:p>
        </p:txBody>
      </p:sp>
      <p:sp>
        <p:nvSpPr>
          <p:cNvPr id="37904" name="AutoShape 16"/>
          <p:cNvSpPr>
            <a:spLocks noChangeShapeType="1"/>
          </p:cNvSpPr>
          <p:nvPr/>
        </p:nvSpPr>
        <p:spPr bwMode="auto">
          <a:xfrm>
            <a:off x="3501029" y="3980625"/>
            <a:ext cx="486540" cy="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800"/>
          </a:p>
        </p:txBody>
      </p:sp>
      <p:sp>
        <p:nvSpPr>
          <p:cNvPr id="37903" name="AutoShape 15"/>
          <p:cNvSpPr>
            <a:spLocks noChangeShapeType="1"/>
          </p:cNvSpPr>
          <p:nvPr/>
        </p:nvSpPr>
        <p:spPr bwMode="auto">
          <a:xfrm>
            <a:off x="4797692" y="3980625"/>
            <a:ext cx="1134871" cy="53557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800"/>
          </a:p>
        </p:txBody>
      </p:sp>
      <p:sp>
        <p:nvSpPr>
          <p:cNvPr id="37902" name="Text Box 14"/>
          <p:cNvSpPr txBox="1">
            <a:spLocks noChangeArrowheads="1"/>
          </p:cNvSpPr>
          <p:nvPr/>
        </p:nvSpPr>
        <p:spPr bwMode="auto">
          <a:xfrm>
            <a:off x="4155180" y="5041284"/>
            <a:ext cx="601773" cy="324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Trap</a:t>
            </a: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1" name="Text Box 13"/>
          <p:cNvSpPr txBox="1">
            <a:spLocks noChangeArrowheads="1"/>
          </p:cNvSpPr>
          <p:nvPr/>
        </p:nvSpPr>
        <p:spPr bwMode="auto">
          <a:xfrm>
            <a:off x="4432205" y="4391616"/>
            <a:ext cx="365487" cy="325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N </a:t>
            </a: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900" name="AutoShape 12"/>
          <p:cNvSpPr>
            <a:spLocks noChangeShapeType="1"/>
          </p:cNvSpPr>
          <p:nvPr/>
        </p:nvSpPr>
        <p:spPr bwMode="auto">
          <a:xfrm>
            <a:off x="4392630" y="4250738"/>
            <a:ext cx="0" cy="756782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800"/>
          </a:p>
        </p:txBody>
      </p:sp>
      <p:sp>
        <p:nvSpPr>
          <p:cNvPr id="37899" name="Text Box 11"/>
          <p:cNvSpPr txBox="1">
            <a:spLocks noChangeArrowheads="1"/>
          </p:cNvSpPr>
          <p:nvPr/>
        </p:nvSpPr>
        <p:spPr bwMode="auto">
          <a:xfrm>
            <a:off x="5010699" y="3630177"/>
            <a:ext cx="355011" cy="324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Y </a:t>
            </a: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8" name="AutoShape 10"/>
          <p:cNvSpPr>
            <a:spLocks noChangeShapeType="1"/>
          </p:cNvSpPr>
          <p:nvPr/>
        </p:nvSpPr>
        <p:spPr bwMode="auto">
          <a:xfrm flipH="1">
            <a:off x="4392630" y="3070158"/>
            <a:ext cx="17460" cy="639190"/>
          </a:xfrm>
          <a:prstGeom prst="straightConnector1">
            <a:avLst/>
          </a:prstGeom>
          <a:noFill/>
          <a:ln w="9525">
            <a:solidFill>
              <a:srgbClr val="000000"/>
            </a:solidFill>
            <a:round/>
            <a:headEnd/>
            <a:tailEnd type="triangle" w="med" len="med"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800"/>
          </a:p>
        </p:txBody>
      </p:sp>
      <p:sp>
        <p:nvSpPr>
          <p:cNvPr id="37897" name="Text Box 9"/>
          <p:cNvSpPr txBox="1">
            <a:spLocks noChangeArrowheads="1"/>
          </p:cNvSpPr>
          <p:nvPr/>
        </p:nvSpPr>
        <p:spPr bwMode="auto">
          <a:xfrm>
            <a:off x="6499417" y="4926020"/>
            <a:ext cx="467916" cy="324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P2 </a:t>
            </a: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6" name="Line 8"/>
          <p:cNvSpPr>
            <a:spLocks noChangeShapeType="1"/>
          </p:cNvSpPr>
          <p:nvPr/>
        </p:nvSpPr>
        <p:spPr bwMode="auto">
          <a:xfrm>
            <a:off x="5932563" y="4845685"/>
            <a:ext cx="162024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800"/>
          </a:p>
        </p:txBody>
      </p:sp>
      <p:sp>
        <p:nvSpPr>
          <p:cNvPr id="37895" name="Text Box 7"/>
          <p:cNvSpPr txBox="1">
            <a:spLocks noChangeArrowheads="1"/>
          </p:cNvSpPr>
          <p:nvPr/>
        </p:nvSpPr>
        <p:spPr bwMode="auto">
          <a:xfrm>
            <a:off x="6499417" y="2794224"/>
            <a:ext cx="467916" cy="324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P1 </a:t>
            </a: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4" name="Line 6"/>
          <p:cNvSpPr>
            <a:spLocks noChangeShapeType="1"/>
          </p:cNvSpPr>
          <p:nvPr/>
        </p:nvSpPr>
        <p:spPr bwMode="auto">
          <a:xfrm>
            <a:off x="5932563" y="3202886"/>
            <a:ext cx="1620247" cy="1164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800"/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6499417" y="5503503"/>
            <a:ext cx="478392" cy="325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Pn </a:t>
            </a: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2" name="Line 4"/>
          <p:cNvSpPr>
            <a:spLocks noChangeShapeType="1"/>
          </p:cNvSpPr>
          <p:nvPr/>
        </p:nvSpPr>
        <p:spPr bwMode="auto">
          <a:xfrm>
            <a:off x="5932563" y="2656839"/>
            <a:ext cx="1620247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sz="4800"/>
          </a:p>
        </p:txBody>
      </p:sp>
      <p:sp>
        <p:nvSpPr>
          <p:cNvPr id="37891" name="Text Box 3"/>
          <p:cNvSpPr txBox="1">
            <a:spLocks noChangeArrowheads="1"/>
          </p:cNvSpPr>
          <p:nvPr/>
        </p:nvSpPr>
        <p:spPr bwMode="auto">
          <a:xfrm>
            <a:off x="6578567" y="3486970"/>
            <a:ext cx="219990" cy="1054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1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.</a:t>
            </a: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890" name="Text Box 2"/>
          <p:cNvSpPr txBox="1">
            <a:spLocks noChangeArrowheads="1"/>
          </p:cNvSpPr>
          <p:nvPr/>
        </p:nvSpPr>
        <p:spPr bwMode="auto">
          <a:xfrm>
            <a:off x="7552810" y="5625753"/>
            <a:ext cx="726318" cy="3248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3891" tIns="21946" rIns="43891" bIns="21946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b="1" i="0" u="none" strike="noStrike" cap="none" normalizeH="0" baseline="0" smtClean="0">
                <a:ln>
                  <a:noFill/>
                </a:ln>
                <a:solidFill>
                  <a:srgbClr val="000000"/>
                </a:solidFill>
                <a:effectLst/>
                <a:latin typeface="Arial" pitchFamily="34" charset="0"/>
                <a:ea typeface="Times New Roman" pitchFamily="18" charset="0"/>
                <a:cs typeface="Arial" pitchFamily="34" charset="0"/>
              </a:rPr>
              <a:t>High  </a:t>
            </a:r>
            <a:endParaRPr kumimoji="0" lang="en-US" sz="4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457200" y="1417638"/>
            <a:ext cx="23114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2. Dynamic Relocation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2624</TotalTime>
  <Words>2202</Words>
  <Application>Microsoft Office PowerPoint</Application>
  <PresentationFormat>On-screen Show (4:3)</PresentationFormat>
  <Paragraphs>687</Paragraphs>
  <Slides>50</Slides>
  <Notes>50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50</vt:i4>
      </vt:variant>
    </vt:vector>
  </HeadingPairs>
  <TitlesOfParts>
    <vt:vector size="51" baseType="lpstr">
      <vt:lpstr>Office Theme</vt:lpstr>
      <vt:lpstr>Computer Systems An Integrated Approach to Architecture and Operating Systems</vt:lpstr>
      <vt:lpstr>Review</vt:lpstr>
      <vt:lpstr>7.1 Basics</vt:lpstr>
      <vt:lpstr>Overall Goals of Memory Manager</vt:lpstr>
      <vt:lpstr>7.2 Simple Schemes for Memory Management</vt:lpstr>
      <vt:lpstr>7.2 Simple Schemes for Memory Management</vt:lpstr>
      <vt:lpstr>7.2 Simple Schemes for Memory Management</vt:lpstr>
      <vt:lpstr>7.2 Simple Schemes for Memory Management</vt:lpstr>
      <vt:lpstr>7.2 Simple Schemes for Memory Management</vt:lpstr>
      <vt:lpstr>7.3 Memory Allocation Schemes</vt:lpstr>
      <vt:lpstr>7.3.1 Fixed Size Partitions</vt:lpstr>
      <vt:lpstr>7.3.1 Fixed Size Partitions</vt:lpstr>
      <vt:lpstr>7.3.1 Fixed Size Partitions</vt:lpstr>
      <vt:lpstr>7.3.2 Variable Size Partitions</vt:lpstr>
      <vt:lpstr>7.3.2 Variable Size Partitions</vt:lpstr>
      <vt:lpstr>7.3.2 Variable Size Partitions</vt:lpstr>
      <vt:lpstr>7.3.2 Variable Size Partitions</vt:lpstr>
      <vt:lpstr>7.3.2 Variable Size Partitions</vt:lpstr>
      <vt:lpstr>7.3.2 Variable Size Partitions</vt:lpstr>
      <vt:lpstr>7.3.2 Variable Size Partitions</vt:lpstr>
      <vt:lpstr>7.3.3 Compaction</vt:lpstr>
      <vt:lpstr>7.4 Paged Virtual Memory</vt:lpstr>
      <vt:lpstr>7.4 Paged Virtual Memory</vt:lpstr>
      <vt:lpstr>7.4 Paged Virtual Memory</vt:lpstr>
      <vt:lpstr>7.4 Paged Virtual Memory</vt:lpstr>
      <vt:lpstr>7.4 Paged Virtual Memory</vt:lpstr>
      <vt:lpstr>Key Point</vt:lpstr>
      <vt:lpstr>7.4.1 Page Table</vt:lpstr>
      <vt:lpstr>7.4.1 Page Table</vt:lpstr>
      <vt:lpstr>7.4.1 Page Table</vt:lpstr>
      <vt:lpstr>7.4.1 Page Table</vt:lpstr>
      <vt:lpstr>7.4.1 Page Table</vt:lpstr>
      <vt:lpstr>7.4.1 Page Table</vt:lpstr>
      <vt:lpstr>7.4.2 Hardware for Paging</vt:lpstr>
      <vt:lpstr>7.4.3 Page Table Set up</vt:lpstr>
      <vt:lpstr>7.5 Segmented Virtual Memory</vt:lpstr>
      <vt:lpstr>7.5 Segmented Virtual Memory</vt:lpstr>
      <vt:lpstr>7.5 Segmented Virtual Memory</vt:lpstr>
      <vt:lpstr>7.5 Segmented Virtual Memory</vt:lpstr>
      <vt:lpstr>7.5 Segmented Virtual Memory</vt:lpstr>
      <vt:lpstr>7.5.1 Hardware for Segmentation</vt:lpstr>
      <vt:lpstr>7.6 Paging versus Segmentation</vt:lpstr>
      <vt:lpstr>7.6.1 Interpreting the CPU generated address</vt:lpstr>
      <vt:lpstr>7.7 Summary</vt:lpstr>
      <vt:lpstr>7.7 Summary</vt:lpstr>
      <vt:lpstr>7.8 Historical Perspective</vt:lpstr>
      <vt:lpstr>7.8.1 MULTICS</vt:lpstr>
      <vt:lpstr>7.8.1 MULTICS</vt:lpstr>
      <vt:lpstr>7.8.2 Intel’s Memory Architecture</vt:lpstr>
      <vt:lpstr>7.8.2 Intel’s Memory Architecture</vt:lpstr>
    </vt:vector>
  </TitlesOfParts>
  <Company>Georgia Institute of Technology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Bill Leahy</dc:creator>
  <cp:lastModifiedBy>Kishore</cp:lastModifiedBy>
  <cp:revision>223</cp:revision>
  <dcterms:created xsi:type="dcterms:W3CDTF">2008-09-06T14:56:38Z</dcterms:created>
  <dcterms:modified xsi:type="dcterms:W3CDTF">2009-02-19T18:01:26Z</dcterms:modified>
</cp:coreProperties>
</file>