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20"/>
  </p:notesMasterIdLst>
  <p:handoutMasterIdLst>
    <p:handoutMasterId r:id="rId21"/>
  </p:handoutMasterIdLst>
  <p:sldIdLst>
    <p:sldId id="256" r:id="rId2"/>
    <p:sldId id="445" r:id="rId3"/>
    <p:sldId id="444" r:id="rId4"/>
    <p:sldId id="447" r:id="rId5"/>
    <p:sldId id="430" r:id="rId6"/>
    <p:sldId id="424" r:id="rId7"/>
    <p:sldId id="448" r:id="rId8"/>
    <p:sldId id="449" r:id="rId9"/>
    <p:sldId id="446" r:id="rId10"/>
    <p:sldId id="452" r:id="rId11"/>
    <p:sldId id="450" r:id="rId12"/>
    <p:sldId id="454" r:id="rId13"/>
    <p:sldId id="453" r:id="rId14"/>
    <p:sldId id="451" r:id="rId15"/>
    <p:sldId id="456" r:id="rId16"/>
    <p:sldId id="360" r:id="rId17"/>
    <p:sldId id="443" r:id="rId18"/>
    <p:sldId id="45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73D"/>
    <a:srgbClr val="DEC3B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19012E-0A07-4DEB-9886-F33B0434BA27}" v="90" dt="2019-09-27T19:51:52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8" autoAdjust="0"/>
    <p:restoredTop sz="95673" autoAdjust="0"/>
  </p:normalViewPr>
  <p:slideViewPr>
    <p:cSldViewPr snapToGrid="0" snapToObjects="1">
      <p:cViewPr>
        <p:scale>
          <a:sx n="94" d="100"/>
          <a:sy n="94" d="100"/>
        </p:scale>
        <p:origin x="51" y="1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719012E-0A07-4DEB-9886-F33B0434BA27}"/>
    <pc:docChg chg="addSld delSld modSld">
      <pc:chgData name="" userId="" providerId="" clId="Web-{8719012E-0A07-4DEB-9886-F33B0434BA27}" dt="2019-09-27T19:51:52.800" v="89"/>
      <pc:docMkLst>
        <pc:docMk/>
      </pc:docMkLst>
      <pc:sldChg chg="modSp">
        <pc:chgData name="" userId="" providerId="" clId="Web-{8719012E-0A07-4DEB-9886-F33B0434BA27}" dt="2019-09-27T19:42:08.647" v="79" actId="20577"/>
        <pc:sldMkLst>
          <pc:docMk/>
          <pc:sldMk cId="677325616" sldId="355"/>
        </pc:sldMkLst>
        <pc:spChg chg="mod">
          <ac:chgData name="" userId="" providerId="" clId="Web-{8719012E-0A07-4DEB-9886-F33B0434BA27}" dt="2019-09-27T19:42:08.647" v="79" actId="20577"/>
          <ac:spMkLst>
            <pc:docMk/>
            <pc:sldMk cId="677325616" sldId="355"/>
            <ac:spMk id="3" creationId="{00000000-0000-0000-0000-000000000000}"/>
          </ac:spMkLst>
        </pc:spChg>
      </pc:sldChg>
      <pc:sldChg chg="del">
        <pc:chgData name="" userId="" providerId="" clId="Web-{8719012E-0A07-4DEB-9886-F33B0434BA27}" dt="2019-09-27T19:50:43.737" v="88"/>
        <pc:sldMkLst>
          <pc:docMk/>
          <pc:sldMk cId="1043445585" sldId="362"/>
        </pc:sldMkLst>
      </pc:sldChg>
      <pc:sldChg chg="modSp">
        <pc:chgData name="" userId="" providerId="" clId="Web-{8719012E-0A07-4DEB-9886-F33B0434BA27}" dt="2019-09-27T19:35:39.440" v="73" actId="20577"/>
        <pc:sldMkLst>
          <pc:docMk/>
          <pc:sldMk cId="1716955037" sldId="364"/>
        </pc:sldMkLst>
        <pc:spChg chg="mod">
          <ac:chgData name="" userId="" providerId="" clId="Web-{8719012E-0A07-4DEB-9886-F33B0434BA27}" dt="2019-09-27T19:35:39.440" v="73" actId="20577"/>
          <ac:spMkLst>
            <pc:docMk/>
            <pc:sldMk cId="1716955037" sldId="364"/>
            <ac:spMk id="3" creationId="{94AF38FB-D0E0-44C9-A556-7443A229A5A6}"/>
          </ac:spMkLst>
        </pc:spChg>
      </pc:sldChg>
      <pc:sldChg chg="del">
        <pc:chgData name="" userId="" providerId="" clId="Web-{8719012E-0A07-4DEB-9886-F33B0434BA27}" dt="2019-09-27T19:50:43.737" v="87"/>
        <pc:sldMkLst>
          <pc:docMk/>
          <pc:sldMk cId="2679696892" sldId="374"/>
        </pc:sldMkLst>
      </pc:sldChg>
      <pc:sldChg chg="add replId">
        <pc:chgData name="" userId="" providerId="" clId="Web-{8719012E-0A07-4DEB-9886-F33B0434BA27}" dt="2019-09-27T19:32:43.406" v="0"/>
        <pc:sldMkLst>
          <pc:docMk/>
          <pc:sldMk cId="411668969" sldId="375"/>
        </pc:sldMkLst>
      </pc:sldChg>
      <pc:sldChg chg="add">
        <pc:chgData name="" userId="" providerId="" clId="Web-{8719012E-0A07-4DEB-9886-F33B0434BA27}" dt="2019-09-27T19:49:58.127" v="82"/>
        <pc:sldMkLst>
          <pc:docMk/>
          <pc:sldMk cId="1910269791" sldId="376"/>
        </pc:sldMkLst>
      </pc:sldChg>
      <pc:sldChg chg="add">
        <pc:chgData name="" userId="" providerId="" clId="Web-{8719012E-0A07-4DEB-9886-F33B0434BA27}" dt="2019-09-27T19:50:16.409" v="83"/>
        <pc:sldMkLst>
          <pc:docMk/>
          <pc:sldMk cId="1158429611" sldId="377"/>
        </pc:sldMkLst>
      </pc:sldChg>
      <pc:sldChg chg="add">
        <pc:chgData name="" userId="" providerId="" clId="Web-{8719012E-0A07-4DEB-9886-F33B0434BA27}" dt="2019-09-27T19:50:16.955" v="84"/>
        <pc:sldMkLst>
          <pc:docMk/>
          <pc:sldMk cId="2767514480" sldId="378"/>
        </pc:sldMkLst>
      </pc:sldChg>
      <pc:sldChg chg="add">
        <pc:chgData name="" userId="" providerId="" clId="Web-{8719012E-0A07-4DEB-9886-F33B0434BA27}" dt="2019-09-27T19:50:17.330" v="85"/>
        <pc:sldMkLst>
          <pc:docMk/>
          <pc:sldMk cId="1669765816" sldId="379"/>
        </pc:sldMkLst>
      </pc:sldChg>
      <pc:sldChg chg="add">
        <pc:chgData name="" userId="" providerId="" clId="Web-{8719012E-0A07-4DEB-9886-F33B0434BA27}" dt="2019-09-27T19:50:17.659" v="86"/>
        <pc:sldMkLst>
          <pc:docMk/>
          <pc:sldMk cId="3029528967" sldId="380"/>
        </pc:sldMkLst>
      </pc:sldChg>
      <pc:sldChg chg="add">
        <pc:chgData name="" userId="" providerId="" clId="Web-{8719012E-0A07-4DEB-9886-F33B0434BA27}" dt="2019-09-27T19:51:52.800" v="89"/>
        <pc:sldMkLst>
          <pc:docMk/>
          <pc:sldMk cId="622150149" sldId="3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4482D-CC87-604F-92BD-3653B08C45F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C5E39-C420-3C45-85D6-23A41863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610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198CE-4EF4-524C-9451-BD50AA458A87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E2C7E-B071-8C44-8A96-EE2EED350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033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33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0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86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E2C7E-B071-8C44-8A96-EE2EED350F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35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4DBE8-D942-CE43-9569-AB613CC22392}" type="datetime4">
              <a:rPr lang="en-IN" smtClean="0"/>
              <a:t>23 June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AD40C-F28A-554C-AF27-A0D02650F384}" type="datetime4">
              <a:rPr lang="en-IN" smtClean="0"/>
              <a:t>23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3DB83-64D2-2740-8BBC-94C4B69BF1A1}" type="datetime4">
              <a:rPr lang="en-IN" smtClean="0"/>
              <a:t>23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681" y="1465215"/>
            <a:ext cx="10160000" cy="47715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5BD6-5E87-2742-818C-B2E8437E4429}" type="datetime4">
              <a:rPr lang="en-IN" smtClean="0"/>
              <a:t>23 June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22753" y="6411596"/>
            <a:ext cx="1119294" cy="365125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8327-B4B0-7647-82F0-BBBB56DCB682}" type="datetime4">
              <a:rPr lang="en-IN" smtClean="0"/>
              <a:t>23 June 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F404-658F-DC46-A1FB-07410F3E9028}" type="datetime4">
              <a:rPr lang="en-IN" smtClean="0"/>
              <a:t>23 June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10C4-7CB5-AA49-BD1B-0ED4B7377034}" type="datetime4">
              <a:rPr lang="en-IN" smtClean="0"/>
              <a:t>23 June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D2C-5158-214C-BE5E-037D0682BB00}" type="datetime4">
              <a:rPr lang="en-IN" smtClean="0"/>
              <a:t>23 June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83C91-9BDF-7E43-99AA-2E2FA1B6BBD6}" type="datetime4">
              <a:rPr lang="en-IN" smtClean="0"/>
              <a:t>23 June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17FD-1165-F042-ADB9-C35BFBAC8F26}" type="datetime4">
              <a:rPr lang="en-IN" smtClean="0"/>
              <a:t>23 June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41159-7969-2D4C-9E52-72E6BB41C6B7}" type="datetime4">
              <a:rPr lang="en-IN" smtClean="0"/>
              <a:t>23 June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73026"/>
            <a:ext cx="9930163" cy="10448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F817626-6E1C-434F-8A46-361AFACE6120}" type="datetime4">
              <a:rPr lang="en-IN" smtClean="0"/>
              <a:t>23 June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4459" y="6468608"/>
            <a:ext cx="1754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513" y="577719"/>
            <a:ext cx="10270733" cy="1811870"/>
          </a:xfrm>
        </p:spPr>
        <p:txBody>
          <a:bodyPr/>
          <a:lstStyle/>
          <a:p>
            <a:pPr algn="ctr"/>
            <a:r>
              <a:rPr lang="en-US" sz="3600" dirty="0"/>
              <a:t>Prophet Inequalities with Linear Correlations and Augmentations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195" y="2500924"/>
            <a:ext cx="10344931" cy="2482556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Sahil </a:t>
            </a:r>
            <a:r>
              <a:rPr lang="en-US" sz="2400" dirty="0" err="1"/>
              <a:t>singla</a:t>
            </a:r>
            <a:r>
              <a:rPr lang="en-US" sz="2400" dirty="0"/>
              <a:t> </a:t>
            </a:r>
          </a:p>
          <a:p>
            <a:pPr algn="ctr"/>
            <a:endParaRPr lang="en-US" sz="400" dirty="0"/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Princeton University   and   Institute for Advanced Study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Joint work with</a:t>
            </a:r>
          </a:p>
          <a:p>
            <a:pPr algn="ctr"/>
            <a:r>
              <a:rPr lang="en-US" sz="1800" dirty="0"/>
              <a:t>Nicole </a:t>
            </a:r>
            <a:r>
              <a:rPr lang="en-US" sz="1800" dirty="0" err="1"/>
              <a:t>Immorlica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tx1"/>
                </a:solidFill>
              </a:rPr>
              <a:t>and </a:t>
            </a:r>
            <a:r>
              <a:rPr lang="en-US" sz="1800" dirty="0"/>
              <a:t>Bo Waggoner</a:t>
            </a:r>
            <a:endParaRPr lang="en-US" sz="1600" dirty="0"/>
          </a:p>
        </p:txBody>
      </p:sp>
      <p:pic>
        <p:nvPicPr>
          <p:cNvPr id="1026" name="Picture 2" descr="Speaker Series: Nicole Immorlica – Gender Inclusivity in Mathematics">
            <a:extLst>
              <a:ext uri="{FF2B5EF4-FFF2-40B4-BE49-F238E27FC236}">
                <a16:creationId xmlns:a16="http://schemas.microsoft.com/office/drawing/2014/main" id="{A8C66860-B765-4485-93DF-AB4F61A640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2" r="6617"/>
          <a:stretch/>
        </p:blipFill>
        <p:spPr bwMode="auto">
          <a:xfrm>
            <a:off x="3413760" y="4807212"/>
            <a:ext cx="1493520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 of Bo">
            <a:extLst>
              <a:ext uri="{FF2B5EF4-FFF2-40B4-BE49-F238E27FC236}">
                <a16:creationId xmlns:a16="http://schemas.microsoft.com/office/drawing/2014/main" id="{5B7B727E-0183-44F1-8C21-DDA70B5E04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734" y="4807212"/>
            <a:ext cx="1493520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4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8512628" cy="3535679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Model: Prophet Inequalities with Linear Correlations</a:t>
            </a:r>
          </a:p>
          <a:p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Threshold-Based Mechanisms and the Augmentation Problem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Single Item: Column and Row Sparsity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Multiple Items and Conclusion</a:t>
            </a:r>
          </a:p>
          <a:p>
            <a:endParaRPr lang="en-US" cap="small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1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554A-95B7-458E-A12C-F7F99A46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Column Sparsity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1A5050-8DE5-4140-9C1A-C8BD42FC07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2316479"/>
                <a:ext cx="8072119" cy="374831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Inclusion-Threshold Mechanism:</a:t>
                </a:r>
              </a:p>
              <a:p>
                <a:pPr marL="514350" indent="-5143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2"/>
                    </a:solidFill>
                  </a:rPr>
                  <a:t>Ignore</a:t>
                </a:r>
                <a:r>
                  <a:rPr lang="en-US" b="0" dirty="0"/>
                  <a:t>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independently w</a:t>
                </a:r>
                <a:r>
                  <a:rPr lang="en-US" b="0" dirty="0" err="1"/>
                  <a:t>.p.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(1−1/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col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/>
              </a:p>
              <a:p>
                <a:pPr marL="514350" indent="-514350">
                  <a:buFont typeface="Arial" panose="020B0604020202020204" pitchFamily="34" charset="0"/>
                  <a:buChar char="•"/>
                </a:pPr>
                <a:r>
                  <a:rPr lang="en-US" b="0" dirty="0"/>
                  <a:t>Assign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en-US" b="0" dirty="0"/>
                  <a:t> to first </a:t>
                </a:r>
                <a:r>
                  <a:rPr lang="en-US" dirty="0">
                    <a:solidFill>
                      <a:schemeClr val="tx2"/>
                    </a:solidFill>
                  </a:rPr>
                  <a:t>surviving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that contains it</a:t>
                </a:r>
              </a:p>
              <a:p>
                <a:pPr marL="514350" indent="-514350">
                  <a:buFont typeface="Arial" panose="020B0604020202020204" pitchFamily="34" charset="0"/>
                  <a:buChar char="•"/>
                </a:pPr>
                <a:r>
                  <a:rPr lang="en-US" b="0" dirty="0"/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ij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j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="0" dirty="0"/>
                  <a:t> and use </a:t>
                </a:r>
                <a:r>
                  <a:rPr lang="en-US" dirty="0">
                    <a:solidFill>
                      <a:schemeClr val="tx2"/>
                    </a:solidFill>
                  </a:rPr>
                  <a:t>Augmentation Lemma</a:t>
                </a:r>
              </a:p>
              <a:p>
                <a:endParaRPr lang="en-US" sz="1000" dirty="0"/>
              </a:p>
              <a:p>
                <a:r>
                  <a:rPr lang="en-US" dirty="0"/>
                  <a:t>Proof Idea: </a:t>
                </a:r>
                <a:r>
                  <a:rPr lang="en-US" b="0" dirty="0"/>
                  <a:t>Show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dirty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 i="0" dirty="0" smtClean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</m:e>
                            </m:func>
                          </m:e>
                        </m:d>
                      </m:num>
                      <m:den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e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col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Max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survives with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1/</m:t>
                    </m:r>
                    <m:sSub>
                      <m:sSub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col</m:t>
                        </m:r>
                      </m:sub>
                    </m:sSub>
                  </m:oMath>
                </a14:m>
                <a:r>
                  <a:rPr lang="en-US" b="0" dirty="0"/>
                  <a:t> probability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 err="1"/>
                  <a:t>Pr</a:t>
                </a:r>
                <a:r>
                  <a:rPr lang="en-US" b="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en-US" b="0" dirty="0"/>
                  <a:t> in Max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assigned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]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1−1/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s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col</m:t>
                                </m:r>
                              </m:sub>
                            </m:sSub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col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≈1/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1A5050-8DE5-4140-9C1A-C8BD42FC07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2316479"/>
                <a:ext cx="8072119" cy="3748315"/>
              </a:xfrm>
              <a:blipFill>
                <a:blip r:embed="rId2"/>
                <a:stretch>
                  <a:fillRect l="-755" t="-6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F2B9B-C3DD-4B54-83D5-182FA8660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3B9AB97-A1EB-4CD8-BB1B-25741452178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37195" y="1651640"/>
                <a:ext cx="7514045" cy="48664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/>
                  <a:t>Thm (</a:t>
                </a:r>
                <a:r>
                  <a:rPr lang="en-US" dirty="0"/>
                  <a:t>Single Item</a:t>
                </a:r>
                <a:r>
                  <a:rPr lang="en-US" cap="all" dirty="0"/>
                  <a:t>)</a:t>
                </a:r>
                <a:r>
                  <a:rPr lang="en-US" cap="small" dirty="0"/>
                  <a:t>: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𝐜𝐨𝐥</m:t>
                        </m:r>
                      </m:sub>
                    </m:sSub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approximation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63B9AB97-A1EB-4CD8-BB1B-257414521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195" y="1651640"/>
                <a:ext cx="7514045" cy="4866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>
            <a:extLst>
              <a:ext uri="{FF2B5EF4-FFF2-40B4-BE49-F238E27FC236}">
                <a16:creationId xmlns:a16="http://schemas.microsoft.com/office/drawing/2014/main" id="{7FC17516-C401-4F4D-B6B2-B3CE9B14BE45}"/>
              </a:ext>
            </a:extLst>
          </p:cNvPr>
          <p:cNvSpPr/>
          <p:nvPr/>
        </p:nvSpPr>
        <p:spPr>
          <a:xfrm>
            <a:off x="10229134" y="4929823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D710815C-D6FF-43B3-96FC-C028645DFD10}"/>
              </a:ext>
            </a:extLst>
          </p:cNvPr>
          <p:cNvSpPr/>
          <p:nvPr/>
        </p:nvSpPr>
        <p:spPr>
          <a:xfrm>
            <a:off x="8411676" y="2970396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A81585C-5C82-40B6-9698-B1B49C967331}"/>
              </a:ext>
            </a:extLst>
          </p:cNvPr>
          <p:cNvGrpSpPr/>
          <p:nvPr/>
        </p:nvGrpSpPr>
        <p:grpSpPr>
          <a:xfrm>
            <a:off x="8411676" y="2970395"/>
            <a:ext cx="3221524" cy="2743200"/>
            <a:chOff x="2740647" y="2255519"/>
            <a:chExt cx="5565942" cy="4402502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5D448C36-DBD1-40F1-94F6-634BEF4CE95E}"/>
                </a:ext>
              </a:extLst>
            </p:cNvPr>
            <p:cNvSpPr/>
            <p:nvPr/>
          </p:nvSpPr>
          <p:spPr>
            <a:xfrm>
              <a:off x="2740647" y="2255519"/>
              <a:ext cx="4402502" cy="377357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B2E0C5E4-E1D2-47A8-91F3-70569487C83E}"/>
                </a:ext>
              </a:extLst>
            </p:cNvPr>
            <p:cNvSpPr/>
            <p:nvPr/>
          </p:nvSpPr>
          <p:spPr>
            <a:xfrm>
              <a:off x="7390612" y="2255520"/>
              <a:ext cx="915977" cy="4402501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9A1BED00-8E83-4BA5-A199-3D4B08DA0A6D}"/>
              </a:ext>
            </a:extLst>
          </p:cNvPr>
          <p:cNvSpPr/>
          <p:nvPr/>
        </p:nvSpPr>
        <p:spPr>
          <a:xfrm>
            <a:off x="8773057" y="3362281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0677D769-A0B7-4B55-88CA-65CD73715DD1}"/>
              </a:ext>
            </a:extLst>
          </p:cNvPr>
          <p:cNvSpPr/>
          <p:nvPr/>
        </p:nvSpPr>
        <p:spPr>
          <a:xfrm>
            <a:off x="8426916" y="3754167"/>
            <a:ext cx="2511785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F8227AF-1A76-418B-92C9-10C4C3F7BE3B}"/>
              </a:ext>
            </a:extLst>
          </p:cNvPr>
          <p:cNvSpPr/>
          <p:nvPr/>
        </p:nvSpPr>
        <p:spPr>
          <a:xfrm>
            <a:off x="9501095" y="4146053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3E1A5ACE-F971-483A-A629-DF5D3AD255D2}"/>
              </a:ext>
            </a:extLst>
          </p:cNvPr>
          <p:cNvSpPr/>
          <p:nvPr/>
        </p:nvSpPr>
        <p:spPr>
          <a:xfrm>
            <a:off x="9849661" y="4537938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1F999973-5E83-4701-BEBF-DEF195F9A257}"/>
                  </a:ext>
                </a:extLst>
              </p:cNvPr>
              <p:cNvSpPr txBox="1"/>
              <p:nvPr/>
            </p:nvSpPr>
            <p:spPr>
              <a:xfrm>
                <a:off x="10922343" y="2992950"/>
                <a:ext cx="9159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Y</m:t>
                          </m:r>
                        </m:e>
                        <m:sub>
                          <m: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2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1F999973-5E83-4701-BEBF-DEF195F9A2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2343" y="2992950"/>
                <a:ext cx="91597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EF4AA485-8EFF-4E0D-B8A1-78519FA6B64E}"/>
                  </a:ext>
                </a:extLst>
              </p:cNvPr>
              <p:cNvSpPr txBox="1"/>
              <p:nvPr/>
            </p:nvSpPr>
            <p:spPr>
              <a:xfrm>
                <a:off x="10948862" y="5056327"/>
                <a:ext cx="9159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m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2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EF4AA485-8EFF-4E0D-B8A1-78519FA6B6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8862" y="5056327"/>
                <a:ext cx="91597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8" name="Group 97">
            <a:extLst>
              <a:ext uri="{FF2B5EF4-FFF2-40B4-BE49-F238E27FC236}">
                <a16:creationId xmlns:a16="http://schemas.microsoft.com/office/drawing/2014/main" id="{3C6BEF26-B01B-4F0E-84BF-E343E129D9ED}"/>
              </a:ext>
            </a:extLst>
          </p:cNvPr>
          <p:cNvGrpSpPr/>
          <p:nvPr/>
        </p:nvGrpSpPr>
        <p:grpSpPr>
          <a:xfrm>
            <a:off x="11334611" y="3828609"/>
            <a:ext cx="91440" cy="533400"/>
            <a:chOff x="3505200" y="3810000"/>
            <a:chExt cx="91440" cy="533400"/>
          </a:xfrm>
          <a:solidFill>
            <a:schemeClr val="tx1"/>
          </a:solidFill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16E5B79-6FFC-4640-A4C3-02AC306839BD}"/>
                </a:ext>
              </a:extLst>
            </p:cNvPr>
            <p:cNvSpPr/>
            <p:nvPr/>
          </p:nvSpPr>
          <p:spPr>
            <a:xfrm>
              <a:off x="3505200" y="3810000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E1EA26C3-ACEB-4217-BBC0-CE405BF4F3DD}"/>
                </a:ext>
              </a:extLst>
            </p:cNvPr>
            <p:cNvSpPr/>
            <p:nvPr/>
          </p:nvSpPr>
          <p:spPr>
            <a:xfrm>
              <a:off x="3505200" y="4034925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8D90C6F4-D33B-4F85-9F4A-192DE9C01193}"/>
                </a:ext>
              </a:extLst>
            </p:cNvPr>
            <p:cNvSpPr/>
            <p:nvPr/>
          </p:nvSpPr>
          <p:spPr>
            <a:xfrm>
              <a:off x="3505200" y="4251960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2443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E6B71-4B8A-44AB-AD3B-B9FB9D0B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 Sparsity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3D61D-57C0-4C64-93D6-00E9FC50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75C1706-B7C1-452A-A4F5-A96C1AD8FF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2316479"/>
                <a:ext cx="7034005" cy="4175761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Challenge: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en-US" b="0" dirty="0"/>
                  <a:t>s almost always assigned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with a small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100" b="0" dirty="0"/>
              </a:p>
              <a:p>
                <a:r>
                  <a:rPr lang="en-US" dirty="0"/>
                  <a:t>Inclusion-Threshold Mechanism:</a:t>
                </a:r>
              </a:p>
              <a:p>
                <a:pPr marL="514350" indent="-514350">
                  <a:buFont typeface="Arial" panose="020B0604020202020204" pitchFamily="34" charset="0"/>
                  <a:buChar char="•"/>
                </a:pPr>
                <a:r>
                  <a:rPr lang="en-US" dirty="0">
                    <a:solidFill>
                      <a:schemeClr val="tx2"/>
                    </a:solidFill>
                  </a:rPr>
                  <a:t>Primary Item</a:t>
                </a:r>
                <a:r>
                  <a:rPr lang="en-US" b="0" dirty="0"/>
                  <a:t>: Assign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en-US" b="0" dirty="0"/>
                  <a:t> to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ij</m:t>
                        </m:r>
                      </m:sub>
                    </m:sSub>
                    <m:r>
                      <a:rPr lang="en-US" b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</a:t>
                </a:r>
              </a:p>
              <a:p>
                <a:pPr marL="514350" indent="-514350">
                  <a:buFont typeface="Arial" panose="020B0604020202020204" pitchFamily="34" charset="0"/>
                  <a:buChar char="•"/>
                </a:pPr>
                <a:r>
                  <a:rPr lang="en-US" b="0" dirty="0"/>
                  <a:t>Create a directed </a:t>
                </a:r>
                <a:r>
                  <a:rPr lang="en-US" dirty="0">
                    <a:solidFill>
                      <a:schemeClr val="tx2"/>
                    </a:solidFill>
                  </a:rPr>
                  <a:t>dependency graph</a:t>
                </a:r>
                <a:r>
                  <a:rPr lang="en-US" b="0" dirty="0"/>
                  <a:t>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dirty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en-US" b="0" dirty="0"/>
                  <a:t>s to “randomly sample”</a:t>
                </a:r>
              </a:p>
              <a:p>
                <a:pPr marL="514350" indent="-514350">
                  <a:buFont typeface="Arial" panose="020B0604020202020204" pitchFamily="34" charset="0"/>
                  <a:buChar char="•"/>
                </a:pPr>
                <a:r>
                  <a:rPr lang="en-US" b="0" dirty="0"/>
                  <a:t>Use the </a:t>
                </a:r>
                <a:r>
                  <a:rPr lang="en-US" dirty="0">
                    <a:solidFill>
                      <a:schemeClr val="tx2"/>
                    </a:solidFill>
                  </a:rPr>
                  <a:t>Augmentation Lemma</a:t>
                </a:r>
              </a:p>
              <a:p>
                <a:endParaRPr lang="en-US" sz="1000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A75C1706-B7C1-452A-A4F5-A96C1AD8FF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2316479"/>
                <a:ext cx="7034005" cy="4175761"/>
              </a:xfrm>
              <a:blipFill>
                <a:blip r:embed="rId2"/>
                <a:stretch>
                  <a:fillRect l="-867" t="-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5503451E-5D66-4635-BCD0-2DC9D04D6996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37195" y="1651640"/>
                <a:ext cx="7514045" cy="48664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/>
                  <a:t>Thm (</a:t>
                </a:r>
                <a:r>
                  <a:rPr lang="en-US" dirty="0"/>
                  <a:t>Single Item</a:t>
                </a:r>
                <a:r>
                  <a:rPr lang="en-US" cap="all" dirty="0"/>
                  <a:t>)</a:t>
                </a:r>
                <a:r>
                  <a:rPr lang="en-US" cap="small" dirty="0"/>
                  <a:t>: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𝐎</m:t>
                    </m:r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𝐫𝐨𝐰</m:t>
                        </m:r>
                      </m:sub>
                    </m:sSub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approximation</a:t>
                </a:r>
                <a:endParaRPr lang="en-US" dirty="0"/>
              </a:p>
            </p:txBody>
          </p:sp>
        </mc:Choice>
        <mc:Fallback xmlns="">
          <p:sp>
            <p:nvSpPr>
              <p:cNvPr id="6" name="Content Placeholder 2">
                <a:extLst>
                  <a:ext uri="{FF2B5EF4-FFF2-40B4-BE49-F238E27FC236}">
                    <a16:creationId xmlns:a16="http://schemas.microsoft.com/office/drawing/2014/main" id="{5503451E-5D66-4635-BCD0-2DC9D04D69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195" y="1651640"/>
                <a:ext cx="7514045" cy="4866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7DE5075D-F626-4590-9F02-3CB46B67A1B8}"/>
              </a:ext>
            </a:extLst>
          </p:cNvPr>
          <p:cNvSpPr/>
          <p:nvPr/>
        </p:nvSpPr>
        <p:spPr>
          <a:xfrm>
            <a:off x="10244374" y="4934903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71987A2-FF5F-4420-91DA-EA5C783C8D57}"/>
              </a:ext>
            </a:extLst>
          </p:cNvPr>
          <p:cNvSpPr/>
          <p:nvPr/>
        </p:nvSpPr>
        <p:spPr>
          <a:xfrm>
            <a:off x="8426916" y="2975476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4592026-57E9-4909-BD8A-D894DEE24E8C}"/>
              </a:ext>
            </a:extLst>
          </p:cNvPr>
          <p:cNvGrpSpPr/>
          <p:nvPr/>
        </p:nvGrpSpPr>
        <p:grpSpPr>
          <a:xfrm>
            <a:off x="8426916" y="2975475"/>
            <a:ext cx="3221524" cy="2743200"/>
            <a:chOff x="2740647" y="2255519"/>
            <a:chExt cx="5565942" cy="4402502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685D88A-B780-4D88-B250-467DC128AE4A}"/>
                </a:ext>
              </a:extLst>
            </p:cNvPr>
            <p:cNvSpPr/>
            <p:nvPr/>
          </p:nvSpPr>
          <p:spPr>
            <a:xfrm>
              <a:off x="2740647" y="2255519"/>
              <a:ext cx="4402502" cy="3773572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963D048-28C6-4D72-B260-B0562AE94583}"/>
                </a:ext>
              </a:extLst>
            </p:cNvPr>
            <p:cNvSpPr/>
            <p:nvPr/>
          </p:nvSpPr>
          <p:spPr>
            <a:xfrm>
              <a:off x="7390612" y="2255520"/>
              <a:ext cx="915977" cy="4402501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69DE2020-2325-428D-A86B-EB3E009BC559}"/>
              </a:ext>
            </a:extLst>
          </p:cNvPr>
          <p:cNvSpPr/>
          <p:nvPr/>
        </p:nvSpPr>
        <p:spPr>
          <a:xfrm rot="16200000">
            <a:off x="7986114" y="4143306"/>
            <a:ext cx="1954760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3FCCAB-5F0A-4368-B1E5-F05BDE0DFB8B}"/>
              </a:ext>
            </a:extLst>
          </p:cNvPr>
          <p:cNvSpPr/>
          <p:nvPr/>
        </p:nvSpPr>
        <p:spPr>
          <a:xfrm>
            <a:off x="9136863" y="3759247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742E99-80FD-4185-9DA4-DCA5406876C4}"/>
              </a:ext>
            </a:extLst>
          </p:cNvPr>
          <p:cNvSpPr/>
          <p:nvPr/>
        </p:nvSpPr>
        <p:spPr>
          <a:xfrm>
            <a:off x="9516335" y="4151133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B6FE5F-5839-438A-9545-DCB2E2FB0BD9}"/>
              </a:ext>
            </a:extLst>
          </p:cNvPr>
          <p:cNvSpPr/>
          <p:nvPr/>
        </p:nvSpPr>
        <p:spPr>
          <a:xfrm>
            <a:off x="9864901" y="4543018"/>
            <a:ext cx="728038" cy="391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7532B58-1208-4D19-A183-F43C03640C47}"/>
                  </a:ext>
                </a:extLst>
              </p:cNvPr>
              <p:cNvSpPr txBox="1"/>
              <p:nvPr/>
            </p:nvSpPr>
            <p:spPr>
              <a:xfrm>
                <a:off x="10937583" y="2998030"/>
                <a:ext cx="9159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Y</m:t>
                          </m:r>
                        </m:e>
                        <m:sub>
                          <m: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2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7532B58-1208-4D19-A183-F43C03640C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7583" y="2998030"/>
                <a:ext cx="915977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07BBF53-9EC1-4B21-9874-A129DA84298F}"/>
                  </a:ext>
                </a:extLst>
              </p:cNvPr>
              <p:cNvSpPr txBox="1"/>
              <p:nvPr/>
            </p:nvSpPr>
            <p:spPr>
              <a:xfrm>
                <a:off x="10964102" y="5061407"/>
                <a:ext cx="9159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m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2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07BBF53-9EC1-4B21-9874-A129DA8429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4102" y="5061407"/>
                <a:ext cx="91597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AC89B7F8-0D10-43A8-B69D-774CFC41F4C3}"/>
              </a:ext>
            </a:extLst>
          </p:cNvPr>
          <p:cNvGrpSpPr/>
          <p:nvPr/>
        </p:nvGrpSpPr>
        <p:grpSpPr>
          <a:xfrm>
            <a:off x="11349851" y="3833689"/>
            <a:ext cx="91440" cy="533400"/>
            <a:chOff x="3505200" y="3810000"/>
            <a:chExt cx="91440" cy="533400"/>
          </a:xfrm>
          <a:solidFill>
            <a:schemeClr val="tx1"/>
          </a:solidFill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0F3F47A-1922-4021-9B58-7D2096B420EA}"/>
                </a:ext>
              </a:extLst>
            </p:cNvPr>
            <p:cNvSpPr/>
            <p:nvPr/>
          </p:nvSpPr>
          <p:spPr>
            <a:xfrm>
              <a:off x="3505200" y="3810000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1FE3233-6DC8-49EF-9A61-51CFBE6CFEAF}"/>
                </a:ext>
              </a:extLst>
            </p:cNvPr>
            <p:cNvSpPr/>
            <p:nvPr/>
          </p:nvSpPr>
          <p:spPr>
            <a:xfrm>
              <a:off x="3505200" y="4034925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04A5DC3-E541-42F9-B281-62B56BEE4CC9}"/>
                </a:ext>
              </a:extLst>
            </p:cNvPr>
            <p:cNvSpPr/>
            <p:nvPr/>
          </p:nvSpPr>
          <p:spPr>
            <a:xfrm>
              <a:off x="3505200" y="4251960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564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8512628" cy="3535679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Model: Prophet Inequalities with Linear Correlations</a:t>
            </a:r>
          </a:p>
          <a:p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Threshold-Based Mechanisms and the Augmentation Problem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Single Item: Column and Row Sparsity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Multiple Items and Conclusion</a:t>
            </a:r>
          </a:p>
          <a:p>
            <a:endParaRPr lang="en-US" cap="small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34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F186C-242F-48EB-BB30-5A21A729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Items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8D5D9E-D07B-4AB2-A80C-4D67D1AF9A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3007361"/>
                <a:ext cx="10160000" cy="3229408"/>
              </a:xfrm>
            </p:spPr>
            <p:txBody>
              <a:bodyPr/>
              <a:lstStyle/>
              <a:p>
                <a:r>
                  <a:rPr lang="en-US" dirty="0"/>
                  <a:t>Proof idea for </a:t>
                </a:r>
                <a14:m>
                  <m:oMath xmlns:m="http://schemas.openxmlformats.org/officeDocument/2006/math">
                    <m:r>
                      <a:rPr lang="en-US" cap="small">
                        <a:latin typeface="Cambria Math" panose="02040503050406030204" pitchFamily="18" charset="0"/>
                      </a:rPr>
                      <m:t>𝐫</m:t>
                    </m:r>
                    <m:r>
                      <m:rPr>
                        <m:lit/>
                      </m:rPr>
                      <a:rPr lang="en-US" cap="small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i="1" cap="small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cap="small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cap="small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𝐜𝐨𝐥</m:t>
                        </m:r>
                      </m:sub>
                    </m:sSub>
                    <m:r>
                      <a:rPr lang="en-US" i="1" cap="small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>
                    <a:solidFill>
                      <a:schemeClr val="tx1"/>
                    </a:solidFill>
                  </a:rPr>
                  <a:t>Need a </a:t>
                </a:r>
                <a14:m>
                  <m:oMath xmlns:m="http://schemas.openxmlformats.org/officeDocument/2006/math">
                    <m:r>
                      <a:rPr lang="en-US" b="0" cap="small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cap="small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cap="small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b="0" i="1" cap="small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b="0" i="1" cap="smal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cap="smal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cap="small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:r>
                  <a:rPr lang="en-US" b="0" dirty="0" err="1">
                    <a:solidFill>
                      <a:schemeClr val="tx1"/>
                    </a:solidFill>
                  </a:rPr>
                  <a:t>approx</a:t>
                </a:r>
                <a:r>
                  <a:rPr lang="en-US" b="0" dirty="0">
                    <a:solidFill>
                      <a:schemeClr val="tx1"/>
                    </a:solidFill>
                  </a:rPr>
                  <a:t> </a:t>
                </a:r>
                <a:r>
                  <a:rPr lang="en-US" b="0" dirty="0"/>
                  <a:t>algorithm robust to augmentations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Partition the number line into </a:t>
                </a:r>
                <a:r>
                  <a:rPr lang="en-US" dirty="0">
                    <a:solidFill>
                      <a:schemeClr val="tx2"/>
                    </a:solidFill>
                  </a:rPr>
                  <a:t>buckets</a:t>
                </a:r>
                <a:r>
                  <a:rPr lang="en-US" b="0" dirty="0"/>
                  <a:t> with different cardinality constraints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b="0" dirty="0"/>
                  <a:t>Use </a:t>
                </a:r>
                <a:r>
                  <a:rPr lang="en-US" dirty="0">
                    <a:solidFill>
                      <a:schemeClr val="tx2"/>
                    </a:solidFill>
                  </a:rPr>
                  <a:t>concentration</a:t>
                </a:r>
                <a:r>
                  <a:rPr lang="en-US" b="0" dirty="0"/>
                  <a:t> of number of optimal items in each bucket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A8D5D9E-D07B-4AB2-A80C-4D67D1AF9A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3007361"/>
                <a:ext cx="10160000" cy="3229408"/>
              </a:xfrm>
              <a:blipFill>
                <a:blip r:embed="rId2"/>
                <a:stretch>
                  <a:fillRect l="-600" t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5ABFA-AA87-43A3-B3BC-D54D0FA6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50A50A7-E08C-480E-B904-90B209E2579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208314" y="1465215"/>
                <a:ext cx="7514045" cy="133019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 err="1"/>
                  <a:t>Thm</a:t>
                </a:r>
                <a:r>
                  <a:rPr lang="en-US" cap="all" dirty="0"/>
                  <a:t> </a:t>
                </a:r>
                <a:r>
                  <a:rPr lang="en-US" dirty="0"/>
                  <a:t>(Multiple Items): </a:t>
                </a:r>
                <a:r>
                  <a:rPr lang="en-US" b="0" dirty="0"/>
                  <a:t>Selecting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</m:t>
                    </m:r>
                  </m:oMath>
                </a14:m>
                <a:r>
                  <a:rPr lang="en-US" b="0" dirty="0"/>
                  <a:t> items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cap="small" dirty="0"/>
                  <a:t>For </a:t>
                </a:r>
                <a14:m>
                  <m:oMath xmlns:m="http://schemas.openxmlformats.org/officeDocument/2006/math">
                    <m:r>
                      <a:rPr lang="en-US" b="1" i="0" cap="small" smtClean="0">
                        <a:latin typeface="Cambria Math" panose="02040503050406030204" pitchFamily="18" charset="0"/>
                      </a:rPr>
                      <m:t>𝐫</m:t>
                    </m:r>
                    <m:r>
                      <m:rPr>
                        <m:lit/>
                      </m:rPr>
                      <a:rPr lang="en-US" b="1" i="0" cap="small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b="1" i="1" cap="small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cap="small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cap="small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𝐜𝐨𝐥</m:t>
                        </m:r>
                      </m:sub>
                    </m:sSub>
                  </m:oMath>
                </a14:m>
                <a:r>
                  <a:rPr lang="en-US" cap="small" dirty="0"/>
                  <a:t>: 	</a:t>
                </a:r>
                <a14:m>
                  <m:oMath xmlns:m="http://schemas.openxmlformats.org/officeDocument/2006/math"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𝐨</m:t>
                    </m:r>
                    <m:d>
                      <m:dPr>
                        <m:ctrlPr>
                          <a:rPr lang="en-US" b="1" i="1" cap="small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cap="small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approximation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cap="small" dirty="0"/>
                  <a:t>For </a:t>
                </a:r>
                <a14:m>
                  <m:oMath xmlns:m="http://schemas.openxmlformats.org/officeDocument/2006/math">
                    <m:r>
                      <a:rPr lang="en-US" i="0" cap="small">
                        <a:latin typeface="Cambria Math" panose="02040503050406030204" pitchFamily="18" charset="0"/>
                      </a:rPr>
                      <m:t>𝐫</m:t>
                    </m:r>
                    <m:r>
                      <m:rPr>
                        <m:lit/>
                      </m:rPr>
                      <a:rPr lang="en-US" i="0" cap="small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i="1" cap="small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0" cap="small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cap="small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𝐫𝐨𝐰</m:t>
                        </m:r>
                      </m:sub>
                    </m:sSub>
                  </m:oMath>
                </a14:m>
                <a:r>
                  <a:rPr lang="en-US" cap="small" dirty="0"/>
                  <a:t>: 	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𝚯</m:t>
                    </m:r>
                    <m:r>
                      <a:rPr lang="en-US" b="1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𝐫𝐨𝐰</m:t>
                        </m:r>
                      </m:sub>
                    </m:sSub>
                    <m:r>
                      <a:rPr lang="en-US" b="1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approximation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50A50A7-E08C-480E-B904-90B209E257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8314" y="1465215"/>
                <a:ext cx="7514045" cy="133019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B8E88634-7E49-44DE-87C4-DAC812374548}"/>
              </a:ext>
            </a:extLst>
          </p:cNvPr>
          <p:cNvGrpSpPr/>
          <p:nvPr/>
        </p:nvGrpSpPr>
        <p:grpSpPr>
          <a:xfrm>
            <a:off x="2950115" y="5101585"/>
            <a:ext cx="5788125" cy="1193164"/>
            <a:chOff x="6356370" y="3567425"/>
            <a:chExt cx="5788125" cy="1193164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693A0A3-7E38-42CE-84A2-CF5FD0BB6A5C}"/>
                </a:ext>
              </a:extLst>
            </p:cNvPr>
            <p:cNvCxnSpPr/>
            <p:nvPr/>
          </p:nvCxnSpPr>
          <p:spPr>
            <a:xfrm flipV="1">
              <a:off x="7367459" y="3972376"/>
              <a:ext cx="4138963" cy="34697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082689E6-DD7C-4065-B984-E1B748CC486D}"/>
                    </a:ext>
                  </a:extLst>
                </p:cNvPr>
                <p:cNvSpPr txBox="1"/>
                <p:nvPr/>
              </p:nvSpPr>
              <p:spPr>
                <a:xfrm>
                  <a:off x="6356370" y="4149653"/>
                  <a:ext cx="1562479" cy="61093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poly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ϵ</m:t>
                            </m:r>
                          </m:e>
                        </m:d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OPT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r</m:t>
                            </m:r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082689E6-DD7C-4065-B984-E1B748CC486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56370" y="4149653"/>
                  <a:ext cx="1562479" cy="61093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8500FA76-4B41-4A46-BBB0-A0274E6AE925}"/>
                    </a:ext>
                  </a:extLst>
                </p:cNvPr>
                <p:cNvSpPr txBox="1"/>
                <p:nvPr/>
              </p:nvSpPr>
              <p:spPr>
                <a:xfrm>
                  <a:off x="11131782" y="4071499"/>
                  <a:ext cx="1012713" cy="6600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OPT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poly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ϵ</m:t>
                                </m:r>
                              </m:e>
                            </m:d>
                          </m:den>
                        </m:f>
                      </m:oMath>
                    </m:oMathPara>
                  </a14:m>
                  <a:endParaRPr lang="en-US" b="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8500FA76-4B41-4A46-BBB0-A0274E6AE9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1782" y="4071499"/>
                  <a:ext cx="1012713" cy="66005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2858F69-C48F-4B77-B667-EFD0C7A7953E}"/>
                </a:ext>
              </a:extLst>
            </p:cNvPr>
            <p:cNvCxnSpPr/>
            <p:nvPr/>
          </p:nvCxnSpPr>
          <p:spPr>
            <a:xfrm>
              <a:off x="9444447" y="3567425"/>
              <a:ext cx="26125" cy="73152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3D6CA93-4D9A-49E5-804F-8EC3D3806821}"/>
                </a:ext>
              </a:extLst>
            </p:cNvPr>
            <p:cNvCxnSpPr/>
            <p:nvPr/>
          </p:nvCxnSpPr>
          <p:spPr>
            <a:xfrm>
              <a:off x="8366766" y="3607879"/>
              <a:ext cx="26125" cy="73152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B37DE31-213E-4B83-A498-52AA557293C3}"/>
                </a:ext>
              </a:extLst>
            </p:cNvPr>
            <p:cNvCxnSpPr/>
            <p:nvPr/>
          </p:nvCxnSpPr>
          <p:spPr>
            <a:xfrm>
              <a:off x="10522128" y="3581754"/>
              <a:ext cx="26125" cy="731520"/>
            </a:xfrm>
            <a:prstGeom prst="line">
              <a:avLst/>
            </a:prstGeom>
            <a:ln w="381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A38A949-A303-4945-8293-08A2BC855F5B}"/>
              </a:ext>
            </a:extLst>
          </p:cNvPr>
          <p:cNvSpPr/>
          <p:nvPr/>
        </p:nvSpPr>
        <p:spPr>
          <a:xfrm>
            <a:off x="7778512" y="3062962"/>
            <a:ext cx="3367008" cy="369332"/>
          </a:xfrm>
          <a:prstGeom prst="rect">
            <a:avLst/>
          </a:prstGeom>
          <a:ln w="158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Existing algorithms don’t work</a:t>
            </a:r>
          </a:p>
        </p:txBody>
      </p:sp>
    </p:spTree>
    <p:extLst>
      <p:ext uri="{BB962C8B-B14F-4D97-AF65-F5344CB8AC3E}">
        <p14:creationId xmlns:p14="http://schemas.microsoft.com/office/powerpoint/2010/main" val="59342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FFC31-A1E4-4FA8-8816-EE712D674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8CC84B-CD53-442E-A9F2-FBECF330DA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Prophet Inequalities with Linear Correlations	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𝐗</m:t>
                        </m:r>
                      </m:e>
                    </m:acc>
                    <m:r>
                      <a:rPr lang="en-US" b="0">
                        <a:latin typeface="Cambria Math" panose="02040503050406030204" pitchFamily="18" charset="0"/>
                      </a:rPr>
                      <m:t>≔</m:t>
                    </m:r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⋅</m:t>
                    </m:r>
                    <m:acc>
                      <m:accPr>
                        <m:chr m:val="⃗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>
                            <a:latin typeface="Cambria Math" panose="02040503050406030204" pitchFamily="18" charset="0"/>
                          </a:rPr>
                          <m:t>𝐘</m:t>
                        </m:r>
                      </m:e>
                    </m:acc>
                  </m:oMath>
                </a14:m>
                <a:endParaRPr lang="en-US" dirty="0"/>
              </a:p>
              <a:p>
                <a:pPr marL="800100" lvl="1" indent="-342900"/>
                <a:r>
                  <a:rPr lang="en-US" b="0" dirty="0"/>
                  <a:t>Single Item</a:t>
                </a:r>
                <a:r>
                  <a:rPr lang="en-US" b="0" cap="small" dirty="0"/>
                  <a:t>:</a:t>
                </a:r>
                <a:r>
                  <a:rPr lang="en-US" b="0" cap="small" dirty="0">
                    <a:solidFill>
                      <a:schemeClr val="tx1"/>
                    </a:solidFill>
                  </a:rPr>
                  <a:t> 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min</m:t>
                    </m:r>
                    <m: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row</m:t>
                        </m:r>
                      </m:sub>
                    </m:sSub>
                    <m: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col</m:t>
                        </m:r>
                      </m:sub>
                    </m:sSub>
                    <m: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})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approximation</a:t>
                </a:r>
              </a:p>
              <a:p>
                <a:pPr marL="800100" lvl="1" indent="-342900"/>
                <a:r>
                  <a:rPr lang="en-US" b="0" dirty="0">
                    <a:solidFill>
                      <a:schemeClr val="tx1"/>
                    </a:solidFill>
                  </a:rPr>
                  <a:t>Multiple Items: </a:t>
                </a:r>
                <a:r>
                  <a:rPr lang="en-US" b="0" cap="small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0" cap="small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(1+</m:t>
                    </m:r>
                    <m:r>
                      <m:rPr>
                        <m:sty m:val="p"/>
                      </m:rPr>
                      <a:rPr lang="en-US" b="0" i="0" cap="small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</m:t>
                    </m:r>
                    <m:d>
                      <m:dPr>
                        <m:ctrlPr>
                          <a:rPr lang="en-US" b="0" i="1" cap="smal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cap="small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0" cap="small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approximation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</m:t>
                    </m:r>
                    <m:r>
                      <m:rPr>
                        <m:lit/>
                      </m:rP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col</m:t>
                        </m:r>
                      </m:sub>
                    </m:sSub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Techniques</a:t>
                </a:r>
              </a:p>
              <a:p>
                <a:pPr marL="800100" lvl="1" indent="-342900"/>
                <a:r>
                  <a:rPr lang="en-US" dirty="0"/>
                  <a:t>Inclusion-threshold algorithms</a:t>
                </a:r>
              </a:p>
              <a:p>
                <a:pPr marL="800100" lvl="1" indent="-342900"/>
                <a:r>
                  <a:rPr lang="en-US" dirty="0"/>
                  <a:t>Algorithms robust to augmentations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Open Problems</a:t>
                </a:r>
              </a:p>
              <a:p>
                <a:pPr marL="800100" lvl="1" indent="-342900"/>
                <a:r>
                  <a:rPr lang="en-US" dirty="0"/>
                  <a:t>What are the optimal approximation ratios?</a:t>
                </a:r>
              </a:p>
              <a:p>
                <a:pPr marL="800100" lvl="1" indent="-342900"/>
                <a:r>
                  <a:rPr lang="en-US" dirty="0"/>
                  <a:t>Can we extend the results to matroid constraints?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8CC84B-CD53-442E-A9F2-FBECF330DA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BE2E7-A3BC-43EA-8DD0-0A16A3959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613781-C939-4973-BEDE-28F7E7AE5373}"/>
              </a:ext>
            </a:extLst>
          </p:cNvPr>
          <p:cNvSpPr txBox="1"/>
          <p:nvPr/>
        </p:nvSpPr>
        <p:spPr>
          <a:xfrm>
            <a:off x="8716045" y="5212553"/>
            <a:ext cx="2607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all" dirty="0"/>
              <a:t>Thanks for</a:t>
            </a:r>
            <a:br>
              <a:rPr lang="en-US" sz="2400" b="1" cap="all" dirty="0"/>
            </a:br>
            <a:r>
              <a:rPr lang="en-US" sz="2400" b="1" cap="all" dirty="0"/>
              <a:t>Listening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5409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0918B-5D26-4471-8557-ACE03B8D2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599" y="3119119"/>
            <a:ext cx="3876041" cy="756921"/>
          </a:xfrm>
        </p:spPr>
        <p:txBody>
          <a:bodyPr>
            <a:noAutofit/>
          </a:bodyPr>
          <a:lstStyle/>
          <a:p>
            <a:r>
              <a:rPr lang="en-US" sz="3000" cap="all" dirty="0"/>
              <a:t>Further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95BA2D-CC9D-49DB-8F41-0355B3928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28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0E6D7-D24B-471C-A17B-D7702CB65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A7870-A6EF-46B3-8697-8C9F5527E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1" y="1465215"/>
            <a:ext cx="5867399" cy="477155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Allocate to Maximize Welfare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well can we do using Posted-Prices? </a:t>
            </a:r>
          </a:p>
          <a:p>
            <a:pPr marL="800100" lvl="1" indent="-342900"/>
            <a:r>
              <a:rPr lang="en-US" dirty="0"/>
              <a:t>Nothing possible in general</a:t>
            </a:r>
          </a:p>
          <a:p>
            <a:pPr marL="800100" lvl="1" indent="-342900"/>
            <a:r>
              <a:rPr lang="en-US" dirty="0"/>
              <a:t>Assume a prior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79DA2-52A8-4313-BD9E-F5B96CA4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386CFC-0817-45C5-9A1A-DB30705070A9}"/>
              </a:ext>
            </a:extLst>
          </p:cNvPr>
          <p:cNvSpPr txBox="1"/>
          <p:nvPr/>
        </p:nvSpPr>
        <p:spPr>
          <a:xfrm>
            <a:off x="7117080" y="160528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alibri" panose="020F0502020204030204" pitchFamily="34" charset="0"/>
              </a:rPr>
              <a:t>Bidders</a:t>
            </a:r>
            <a:endParaRPr lang="en-US" sz="2400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E753DE-FCC2-4ED5-9A21-73A6DA0558E6}"/>
              </a:ext>
            </a:extLst>
          </p:cNvPr>
          <p:cNvSpPr txBox="1"/>
          <p:nvPr/>
        </p:nvSpPr>
        <p:spPr>
          <a:xfrm>
            <a:off x="9326880" y="160528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alibri" panose="020F0502020204030204" pitchFamily="34" charset="0"/>
              </a:rPr>
              <a:t>Item</a:t>
            </a:r>
            <a:endParaRPr lang="en-US" sz="2400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FCDDE69-7F3F-41D8-9114-C48A3684E108}"/>
              </a:ext>
            </a:extLst>
          </p:cNvPr>
          <p:cNvSpPr/>
          <p:nvPr/>
        </p:nvSpPr>
        <p:spPr>
          <a:xfrm>
            <a:off x="7650480" y="229108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14BD273-DE99-41A1-8152-C6BF35F4768C}"/>
              </a:ext>
            </a:extLst>
          </p:cNvPr>
          <p:cNvSpPr/>
          <p:nvPr/>
        </p:nvSpPr>
        <p:spPr>
          <a:xfrm>
            <a:off x="7650480" y="3202257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D4D15B0-2AE5-40AA-9610-999936D42C43}"/>
              </a:ext>
            </a:extLst>
          </p:cNvPr>
          <p:cNvSpPr/>
          <p:nvPr/>
        </p:nvSpPr>
        <p:spPr>
          <a:xfrm>
            <a:off x="7650480" y="4805680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4D4B6B-0274-4CEF-A4F6-26B32890FB2F}"/>
              </a:ext>
            </a:extLst>
          </p:cNvPr>
          <p:cNvGrpSpPr/>
          <p:nvPr/>
        </p:nvGrpSpPr>
        <p:grpSpPr>
          <a:xfrm>
            <a:off x="7833360" y="3990340"/>
            <a:ext cx="91440" cy="533400"/>
            <a:chOff x="3505200" y="3810000"/>
            <a:chExt cx="91440" cy="533400"/>
          </a:xfrm>
          <a:solidFill>
            <a:schemeClr val="tx1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7B7BC1A-A5F7-4E95-97CC-A922917E2CD4}"/>
                </a:ext>
              </a:extLst>
            </p:cNvPr>
            <p:cNvSpPr/>
            <p:nvPr/>
          </p:nvSpPr>
          <p:spPr>
            <a:xfrm>
              <a:off x="3505200" y="3810000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5C531E9-D08B-42E9-B0FF-3EB552002AF6}"/>
                </a:ext>
              </a:extLst>
            </p:cNvPr>
            <p:cNvSpPr/>
            <p:nvPr/>
          </p:nvSpPr>
          <p:spPr>
            <a:xfrm>
              <a:off x="3505200" y="4034925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DBEED2C-357E-4CAF-B9C1-F4DBA8C5B7B5}"/>
                </a:ext>
              </a:extLst>
            </p:cNvPr>
            <p:cNvSpPr/>
            <p:nvPr/>
          </p:nvSpPr>
          <p:spPr>
            <a:xfrm>
              <a:off x="3505200" y="4251960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3ECB5B6F-74AA-42E2-B85C-365ACAAA0CAC}"/>
              </a:ext>
            </a:extLst>
          </p:cNvPr>
          <p:cNvSpPr/>
          <p:nvPr/>
        </p:nvSpPr>
        <p:spPr>
          <a:xfrm>
            <a:off x="9860280" y="3357880"/>
            <a:ext cx="457200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337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15067-C312-40E6-AE6D-018578188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1FB25-E979-4610-94E1-D39D85DAE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F4E5FF-B72E-4211-A28D-E378D1293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7F7C027-166C-4D64-937B-B7976F6459C8}"/>
              </a:ext>
            </a:extLst>
          </p:cNvPr>
          <p:cNvGrpSpPr/>
          <p:nvPr/>
        </p:nvGrpSpPr>
        <p:grpSpPr>
          <a:xfrm>
            <a:off x="3561610" y="2623432"/>
            <a:ext cx="5068780" cy="2667000"/>
            <a:chOff x="6876404" y="2379592"/>
            <a:chExt cx="5068780" cy="266700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3E85119-6D33-489F-9A9A-033D4B8C57B9}"/>
                </a:ext>
              </a:extLst>
            </p:cNvPr>
            <p:cNvGrpSpPr/>
            <p:nvPr/>
          </p:nvGrpSpPr>
          <p:grpSpPr>
            <a:xfrm>
              <a:off x="8142908" y="2892284"/>
              <a:ext cx="2514600" cy="457200"/>
              <a:chOff x="3200400" y="4267676"/>
              <a:chExt cx="2514600" cy="457200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F7F10227-3F67-46AD-9CD2-4841E8278A27}"/>
                  </a:ext>
                </a:extLst>
              </p:cNvPr>
              <p:cNvSpPr/>
              <p:nvPr/>
            </p:nvSpPr>
            <p:spPr>
              <a:xfrm>
                <a:off x="3200400" y="4267676"/>
                <a:ext cx="457200" cy="4572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29EF15B-5C8A-4B4E-A282-BA0C39939814}"/>
                  </a:ext>
                </a:extLst>
              </p:cNvPr>
              <p:cNvSpPr/>
              <p:nvPr/>
            </p:nvSpPr>
            <p:spPr>
              <a:xfrm>
                <a:off x="4229100" y="4267676"/>
                <a:ext cx="457200" cy="4572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9D54AA0-5C0F-4FC1-8A3C-7C7BF15EF2E9}"/>
                  </a:ext>
                </a:extLst>
              </p:cNvPr>
              <p:cNvSpPr/>
              <p:nvPr/>
            </p:nvSpPr>
            <p:spPr>
              <a:xfrm>
                <a:off x="5257800" y="4267676"/>
                <a:ext cx="457200" cy="4572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8CD3459-6CC6-476D-BD9C-8E3975D44084}"/>
                </a:ext>
              </a:extLst>
            </p:cNvPr>
            <p:cNvGrpSpPr/>
            <p:nvPr/>
          </p:nvGrpSpPr>
          <p:grpSpPr>
            <a:xfrm>
              <a:off x="7548217" y="4409182"/>
              <a:ext cx="3703983" cy="457200"/>
              <a:chOff x="2620617" y="5784574"/>
              <a:chExt cx="3703983" cy="457200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21616F8-E209-404B-9CB8-2D8128E8E4B7}"/>
                  </a:ext>
                </a:extLst>
              </p:cNvPr>
              <p:cNvSpPr/>
              <p:nvPr/>
            </p:nvSpPr>
            <p:spPr>
              <a:xfrm>
                <a:off x="3702878" y="5784574"/>
                <a:ext cx="457200" cy="4572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9D3991D-D4D5-4E9B-B577-CB719675C0FB}"/>
                  </a:ext>
                </a:extLst>
              </p:cNvPr>
              <p:cNvSpPr/>
              <p:nvPr/>
            </p:nvSpPr>
            <p:spPr>
              <a:xfrm>
                <a:off x="4785139" y="5784574"/>
                <a:ext cx="457200" cy="4572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D390B02-BA6E-4A38-BDA3-8C49BC5EEA5F}"/>
                  </a:ext>
                </a:extLst>
              </p:cNvPr>
              <p:cNvSpPr/>
              <p:nvPr/>
            </p:nvSpPr>
            <p:spPr>
              <a:xfrm>
                <a:off x="5867400" y="5784574"/>
                <a:ext cx="457200" cy="4572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D5128F0-444A-4175-8A3E-A71FF72FA346}"/>
                  </a:ext>
                </a:extLst>
              </p:cNvPr>
              <p:cNvSpPr/>
              <p:nvPr/>
            </p:nvSpPr>
            <p:spPr>
              <a:xfrm>
                <a:off x="2620617" y="5784574"/>
                <a:ext cx="457200" cy="4572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A67D565-59E6-4AC9-A730-5BEBFD704AC6}"/>
                </a:ext>
              </a:extLst>
            </p:cNvPr>
            <p:cNvCxnSpPr>
              <a:cxnSpLocks/>
              <a:stCxn id="34" idx="2"/>
              <a:endCxn id="29" idx="0"/>
            </p:cNvCxnSpPr>
            <p:nvPr/>
          </p:nvCxnSpPr>
          <p:spPr>
            <a:xfrm flipH="1">
              <a:off x="8859078" y="3349484"/>
              <a:ext cx="541130" cy="1059698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F41C737-2E16-4A5A-8308-D2A060587F4A}"/>
                </a:ext>
              </a:extLst>
            </p:cNvPr>
            <p:cNvCxnSpPr>
              <a:cxnSpLocks/>
              <a:stCxn id="35" idx="2"/>
              <a:endCxn id="30" idx="0"/>
            </p:cNvCxnSpPr>
            <p:nvPr/>
          </p:nvCxnSpPr>
          <p:spPr>
            <a:xfrm flipH="1">
              <a:off x="9941339" y="3349484"/>
              <a:ext cx="487569" cy="1059698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0CC0762-BBBC-47B6-88CA-9AFEE08836EB}"/>
                </a:ext>
              </a:extLst>
            </p:cNvPr>
            <p:cNvCxnSpPr>
              <a:cxnSpLocks/>
              <a:stCxn id="35" idx="2"/>
              <a:endCxn id="31" idx="0"/>
            </p:cNvCxnSpPr>
            <p:nvPr/>
          </p:nvCxnSpPr>
          <p:spPr>
            <a:xfrm>
              <a:off x="10428908" y="3349484"/>
              <a:ext cx="594692" cy="1059698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75C9F3CA-C525-43B2-9DFE-5AA20D354AEC}"/>
                </a:ext>
              </a:extLst>
            </p:cNvPr>
            <p:cNvCxnSpPr>
              <a:cxnSpLocks/>
              <a:stCxn id="33" idx="2"/>
              <a:endCxn id="32" idx="0"/>
            </p:cNvCxnSpPr>
            <p:nvPr/>
          </p:nvCxnSpPr>
          <p:spPr>
            <a:xfrm flipH="1">
              <a:off x="7776817" y="3349484"/>
              <a:ext cx="594691" cy="1059698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566B697-651E-4FBE-9289-9A17D990F4AC}"/>
                </a:ext>
              </a:extLst>
            </p:cNvPr>
            <p:cNvCxnSpPr>
              <a:cxnSpLocks/>
              <a:stCxn id="33" idx="2"/>
              <a:endCxn id="29" idx="0"/>
            </p:cNvCxnSpPr>
            <p:nvPr/>
          </p:nvCxnSpPr>
          <p:spPr>
            <a:xfrm>
              <a:off x="8371508" y="3349484"/>
              <a:ext cx="487570" cy="1059698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4995020-7A53-436C-A6AA-5B83AA489510}"/>
                </a:ext>
              </a:extLst>
            </p:cNvPr>
            <p:cNvCxnSpPr>
              <a:cxnSpLocks/>
              <a:stCxn id="34" idx="2"/>
              <a:endCxn id="30" idx="0"/>
            </p:cNvCxnSpPr>
            <p:nvPr/>
          </p:nvCxnSpPr>
          <p:spPr>
            <a:xfrm>
              <a:off x="9400208" y="3349484"/>
              <a:ext cx="541131" cy="1059698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F05CF9F-FFEC-4510-9907-3A180B1B7D3B}"/>
                </a:ext>
              </a:extLst>
            </p:cNvPr>
            <p:cNvCxnSpPr>
              <a:cxnSpLocks/>
              <a:stCxn id="34" idx="2"/>
              <a:endCxn id="31" idx="0"/>
            </p:cNvCxnSpPr>
            <p:nvPr/>
          </p:nvCxnSpPr>
          <p:spPr>
            <a:xfrm>
              <a:off x="9400208" y="3349484"/>
              <a:ext cx="1623392" cy="1059698"/>
            </a:xfrm>
            <a:prstGeom prst="straightConnector1">
              <a:avLst/>
            </a:prstGeom>
            <a:ln w="38100">
              <a:solidFill>
                <a:schemeClr val="accent5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2527D54-4827-4691-93B9-553B69C0A9F4}"/>
                </a:ext>
              </a:extLst>
            </p:cNvPr>
            <p:cNvSpPr/>
            <p:nvPr/>
          </p:nvSpPr>
          <p:spPr>
            <a:xfrm>
              <a:off x="8093432" y="3605013"/>
              <a:ext cx="1828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7162DC9-279A-4034-B151-35CAE7031727}"/>
                </a:ext>
              </a:extLst>
            </p:cNvPr>
            <p:cNvSpPr/>
            <p:nvPr/>
          </p:nvSpPr>
          <p:spPr>
            <a:xfrm>
              <a:off x="8443841" y="3605013"/>
              <a:ext cx="1828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1D3CE2-B8FD-418E-8489-D73580534077}"/>
                </a:ext>
              </a:extLst>
            </p:cNvPr>
            <p:cNvSpPr/>
            <p:nvPr/>
          </p:nvSpPr>
          <p:spPr>
            <a:xfrm>
              <a:off x="9140687" y="3605013"/>
              <a:ext cx="1828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640E8B2-200D-42DB-A05B-70AE296A9BAD}"/>
                </a:ext>
              </a:extLst>
            </p:cNvPr>
            <p:cNvSpPr/>
            <p:nvPr/>
          </p:nvSpPr>
          <p:spPr>
            <a:xfrm>
              <a:off x="9467461" y="3601938"/>
              <a:ext cx="1828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6E4EACB-0794-4329-9AD0-9D2F8C50322F}"/>
                </a:ext>
              </a:extLst>
            </p:cNvPr>
            <p:cNvSpPr/>
            <p:nvPr/>
          </p:nvSpPr>
          <p:spPr>
            <a:xfrm>
              <a:off x="9820190" y="3605251"/>
              <a:ext cx="1828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4EFDBC6-AA50-41B0-B4B8-F59252CDB3D3}"/>
                </a:ext>
              </a:extLst>
            </p:cNvPr>
            <p:cNvSpPr/>
            <p:nvPr/>
          </p:nvSpPr>
          <p:spPr>
            <a:xfrm>
              <a:off x="10181203" y="3601938"/>
              <a:ext cx="1828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0C0D2F13-B7F1-4A8A-802D-CA9C3A27863B}"/>
                </a:ext>
              </a:extLst>
            </p:cNvPr>
            <p:cNvSpPr/>
            <p:nvPr/>
          </p:nvSpPr>
          <p:spPr>
            <a:xfrm>
              <a:off x="10537026" y="3601938"/>
              <a:ext cx="182880" cy="1828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138392A-99EF-4B06-8718-3544AEFBBEBB}"/>
                    </a:ext>
                  </a:extLst>
                </p:cNvPr>
                <p:cNvSpPr txBox="1"/>
                <p:nvPr/>
              </p:nvSpPr>
              <p:spPr>
                <a:xfrm>
                  <a:off x="6876404" y="4409182"/>
                  <a:ext cx="57881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9138392A-99EF-4B06-8718-3544AEFBBEB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76404" y="4409182"/>
                  <a:ext cx="578813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B4F4469-BEE2-44CD-AAAB-F4024C339CA9}"/>
                    </a:ext>
                  </a:extLst>
                </p:cNvPr>
                <p:cNvSpPr txBox="1"/>
                <p:nvPr/>
              </p:nvSpPr>
              <p:spPr>
                <a:xfrm>
                  <a:off x="11359254" y="4404717"/>
                  <a:ext cx="58593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5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5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7B4F4469-BEE2-44CD-AAAB-F4024C339C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59254" y="4404717"/>
                  <a:ext cx="585930" cy="461665"/>
                </a:xfrm>
                <a:prstGeom prst="rect">
                  <a:avLst/>
                </a:prstGeom>
                <a:blipFill>
                  <a:blip r:embed="rId3"/>
                  <a:stretch>
                    <a:fillRect b="-4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5A67CF2-70BB-4663-A340-444190346C90}"/>
                    </a:ext>
                  </a:extLst>
                </p:cNvPr>
                <p:cNvSpPr txBox="1"/>
                <p:nvPr/>
              </p:nvSpPr>
              <p:spPr>
                <a:xfrm>
                  <a:off x="8093432" y="2384465"/>
                  <a:ext cx="59035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3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5A67CF2-70BB-4663-A340-444190346C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3432" y="2384465"/>
                  <a:ext cx="590353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4B930B1-53D9-4EBB-813C-BB85DACACBCC}"/>
                    </a:ext>
                  </a:extLst>
                </p:cNvPr>
                <p:cNvSpPr txBox="1"/>
                <p:nvPr/>
              </p:nvSpPr>
              <p:spPr>
                <a:xfrm>
                  <a:off x="9110801" y="2384465"/>
                  <a:ext cx="59747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3"/>
                    </a:solidFill>
                  </a:endParaRP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4B930B1-53D9-4EBB-813C-BB85DACACBC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10801" y="2384465"/>
                  <a:ext cx="597471" cy="461665"/>
                </a:xfrm>
                <a:prstGeom prst="rect">
                  <a:avLst/>
                </a:prstGeom>
                <a:blipFill>
                  <a:blip r:embed="rId5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E93CF096-93C7-4765-AA86-57159E62D6F3}"/>
                    </a:ext>
                  </a:extLst>
                </p:cNvPr>
                <p:cNvSpPr txBox="1"/>
                <p:nvPr/>
              </p:nvSpPr>
              <p:spPr>
                <a:xfrm>
                  <a:off x="10130172" y="2379592"/>
                  <a:ext cx="59747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sz="2400" b="0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lang="en-US" sz="2400" dirty="0">
                    <a:solidFill>
                      <a:schemeClr val="accent3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E93CF096-93C7-4765-AA86-57159E62D6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30172" y="2379592"/>
                  <a:ext cx="597471" cy="461665"/>
                </a:xfrm>
                <a:prstGeom prst="rect">
                  <a:avLst/>
                </a:prstGeom>
                <a:blipFill>
                  <a:blip r:embed="rId6"/>
                  <a:stretch>
                    <a:fillRect b="-3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923D475-CBCA-42C3-84ED-333F2415AF93}"/>
                </a:ext>
              </a:extLst>
            </p:cNvPr>
            <p:cNvSpPr/>
            <p:nvPr/>
          </p:nvSpPr>
          <p:spPr>
            <a:xfrm>
              <a:off x="9582292" y="4208392"/>
              <a:ext cx="1800353" cy="838200"/>
            </a:xfrm>
            <a:prstGeom prst="rect">
              <a:avLst/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1CBAB5-5BD4-41D2-B2D4-3A46E4002AD9}"/>
                </a:ext>
              </a:extLst>
            </p:cNvPr>
            <p:cNvSpPr/>
            <p:nvPr/>
          </p:nvSpPr>
          <p:spPr>
            <a:xfrm>
              <a:off x="7422894" y="4208392"/>
              <a:ext cx="1800353" cy="838200"/>
            </a:xfrm>
            <a:prstGeom prst="rect">
              <a:avLst/>
            </a:prstGeom>
            <a:noFill/>
            <a:ln w="571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894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D8414-BB93-44A2-98F8-C37B9A27D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3654"/>
            <a:ext cx="9930163" cy="1044874"/>
          </a:xfrm>
        </p:spPr>
        <p:txBody>
          <a:bodyPr/>
          <a:lstStyle/>
          <a:p>
            <a:r>
              <a:rPr lang="en-US" dirty="0"/>
              <a:t>Buying a House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A136B-7BFC-4738-8A9C-A0DAF8ED9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681" y="1465215"/>
            <a:ext cx="7391399" cy="478318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House values revealed one-by-one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>
                <a:cs typeface="Calibri" panose="020F0502020204030204" pitchFamily="34" charset="0"/>
              </a:rPr>
              <a:t>Help buyer select online a highly-valued house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Challenges</a:t>
            </a:r>
          </a:p>
          <a:p>
            <a:pPr marL="914400" lvl="1" indent="-457200">
              <a:buClrTx/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</a:rPr>
              <a:t>Online</a:t>
            </a:r>
            <a:r>
              <a:rPr lang="en-US" dirty="0"/>
              <a:t> selection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House values </a:t>
            </a:r>
            <a:r>
              <a:rPr lang="en-US" b="1" dirty="0">
                <a:solidFill>
                  <a:schemeClr val="tx2"/>
                </a:solidFill>
              </a:rPr>
              <a:t>correlated</a:t>
            </a:r>
            <a:r>
              <a:rPr lang="en-US" dirty="0"/>
              <a:t> by common features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High-Level Results</a:t>
            </a:r>
          </a:p>
          <a:p>
            <a:pPr marL="800100" lvl="1" indent="-342900"/>
            <a:r>
              <a:rPr lang="en-US" dirty="0"/>
              <a:t>Simple </a:t>
            </a:r>
            <a:r>
              <a:rPr lang="en-US" b="1" dirty="0">
                <a:solidFill>
                  <a:schemeClr val="tx2"/>
                </a:solidFill>
              </a:rPr>
              <a:t>threshold-based</a:t>
            </a:r>
            <a:r>
              <a:rPr lang="en-US" dirty="0"/>
              <a:t> rules don’t suffice</a:t>
            </a:r>
          </a:p>
          <a:p>
            <a:pPr marL="800100" lvl="1" indent="-342900"/>
            <a:r>
              <a:rPr lang="en-US" dirty="0"/>
              <a:t>Instead, winnow some options and then use a threshold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C7B213-C247-4D54-96FB-3E814E7EB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EA09BE-2648-416F-917B-4403FEF16AB7}"/>
              </a:ext>
            </a:extLst>
          </p:cNvPr>
          <p:cNvSpPr txBox="1"/>
          <p:nvPr/>
        </p:nvSpPr>
        <p:spPr>
          <a:xfrm>
            <a:off x="7799070" y="2976181"/>
            <a:ext cx="146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Calibri" panose="020F0502020204030204" pitchFamily="34" charset="0"/>
              </a:rPr>
              <a:t>Irrevocably select one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85BFB6A-2143-448C-9649-783B03CCC4D6}"/>
              </a:ext>
            </a:extLst>
          </p:cNvPr>
          <p:cNvSpPr txBox="1"/>
          <p:nvPr/>
        </p:nvSpPr>
        <p:spPr>
          <a:xfrm>
            <a:off x="7767320" y="12523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cs typeface="Calibri" panose="020F0502020204030204" pitchFamily="34" charset="0"/>
              </a:rPr>
              <a:t>Buyer</a:t>
            </a:r>
            <a:endParaRPr lang="en-US" sz="2400" b="1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A6102F3-1F76-4A19-9FE2-57935F198B68}"/>
              </a:ext>
            </a:extLst>
          </p:cNvPr>
          <p:cNvSpPr txBox="1"/>
          <p:nvPr/>
        </p:nvSpPr>
        <p:spPr>
          <a:xfrm>
            <a:off x="9977120" y="12523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cs typeface="Calibri" panose="020F0502020204030204" pitchFamily="34" charset="0"/>
              </a:rPr>
              <a:t>Houses</a:t>
            </a:r>
            <a:endParaRPr lang="en-US" sz="2400" b="1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9EC158E4-CE5D-4DB7-AB59-BCBFDCB1F3BC}"/>
              </a:ext>
            </a:extLst>
          </p:cNvPr>
          <p:cNvSpPr/>
          <p:nvPr/>
        </p:nvSpPr>
        <p:spPr>
          <a:xfrm>
            <a:off x="8300720" y="2392579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CC3BF9E-E234-48D5-9AA4-0A4C244CBED9}"/>
              </a:ext>
            </a:extLst>
          </p:cNvPr>
          <p:cNvSpPr/>
          <p:nvPr/>
        </p:nvSpPr>
        <p:spPr>
          <a:xfrm>
            <a:off x="10510520" y="3304694"/>
            <a:ext cx="457200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CC6F741-75E9-4CD0-945A-0A9B5C26A792}"/>
              </a:ext>
            </a:extLst>
          </p:cNvPr>
          <p:cNvSpPr/>
          <p:nvPr/>
        </p:nvSpPr>
        <p:spPr>
          <a:xfrm>
            <a:off x="10510520" y="3954922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1281F092-DB9A-4B5E-A6C2-C68F663EFCEF}"/>
              </a:ext>
            </a:extLst>
          </p:cNvPr>
          <p:cNvCxnSpPr>
            <a:cxnSpLocks/>
            <a:stCxn id="89" idx="6"/>
            <a:endCxn id="90" idx="1"/>
          </p:cNvCxnSpPr>
          <p:nvPr/>
        </p:nvCxnSpPr>
        <p:spPr>
          <a:xfrm>
            <a:off x="8757920" y="2621179"/>
            <a:ext cx="1752600" cy="912115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>
            <a:extLst>
              <a:ext uri="{FF2B5EF4-FFF2-40B4-BE49-F238E27FC236}">
                <a16:creationId xmlns:a16="http://schemas.microsoft.com/office/drawing/2014/main" id="{26A5B0C8-73D6-4E26-881D-7ADD5CAB7280}"/>
              </a:ext>
            </a:extLst>
          </p:cNvPr>
          <p:cNvSpPr/>
          <p:nvPr/>
        </p:nvSpPr>
        <p:spPr>
          <a:xfrm>
            <a:off x="10510520" y="2654466"/>
            <a:ext cx="4572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40C4137-BE42-4A1D-AFF9-81DCD991B0EE}"/>
              </a:ext>
            </a:extLst>
          </p:cNvPr>
          <p:cNvSpPr/>
          <p:nvPr/>
        </p:nvSpPr>
        <p:spPr>
          <a:xfrm>
            <a:off x="10510520" y="2004238"/>
            <a:ext cx="4572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B2886E7-ABBF-462C-822A-086E18BE5B07}"/>
              </a:ext>
            </a:extLst>
          </p:cNvPr>
          <p:cNvSpPr/>
          <p:nvPr/>
        </p:nvSpPr>
        <p:spPr>
          <a:xfrm>
            <a:off x="10510520" y="4605150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477D62F-0DF1-4CE0-AD3B-B8380B6BC141}"/>
              </a:ext>
            </a:extLst>
          </p:cNvPr>
          <p:cNvSpPr txBox="1"/>
          <p:nvPr/>
        </p:nvSpPr>
        <p:spPr>
          <a:xfrm>
            <a:off x="9530621" y="5178755"/>
            <a:ext cx="241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cs typeface="Calibri" panose="020F0502020204030204" pitchFamily="34" charset="0"/>
              </a:rPr>
              <a:t>arriving online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48035AB-DB07-4464-92AA-B00277632085}"/>
              </a:ext>
            </a:extLst>
          </p:cNvPr>
          <p:cNvSpPr/>
          <p:nvPr/>
        </p:nvSpPr>
        <p:spPr>
          <a:xfrm>
            <a:off x="7371080" y="5685678"/>
            <a:ext cx="384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cap="small" dirty="0">
                <a:solidFill>
                  <a:schemeClr val="tx2"/>
                </a:solidFill>
              </a:rPr>
              <a:t>Can we even Solve for Independent Values?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512BB1-6A70-4E70-A7ED-6A304D853027}"/>
                  </a:ext>
                </a:extLst>
              </p:cNvPr>
              <p:cNvSpPr txBox="1"/>
              <p:nvPr/>
            </p:nvSpPr>
            <p:spPr>
              <a:xfrm>
                <a:off x="9900215" y="3446934"/>
                <a:ext cx="5398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1512BB1-6A70-4E70-A7ED-6A304D853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0215" y="3446934"/>
                <a:ext cx="539891" cy="461665"/>
              </a:xfrm>
              <a:prstGeom prst="rect">
                <a:avLst/>
              </a:prstGeom>
              <a:blipFill>
                <a:blip r:embed="rId2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400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1317-F24F-4F8F-891F-8EFFD670E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Prophet Inequalities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24CD4D-5645-44A6-B866-8382E18CD8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465214"/>
                <a:ext cx="7223759" cy="4946381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/>
                  <a:t> values drawn </a:t>
                </a:r>
                <a:r>
                  <a:rPr lang="en-US" dirty="0">
                    <a:solidFill>
                      <a:schemeClr val="tx2"/>
                    </a:solidFill>
                  </a:rPr>
                  <a:t>independently</a:t>
                </a:r>
                <a:r>
                  <a:rPr lang="en-US" b="0" dirty="0"/>
                  <a:t> from </a:t>
                </a:r>
                <a:r>
                  <a:rPr lang="en-US" dirty="0">
                    <a:solidFill>
                      <a:schemeClr val="tx2"/>
                    </a:solidFill>
                  </a:rPr>
                  <a:t>known</a:t>
                </a:r>
                <a:r>
                  <a:rPr lang="en-US" b="0" dirty="0"/>
                  <a:t> distributions</a:t>
                </a:r>
                <a:r>
                  <a:rPr lang="en-US" dirty="0"/>
                  <a:t>:</a:t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>
                        <a:latin typeface="Cambria Math" panose="02040503050406030204" pitchFamily="18" charset="0"/>
                      </a:rPr>
                      <m:t>∼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3000" i="0" dirty="0">
                  <a:solidFill>
                    <a:schemeClr val="tx2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-threshold</a:t>
                </a:r>
                <a:r>
                  <a:rPr lang="en-US" b="0" dirty="0">
                    <a:solidFill>
                      <a:schemeClr val="tx1"/>
                    </a:solidFill>
                  </a:rPr>
                  <a:t> mechanism</a:t>
                </a:r>
                <a:r>
                  <a:rPr lang="en-US" b="0" dirty="0"/>
                  <a:t>:</a:t>
                </a:r>
                <a:r>
                  <a:rPr lang="en-US" dirty="0"/>
                  <a:t> </a:t>
                </a:r>
                <a:r>
                  <a:rPr lang="en-US" b="0" dirty="0"/>
                  <a:t>Take first item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τ</m:t>
                    </m:r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0" dirty="0"/>
              </a:p>
              <a:p>
                <a:r>
                  <a:rPr lang="en-US" cap="small" dirty="0"/>
                  <a:t>Theorem</a:t>
                </a:r>
                <a:r>
                  <a:rPr lang="en-US" dirty="0"/>
                  <a:t>:</a:t>
                </a:r>
                <a:r>
                  <a:rPr lang="en-US" b="0" dirty="0"/>
                  <a:t> The following give </a:t>
                </a:r>
                <a14:m>
                  <m:oMath xmlns:m="http://schemas.openxmlformats.org/officeDocument/2006/math">
                    <m:r>
                      <a:rPr lang="en-US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-approximation</a:t>
                </a:r>
                <a:endParaRPr lang="en-US" dirty="0"/>
              </a:p>
              <a:p>
                <a:pPr marL="800100" lvl="1" indent="-342900"/>
                <a:r>
                  <a:rPr lang="en-US" dirty="0"/>
                  <a:t>Mean: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     </a:t>
                </a:r>
                <a:r>
                  <a:rPr lang="en-US" sz="1800" b="0" u="sng" dirty="0">
                    <a:solidFill>
                      <a:srgbClr val="FF9900"/>
                    </a:solidFill>
                  </a:rPr>
                  <a:t>Kleinberg-Weinberg’12</a:t>
                </a:r>
                <a:endParaRPr lang="en-US" sz="1800" b="0" dirty="0"/>
              </a:p>
              <a:p>
                <a:pPr marL="800100" lvl="1" indent="-342900"/>
                <a:r>
                  <a:rPr lang="en-US" dirty="0"/>
                  <a:t>Median:</a:t>
                </a:r>
                <a:r>
                  <a:rPr lang="en-US" dirty="0">
                    <a:solidFill>
                      <a:schemeClr val="accent2"/>
                    </a:solidFill>
                  </a:rPr>
                  <a:t> 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</m:e>
                            </m:func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≥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</m:d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=1/2</m:t>
                        </m:r>
                      </m:e>
                    </m:func>
                  </m:oMath>
                </a14:m>
                <a:r>
                  <a:rPr lang="en-US" dirty="0"/>
                  <a:t>       </a:t>
                </a:r>
                <a:r>
                  <a:rPr lang="en-US" sz="1800" b="0" u="sng" dirty="0">
                    <a:solidFill>
                      <a:srgbClr val="FF9900"/>
                    </a:solidFill>
                  </a:rPr>
                  <a:t>Samuel-Cahn’84</a:t>
                </a:r>
                <a:endParaRPr lang="en-US" b="0" u="sng" dirty="0">
                  <a:solidFill>
                    <a:srgbClr val="FF9900"/>
                  </a:solidFill>
                </a:endParaRPr>
              </a:p>
              <a:p>
                <a:endParaRPr lang="en-US" sz="1000" dirty="0"/>
              </a:p>
              <a:p>
                <a:r>
                  <a:rPr lang="en-US" cap="small" dirty="0"/>
                  <a:t>Extensions</a:t>
                </a:r>
                <a:r>
                  <a:rPr lang="en-US" dirty="0"/>
                  <a:t>:</a:t>
                </a:r>
              </a:p>
              <a:p>
                <a:pPr marL="800100" lvl="1" indent="-342900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r</m:t>
                    </m:r>
                  </m:oMath>
                </a14:m>
                <a:r>
                  <a:rPr lang="en-US" dirty="0"/>
                  <a:t> items: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1+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(1/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</m:t>
                        </m:r>
                      </m:e>
                    </m:rad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approx</a:t>
                </a:r>
                <a:r>
                  <a:rPr lang="en-US" dirty="0"/>
                  <a:t>   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Alaei’11</a:t>
                </a:r>
                <a:endParaRPr lang="en-US" dirty="0"/>
              </a:p>
              <a:p>
                <a:pPr marL="800100" lvl="1" indent="-342900"/>
                <a:r>
                  <a:rPr lang="en-US" dirty="0"/>
                  <a:t>Matroid:		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-approx   </a:t>
                </a:r>
                <a:r>
                  <a:rPr lang="en-US" sz="1800" u="sng" dirty="0">
                    <a:solidFill>
                      <a:srgbClr val="FF9900"/>
                    </a:solidFill>
                  </a:rPr>
                  <a:t>Kleinberg-Weinberg’12</a:t>
                </a:r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524CD4D-5645-44A6-B866-8382E18CD8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465214"/>
                <a:ext cx="7223759" cy="4946381"/>
              </a:xfrm>
              <a:blipFill>
                <a:blip r:embed="rId2"/>
                <a:stretch>
                  <a:fillRect l="-844" t="-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7437E-4163-4CD1-8565-8ADE4FE5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8DED332-230C-4196-8C6D-A42B6B1D03DE}"/>
                  </a:ext>
                </a:extLst>
              </p:cNvPr>
              <p:cNvSpPr txBox="1"/>
              <p:nvPr/>
            </p:nvSpPr>
            <p:spPr>
              <a:xfrm>
                <a:off x="9250680" y="3428420"/>
                <a:ext cx="11973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∼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F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8DED332-230C-4196-8C6D-A42B6B1D03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0680" y="3428420"/>
                <a:ext cx="1197315" cy="461665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254EC07-4DFE-4A5F-AC01-C3756D6D9CBE}"/>
                  </a:ext>
                </a:extLst>
              </p:cNvPr>
              <p:cNvSpPr/>
              <p:nvPr/>
            </p:nvSpPr>
            <p:spPr>
              <a:xfrm>
                <a:off x="2244750" y="2251509"/>
                <a:ext cx="4826193" cy="369332"/>
              </a:xfrm>
              <a:prstGeom prst="rect">
                <a:avLst/>
              </a:prstGeom>
              <a:ln w="15875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b="1" i="0" dirty="0" smtClean="0">
                        <a:latin typeface="Cambria Math" panose="02040503050406030204" pitchFamily="18" charset="0"/>
                      </a:rPr>
                      <m:t>𝛂</m:t>
                    </m:r>
                  </m:oMath>
                </a14:m>
                <a:r>
                  <a:rPr lang="en-US" b="1" dirty="0">
                    <a:latin typeface="Cambria Math" panose="02040503050406030204" pitchFamily="18" charset="0"/>
                  </a:rPr>
                  <a:t>-</a:t>
                </a:r>
                <a:r>
                  <a:rPr lang="en-US" b="1" dirty="0" err="1">
                    <a:latin typeface="Cambria Math" panose="02040503050406030204" pitchFamily="18" charset="0"/>
                  </a:rPr>
                  <a:t>approx</a:t>
                </a:r>
                <a:r>
                  <a:rPr lang="en-US" dirty="0">
                    <a:latin typeface="Cambria Math" panose="02040503050406030204" pitchFamily="18" charset="0"/>
                  </a:rPr>
                  <a:t> means: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reward</m:t>
                        </m:r>
                      </m:e>
                    </m:d>
                    <m:r>
                      <a:rPr lang="en-US" i="0">
                        <a:latin typeface="Cambria Math" panose="02040503050406030204" pitchFamily="18" charset="0"/>
                      </a:rPr>
                      <m:t>≥1/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α</m:t>
                    </m:r>
                    <m:r>
                      <a:rPr lang="en-US" i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i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i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7254EC07-4DFE-4A5F-AC01-C3756D6D9CB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750" y="2251509"/>
                <a:ext cx="4826193" cy="369332"/>
              </a:xfrm>
              <a:prstGeom prst="rect">
                <a:avLst/>
              </a:prstGeom>
              <a:blipFill>
                <a:blip r:embed="rId4"/>
                <a:stretch>
                  <a:fillRect t="-7813" b="-18750"/>
                </a:stretch>
              </a:blipFill>
              <a:ln w="158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C670D617-D197-4DF9-83F9-2AF7A9D598A8}"/>
              </a:ext>
            </a:extLst>
          </p:cNvPr>
          <p:cNvSpPr txBox="1"/>
          <p:nvPr/>
        </p:nvSpPr>
        <p:spPr>
          <a:xfrm>
            <a:off x="9977120" y="12523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cs typeface="Calibri" panose="020F0502020204030204" pitchFamily="34" charset="0"/>
              </a:rPr>
              <a:t>Items</a:t>
            </a:r>
            <a:endParaRPr lang="en-US" sz="2400" b="1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9661BC7-93CE-4517-80E8-F6D1B5A607F0}"/>
              </a:ext>
            </a:extLst>
          </p:cNvPr>
          <p:cNvSpPr/>
          <p:nvPr/>
        </p:nvSpPr>
        <p:spPr>
          <a:xfrm>
            <a:off x="8300720" y="2392579"/>
            <a:ext cx="457200" cy="4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9151660-8553-43B8-923C-D406B36B6813}"/>
              </a:ext>
            </a:extLst>
          </p:cNvPr>
          <p:cNvSpPr/>
          <p:nvPr/>
        </p:nvSpPr>
        <p:spPr>
          <a:xfrm>
            <a:off x="10510520" y="3304694"/>
            <a:ext cx="457200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25944C0-FFE9-4F59-8024-8C9727779E5D}"/>
              </a:ext>
            </a:extLst>
          </p:cNvPr>
          <p:cNvSpPr/>
          <p:nvPr/>
        </p:nvSpPr>
        <p:spPr>
          <a:xfrm>
            <a:off x="10510520" y="3954922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77EFBC-EFAE-41D7-A135-1318E7AD47DA}"/>
              </a:ext>
            </a:extLst>
          </p:cNvPr>
          <p:cNvCxnSpPr>
            <a:cxnSpLocks/>
            <a:stCxn id="29" idx="6"/>
            <a:endCxn id="30" idx="1"/>
          </p:cNvCxnSpPr>
          <p:nvPr/>
        </p:nvCxnSpPr>
        <p:spPr>
          <a:xfrm>
            <a:off x="8757920" y="2621179"/>
            <a:ext cx="1752600" cy="912115"/>
          </a:xfrm>
          <a:prstGeom prst="straightConnector1">
            <a:avLst/>
          </a:prstGeom>
          <a:ln w="3810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BFCAE256-C0C7-473F-9413-D36C3099E32E}"/>
              </a:ext>
            </a:extLst>
          </p:cNvPr>
          <p:cNvSpPr/>
          <p:nvPr/>
        </p:nvSpPr>
        <p:spPr>
          <a:xfrm>
            <a:off x="10510520" y="2654466"/>
            <a:ext cx="4572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B0F9E7D-F07B-487F-8782-A4BB12279D2F}"/>
              </a:ext>
            </a:extLst>
          </p:cNvPr>
          <p:cNvSpPr/>
          <p:nvPr/>
        </p:nvSpPr>
        <p:spPr>
          <a:xfrm>
            <a:off x="10510520" y="2004238"/>
            <a:ext cx="457200" cy="4572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E155A0C-920D-4499-B00C-EFD6441837AD}"/>
              </a:ext>
            </a:extLst>
          </p:cNvPr>
          <p:cNvSpPr/>
          <p:nvPr/>
        </p:nvSpPr>
        <p:spPr>
          <a:xfrm>
            <a:off x="10510520" y="4605150"/>
            <a:ext cx="457200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61CD3C-0660-4C6D-A3CB-69D8359F9898}"/>
              </a:ext>
            </a:extLst>
          </p:cNvPr>
          <p:cNvSpPr txBox="1"/>
          <p:nvPr/>
        </p:nvSpPr>
        <p:spPr>
          <a:xfrm>
            <a:off x="9530621" y="5178755"/>
            <a:ext cx="241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cs typeface="Calibri" panose="020F0502020204030204" pitchFamily="34" charset="0"/>
              </a:rPr>
              <a:t>arriving online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011AA39-7366-487E-926E-B0D6FEBFE627}"/>
                  </a:ext>
                </a:extLst>
              </p:cNvPr>
              <p:cNvSpPr/>
              <p:nvPr/>
            </p:nvSpPr>
            <p:spPr>
              <a:xfrm>
                <a:off x="7782560" y="5599291"/>
                <a:ext cx="4048760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b="1" cap="small" dirty="0">
                    <a:solidFill>
                      <a:schemeClr val="tx2"/>
                    </a:solidFill>
                  </a:rPr>
                  <a:t>What if values Correlated?</a:t>
                </a:r>
                <a:br>
                  <a:rPr lang="en-US" sz="2000" b="1" dirty="0">
                    <a:solidFill>
                      <a:schemeClr val="tx2"/>
                    </a:solidFill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n</m:t>
                        </m:r>
                      </m:e>
                    </m:d>
                  </m:oMath>
                </a14:m>
                <a:r>
                  <a:rPr lang="en-US" sz="2000" dirty="0"/>
                  <a:t>-</a:t>
                </a:r>
                <a:r>
                  <a:rPr lang="en-US" sz="2000" dirty="0" err="1"/>
                  <a:t>approx</a:t>
                </a:r>
                <a:r>
                  <a:rPr lang="en-US" sz="2000" dirty="0"/>
                  <a:t> </a:t>
                </a:r>
                <a:r>
                  <a:rPr lang="en-US" u="sng" dirty="0">
                    <a:solidFill>
                      <a:srgbClr val="FF9900"/>
                    </a:solidFill>
                  </a:rPr>
                  <a:t>Hill-Kertz’92</a:t>
                </a:r>
                <a:endParaRPr lang="en-US" sz="2000" dirty="0"/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011AA39-7366-487E-926E-B0D6FEBFE6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2560" y="5599291"/>
                <a:ext cx="4048760" cy="707886"/>
              </a:xfrm>
              <a:prstGeom prst="rect">
                <a:avLst/>
              </a:prstGeom>
              <a:blipFill>
                <a:blip r:embed="rId5"/>
                <a:stretch>
                  <a:fillRect t="-4310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7BE7112D-B7EA-4BD5-91C2-5D4BA40840D1}"/>
              </a:ext>
            </a:extLst>
          </p:cNvPr>
          <p:cNvSpPr txBox="1"/>
          <p:nvPr/>
        </p:nvSpPr>
        <p:spPr>
          <a:xfrm>
            <a:off x="7799070" y="2976181"/>
            <a:ext cx="146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Calibri" panose="020F0502020204030204" pitchFamily="34" charset="0"/>
              </a:rPr>
              <a:t>Irrevocably Select one</a:t>
            </a:r>
          </a:p>
        </p:txBody>
      </p:sp>
    </p:spTree>
    <p:extLst>
      <p:ext uri="{BB962C8B-B14F-4D97-AF65-F5344CB8AC3E}">
        <p14:creationId xmlns:p14="http://schemas.microsoft.com/office/powerpoint/2010/main" val="194179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F2D88-C8F7-4A81-9061-FA12FEE5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Correlations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276111-8325-4839-A25B-4B596A79D4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680" y="1450484"/>
                <a:ext cx="4828653" cy="3682657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cap="small" dirty="0"/>
                  <a:t>Values</a:t>
                </a:r>
                <a:br>
                  <a:rPr lang="en-US" dirty="0"/>
                </a:br>
                <a:endParaRPr lang="en-US" sz="1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𝐗</m:t>
                          </m:r>
                        </m:e>
                      </m:acc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⋅</m:t>
                      </m:r>
                      <m:acc>
                        <m:accPr>
                          <m:chr m:val="⃗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𝐘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274320" lvl="1" indent="0">
                  <a:buNone/>
                </a:pPr>
                <a:r>
                  <a:rPr lang="en-US" sz="1800" b="0" dirty="0"/>
                  <a:t>For a </a:t>
                </a:r>
                <a:r>
                  <a:rPr lang="en-US" sz="1800" b="1" dirty="0">
                    <a:solidFill>
                      <a:schemeClr val="tx2"/>
                    </a:solidFill>
                  </a:rPr>
                  <a:t>known</a:t>
                </a:r>
                <a:r>
                  <a:rPr lang="en-US" sz="1800" b="1" dirty="0"/>
                  <a:t> </a:t>
                </a:r>
                <a:r>
                  <a:rPr lang="en-US" sz="1800" b="1" dirty="0">
                    <a:solidFill>
                      <a:schemeClr val="tx2"/>
                    </a:solidFill>
                  </a:rPr>
                  <a:t>matrix</a:t>
                </a:r>
                <a:r>
                  <a:rPr lang="en-US" sz="1800" b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18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1800" b="0" i="0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m</m:t>
                        </m:r>
                      </m:sup>
                    </m:sSup>
                  </m:oMath>
                </a14:m>
                <a:r>
                  <a:rPr lang="en-US" sz="1800" b="0" dirty="0"/>
                  <a:t> and an unknown vector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>
                            <a:latin typeface="Cambria Math" panose="02040503050406030204" pitchFamily="18" charset="0"/>
                          </a:rPr>
                          <m:t>𝐘</m:t>
                        </m:r>
                      </m:e>
                    </m:acc>
                  </m:oMath>
                </a14:m>
                <a:r>
                  <a:rPr lang="en-US" sz="1800" b="0" dirty="0"/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∼</m:t>
                    </m:r>
                    <m:sSub>
                      <m:sSubPr>
                        <m:ctrlPr>
                          <a:rPr lang="en-US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1800" b="0" dirty="0"/>
                  <a:t> for </a:t>
                </a:r>
                <a:r>
                  <a:rPr lang="en-US" sz="1800" b="1" dirty="0">
                    <a:solidFill>
                      <a:schemeClr val="tx2"/>
                    </a:solidFill>
                  </a:rPr>
                  <a:t>known distributions</a:t>
                </a:r>
                <a:r>
                  <a:rPr lang="en-US" sz="1800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F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sz="1800" b="0" dirty="0"/>
                  <a:t>.</a:t>
                </a:r>
                <a:endParaRPr lang="en-US" b="0" dirty="0"/>
              </a:p>
              <a:p>
                <a:endParaRPr lang="en-US" sz="1000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cap="small" dirty="0"/>
                  <a:t>Examples</a:t>
                </a:r>
                <a:r>
                  <a:rPr lang="en-US" b="0" dirty="0"/>
                  <a:t>: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b="0" dirty="0"/>
                  <a:t> is identity matrix or </a:t>
                </a:r>
                <a:br>
                  <a:rPr lang="en-US" b="0" dirty="0"/>
                </a:b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{0,1}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n-US" b="0">
                            <a:latin typeface="Cambria Math" panose="02040503050406030204" pitchFamily="18" charset="0"/>
                          </a:rPr>
                          <m:t>m</m:t>
                        </m:r>
                      </m:sup>
                    </m:sSubSup>
                  </m:oMath>
                </a14:m>
                <a:r>
                  <a:rPr lang="en-US" b="0" dirty="0"/>
                  <a:t> </a:t>
                </a:r>
                <a:endParaRPr lang="en-US" sz="1000" b="0" dirty="0"/>
              </a:p>
              <a:p>
                <a:pPr marL="342900" indent="-342900"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endParaRPr lang="en-US" sz="1500" cap="small" dirty="0">
                  <a:solidFill>
                    <a:schemeClr val="tx2"/>
                  </a:solidFill>
                </a:endParaRPr>
              </a:p>
              <a:p>
                <a:pPr>
                  <a:spcAft>
                    <a:spcPts val="0"/>
                  </a:spcAft>
                </a:pPr>
                <a:r>
                  <a:rPr lang="en-US" cap="small" dirty="0">
                    <a:solidFill>
                      <a:schemeClr val="tx2"/>
                    </a:solidFill>
                  </a:rPr>
                  <a:t>Can we still get </a:t>
                </a:r>
                <a14:m>
                  <m:oMath xmlns:m="http://schemas.openxmlformats.org/officeDocument/2006/math">
                    <m:r>
                      <a:rPr lang="en-US" cap="small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𝚯</m:t>
                    </m:r>
                    <m:r>
                      <a:rPr lang="en-US" i="1" cap="small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cap="small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i="1" cap="small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cap="small" dirty="0">
                    <a:solidFill>
                      <a:schemeClr val="tx2"/>
                    </a:solidFill>
                  </a:rPr>
                  <a:t> Approximation?</a:t>
                </a:r>
                <a:endParaRPr lang="en-US" sz="1800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276111-8325-4839-A25B-4B596A79D4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680" y="1450484"/>
                <a:ext cx="4828653" cy="3682657"/>
              </a:xfrm>
              <a:blipFill>
                <a:blip r:embed="rId2"/>
                <a:stretch>
                  <a:fillRect l="-1263" t="-828" b="-8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646F8-2337-4599-8B31-A0200EB78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4204B1-B27E-4D64-885C-4C962E78BD57}"/>
              </a:ext>
            </a:extLst>
          </p:cNvPr>
          <p:cNvSpPr/>
          <p:nvPr/>
        </p:nvSpPr>
        <p:spPr>
          <a:xfrm>
            <a:off x="7005321" y="2113564"/>
            <a:ext cx="3187720" cy="298956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2F1CFC-8208-4BA0-BBB9-271AA172FBBF}"/>
                  </a:ext>
                </a:extLst>
              </p:cNvPr>
              <p:cNvSpPr txBox="1"/>
              <p:nvPr/>
            </p:nvSpPr>
            <p:spPr>
              <a:xfrm>
                <a:off x="7800361" y="1653064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m</m:t>
                    </m:r>
                  </m:oMath>
                </a14:m>
                <a:r>
                  <a:rPr lang="en-US" dirty="0">
                    <a:cs typeface="Calibri" panose="020F0502020204030204" pitchFamily="34" charset="0"/>
                  </a:rPr>
                  <a:t> features</a:t>
                </a:r>
                <a:endParaRPr lang="en-US" dirty="0">
                  <a:solidFill>
                    <a:schemeClr val="accent2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2F1CFC-8208-4BA0-BBB9-271AA172F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361" y="1653064"/>
                <a:ext cx="1524000" cy="369332"/>
              </a:xfrm>
              <a:prstGeom prst="rect">
                <a:avLst/>
              </a:prstGeom>
              <a:blipFill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AB13AA-2615-479C-B658-CDAC32DBCB7C}"/>
                  </a:ext>
                </a:extLst>
              </p:cNvPr>
              <p:cNvSpPr txBox="1"/>
              <p:nvPr/>
            </p:nvSpPr>
            <p:spPr>
              <a:xfrm rot="16200000">
                <a:off x="6038677" y="3567873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n</m:t>
                    </m:r>
                  </m:oMath>
                </a14:m>
                <a:r>
                  <a:rPr lang="en-US" dirty="0">
                    <a:cs typeface="Calibri" panose="020F0502020204030204" pitchFamily="34" charset="0"/>
                  </a:rPr>
                  <a:t> items</a:t>
                </a:r>
                <a:endParaRPr lang="en-US" dirty="0">
                  <a:solidFill>
                    <a:schemeClr val="accent2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3AB13AA-2615-479C-B658-CDAC32DBC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6038677" y="3567873"/>
                <a:ext cx="1524000" cy="369332"/>
              </a:xfrm>
              <a:prstGeom prst="rect">
                <a:avLst/>
              </a:prstGeom>
              <a:blipFill>
                <a:blip r:embed="rId4"/>
                <a:stretch>
                  <a:fillRect l="-8197" r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9FE743-337A-4CBC-BB13-F48E0574A2E7}"/>
                  </a:ext>
                </a:extLst>
              </p:cNvPr>
              <p:cNvSpPr txBox="1"/>
              <p:nvPr/>
            </p:nvSpPr>
            <p:spPr>
              <a:xfrm>
                <a:off x="7095827" y="3354750"/>
                <a:ext cx="2996005" cy="12449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ij</m:t>
                        </m:r>
                      </m:sub>
                    </m:sSub>
                    <m: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 degree to which item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i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 </a:t>
                </a:r>
                <a:r>
                  <a:rPr lang="en-US" dirty="0">
                    <a:cs typeface="Calibri" panose="020F0502020204030204" pitchFamily="34" charset="0"/>
                  </a:rPr>
                  <a:t>       	</a:t>
                </a:r>
                <a:r>
                  <a:rPr lang="en-US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exhibits feature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j</m:t>
                    </m:r>
                  </m:oMath>
                </a14:m>
                <a:endParaRPr lang="en-US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  <a:p>
                <a:endParaRPr lang="en-US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  <a:cs typeface="Calibri" panose="020F0502020204030204" pitchFamily="34" charset="0"/>
                  </a:rPr>
                  <a:t>	(</a:t>
                </a:r>
                <a14:m>
                  <m:oMath xmlns:m="http://schemas.openxmlformats.org/officeDocument/2006/math">
                    <m:r>
                      <a:rPr lang="en-US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0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  <m:t>ij</m:t>
                        </m:r>
                      </m:sub>
                    </m:sSub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≤1)</m:t>
                    </m:r>
                  </m:oMath>
                </a14:m>
                <a:endParaRPr lang="en-US" dirty="0">
                  <a:solidFill>
                    <a:schemeClr val="tx1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9FE743-337A-4CBC-BB13-F48E0574A2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827" y="3354750"/>
                <a:ext cx="2996005" cy="1244956"/>
              </a:xfrm>
              <a:prstGeom prst="rect">
                <a:avLst/>
              </a:prstGeom>
              <a:blipFill>
                <a:blip r:embed="rId5"/>
                <a:stretch>
                  <a:fillRect t="-2439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12C9D5EA-19F1-4CCE-9DD2-A727E09DD96F}"/>
              </a:ext>
            </a:extLst>
          </p:cNvPr>
          <p:cNvSpPr/>
          <p:nvPr/>
        </p:nvSpPr>
        <p:spPr>
          <a:xfrm>
            <a:off x="10375134" y="2113564"/>
            <a:ext cx="872222" cy="3853831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EDF2A-18A2-4116-A140-35DDE8516D66}"/>
              </a:ext>
            </a:extLst>
          </p:cNvPr>
          <p:cNvSpPr txBox="1"/>
          <p:nvPr/>
        </p:nvSpPr>
        <p:spPr>
          <a:xfrm>
            <a:off x="10082953" y="1317908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Calibri" panose="020F0502020204030204" pitchFamily="34" charset="0"/>
              </a:rPr>
              <a:t>value of feature</a:t>
            </a:r>
            <a:endParaRPr lang="en-US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CF0C97-57A2-45EA-88DE-137361B36FA8}"/>
                  </a:ext>
                </a:extLst>
              </p:cNvPr>
              <p:cNvSpPr txBox="1"/>
              <p:nvPr/>
            </p:nvSpPr>
            <p:spPr>
              <a:xfrm>
                <a:off x="10375133" y="2265965"/>
                <a:ext cx="9159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Y</m:t>
                          </m:r>
                        </m:e>
                        <m:sub>
                          <m: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2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ECF0C97-57A2-45EA-88DE-137361B36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5133" y="2265965"/>
                <a:ext cx="915977" cy="369332"/>
              </a:xfrm>
              <a:prstGeom prst="rect">
                <a:avLst/>
              </a:prstGeom>
              <a:blipFill>
                <a:blip r:embed="rId6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E39754-CD55-4280-88C2-656460D83C31}"/>
                  </a:ext>
                </a:extLst>
              </p:cNvPr>
              <p:cNvSpPr txBox="1"/>
              <p:nvPr/>
            </p:nvSpPr>
            <p:spPr>
              <a:xfrm>
                <a:off x="10366092" y="5335182"/>
                <a:ext cx="91597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Y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dirty="0" smtClean="0"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  <m:t>m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accent2"/>
                  </a:solidFill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0E39754-CD55-4280-88C2-656460D83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6092" y="5335182"/>
                <a:ext cx="91597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B7887087-A3AC-44ED-9601-C8F7ABB2B1D3}"/>
              </a:ext>
            </a:extLst>
          </p:cNvPr>
          <p:cNvGrpSpPr/>
          <p:nvPr/>
        </p:nvGrpSpPr>
        <p:grpSpPr>
          <a:xfrm>
            <a:off x="10787401" y="3995704"/>
            <a:ext cx="91440" cy="533400"/>
            <a:chOff x="3505200" y="3810000"/>
            <a:chExt cx="91440" cy="533400"/>
          </a:xfrm>
          <a:solidFill>
            <a:schemeClr val="tx1"/>
          </a:solidFill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34088F6C-D842-4FCF-940D-D1ADEACA7B8D}"/>
                </a:ext>
              </a:extLst>
            </p:cNvPr>
            <p:cNvSpPr/>
            <p:nvPr/>
          </p:nvSpPr>
          <p:spPr>
            <a:xfrm>
              <a:off x="3505200" y="3810000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5319D33-7610-48B2-A0ED-9B018958C6D6}"/>
                </a:ext>
              </a:extLst>
            </p:cNvPr>
            <p:cNvSpPr/>
            <p:nvPr/>
          </p:nvSpPr>
          <p:spPr>
            <a:xfrm>
              <a:off x="3505200" y="4034925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9C1820E-C393-4889-A37D-4FB4787CFD43}"/>
                </a:ext>
              </a:extLst>
            </p:cNvPr>
            <p:cNvSpPr/>
            <p:nvPr/>
          </p:nvSpPr>
          <p:spPr>
            <a:xfrm>
              <a:off x="3505200" y="4251960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>
                <a:cs typeface="Calibri" panose="020F0502020204030204" pitchFamily="34" charset="0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750F8B1B-297B-4B60-BBDA-72B8901784DA}"/>
              </a:ext>
            </a:extLst>
          </p:cNvPr>
          <p:cNvSpPr txBox="1"/>
          <p:nvPr/>
        </p:nvSpPr>
        <p:spPr>
          <a:xfrm>
            <a:off x="7146880" y="5438899"/>
            <a:ext cx="3107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  <a:cs typeface="Calibri" panose="020F0502020204030204" pitchFamily="34" charset="0"/>
              </a:rPr>
              <a:t>drawn independently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6FD52CE-5DB8-4BB1-81CF-83CBC8A3385F}"/>
              </a:ext>
            </a:extLst>
          </p:cNvPr>
          <p:cNvCxnSpPr>
            <a:cxnSpLocks/>
          </p:cNvCxnSpPr>
          <p:nvPr/>
        </p:nvCxnSpPr>
        <p:spPr>
          <a:xfrm rot="16200000">
            <a:off x="10101600" y="5443744"/>
            <a:ext cx="0" cy="445294"/>
          </a:xfrm>
          <a:prstGeom prst="straightConnector1">
            <a:avLst/>
          </a:prstGeom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0A0EECC-26A9-402A-9BB0-BEF60E42A269}"/>
              </a:ext>
            </a:extLst>
          </p:cNvPr>
          <p:cNvSpPr txBox="1"/>
          <p:nvPr/>
        </p:nvSpPr>
        <p:spPr>
          <a:xfrm>
            <a:off x="4916685" y="160235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cs typeface="Calibri" panose="020F0502020204030204" pitchFamily="34" charset="0"/>
              </a:rPr>
              <a:t>value of item</a:t>
            </a:r>
            <a:endParaRPr lang="en-US" dirty="0">
              <a:solidFill>
                <a:schemeClr val="accent2"/>
              </a:solidFill>
              <a:cs typeface="Calibri" panose="020F0502020204030204" pitchFamily="34" charset="0"/>
            </a:endParaRPr>
          </a:p>
        </p:txBody>
      </p:sp>
      <p:sp>
        <p:nvSpPr>
          <p:cNvPr id="21" name="Equals 20">
            <a:extLst>
              <a:ext uri="{FF2B5EF4-FFF2-40B4-BE49-F238E27FC236}">
                <a16:creationId xmlns:a16="http://schemas.microsoft.com/office/drawing/2014/main" id="{985A0FC1-3966-4FAB-AD0A-DCC0E0491A4A}"/>
              </a:ext>
            </a:extLst>
          </p:cNvPr>
          <p:cNvSpPr/>
          <p:nvPr/>
        </p:nvSpPr>
        <p:spPr>
          <a:xfrm>
            <a:off x="6239071" y="3528866"/>
            <a:ext cx="369332" cy="369332"/>
          </a:xfrm>
          <a:prstGeom prst="mathEqual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8294265-8FB8-4BE0-AD05-FBF54F5025FA}"/>
              </a:ext>
            </a:extLst>
          </p:cNvPr>
          <p:cNvGrpSpPr/>
          <p:nvPr/>
        </p:nvGrpSpPr>
        <p:grpSpPr>
          <a:xfrm>
            <a:off x="5511800" y="2097279"/>
            <a:ext cx="662734" cy="3174032"/>
            <a:chOff x="5096786" y="2097279"/>
            <a:chExt cx="960908" cy="3174032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F3B5387-19DA-433F-B1E5-BB94D149BDD9}"/>
                </a:ext>
              </a:extLst>
            </p:cNvPr>
            <p:cNvSpPr/>
            <p:nvPr/>
          </p:nvSpPr>
          <p:spPr>
            <a:xfrm>
              <a:off x="5096786" y="2097279"/>
              <a:ext cx="915977" cy="3174032"/>
            </a:xfrm>
            <a:prstGeom prst="rect">
              <a:avLst/>
            </a:prstGeom>
            <a:noFill/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2A2E5BA-94A3-4FA1-8898-0818D09076D1}"/>
                    </a:ext>
                  </a:extLst>
                </p:cNvPr>
                <p:cNvSpPr txBox="1"/>
                <p:nvPr/>
              </p:nvSpPr>
              <p:spPr>
                <a:xfrm>
                  <a:off x="5121398" y="2249679"/>
                  <a:ext cx="9159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accent2"/>
                    </a:solidFill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42A2E5BA-94A3-4FA1-8898-0818D09076D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1398" y="2249679"/>
                  <a:ext cx="915977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DF3E3F4-37C6-4EBE-BA23-134DD1DD73FC}"/>
                    </a:ext>
                  </a:extLst>
                </p:cNvPr>
                <p:cNvSpPr txBox="1"/>
                <p:nvPr/>
              </p:nvSpPr>
              <p:spPr>
                <a:xfrm>
                  <a:off x="5141717" y="4733799"/>
                  <a:ext cx="9159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n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accent2"/>
                    </a:solidFill>
                    <a:cs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DF3E3F4-37C6-4EBE-BA23-134DD1DD73F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41717" y="4733799"/>
                  <a:ext cx="915977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E41D63A-D2EB-45F8-9BBC-9F91A52910B7}"/>
                </a:ext>
              </a:extLst>
            </p:cNvPr>
            <p:cNvGrpSpPr/>
            <p:nvPr/>
          </p:nvGrpSpPr>
          <p:grpSpPr>
            <a:xfrm>
              <a:off x="5508163" y="3511330"/>
              <a:ext cx="91440" cy="533400"/>
              <a:chOff x="3505200" y="3810000"/>
              <a:chExt cx="91440" cy="533400"/>
            </a:xfrm>
            <a:solidFill>
              <a:schemeClr val="tx1"/>
            </a:solidFill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0C6DBC2-D706-42AF-A4A6-9B808BA4482F}"/>
                  </a:ext>
                </a:extLst>
              </p:cNvPr>
              <p:cNvSpPr/>
              <p:nvPr/>
            </p:nvSpPr>
            <p:spPr>
              <a:xfrm>
                <a:off x="3505200" y="3810000"/>
                <a:ext cx="91440" cy="914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70FE0B1B-ACB3-49C1-8599-9ED1807E3D64}"/>
                  </a:ext>
                </a:extLst>
              </p:cNvPr>
              <p:cNvSpPr/>
              <p:nvPr/>
            </p:nvSpPr>
            <p:spPr>
              <a:xfrm>
                <a:off x="3505200" y="4034925"/>
                <a:ext cx="91440" cy="914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55441CD6-3F19-4EBC-AA13-5EABEA713FFE}"/>
                  </a:ext>
                </a:extLst>
              </p:cNvPr>
              <p:cNvSpPr/>
              <p:nvPr/>
            </p:nvSpPr>
            <p:spPr>
              <a:xfrm>
                <a:off x="3505200" y="4251960"/>
                <a:ext cx="91440" cy="914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EA996E27-7DB1-4FAB-9F35-546B0B57543C}"/>
              </a:ext>
            </a:extLst>
          </p:cNvPr>
          <p:cNvSpPr txBox="1"/>
          <p:nvPr/>
        </p:nvSpPr>
        <p:spPr>
          <a:xfrm>
            <a:off x="4648382" y="5477087"/>
            <a:ext cx="2416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/>
                </a:solidFill>
                <a:cs typeface="Calibri" panose="020F0502020204030204" pitchFamily="34" charset="0"/>
              </a:rPr>
              <a:t>arriving online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16BB1D8-6050-4E54-BC7B-9C7D48D7D3FD}"/>
              </a:ext>
            </a:extLst>
          </p:cNvPr>
          <p:cNvSpPr/>
          <p:nvPr/>
        </p:nvSpPr>
        <p:spPr>
          <a:xfrm>
            <a:off x="7005212" y="610826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solidFill>
                  <a:srgbClr val="FF9900"/>
                </a:solidFill>
              </a:rPr>
              <a:t>Bateni-Dehghani-Hajighayi-Seddighin’15</a:t>
            </a:r>
          </a:p>
          <a:p>
            <a:pPr algn="ctr"/>
            <a:r>
              <a:rPr lang="en-US" u="sng" dirty="0">
                <a:solidFill>
                  <a:srgbClr val="FF9900"/>
                </a:solidFill>
              </a:rPr>
              <a:t>Chawla-Malec-Sivan’15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6D645A0-182E-423C-8FB4-38056B9B13B6}"/>
                  </a:ext>
                </a:extLst>
              </p:cNvPr>
              <p:cNvSpPr/>
              <p:nvPr/>
            </p:nvSpPr>
            <p:spPr>
              <a:xfrm>
                <a:off x="528320" y="5267035"/>
                <a:ext cx="4388365" cy="923330"/>
              </a:xfrm>
              <a:prstGeom prst="rect">
                <a:avLst/>
              </a:prstGeom>
              <a:ln w="15875">
                <a:solidFill>
                  <a:schemeClr val="tx2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b="1" cap="small" dirty="0"/>
                  <a:t>Sparsity</a:t>
                </a:r>
                <a:r>
                  <a:rPr lang="en-US" cap="small" dirty="0"/>
                  <a:t>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10287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𝐫𝐨𝐰</m:t>
                        </m:r>
                      </m:sub>
                    </m:sSub>
                  </m:oMath>
                </a14:m>
                <a:r>
                  <a:rPr lang="en-US" dirty="0"/>
                  <a:t>: max # features affecting an item</a:t>
                </a:r>
              </a:p>
              <a:p>
                <a:pPr marL="10287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𝐜𝐨𝐥</m:t>
                        </m:r>
                      </m:sub>
                    </m:sSub>
                  </m:oMath>
                </a14:m>
                <a:r>
                  <a:rPr lang="en-US" dirty="0"/>
                  <a:t>: max # items affected by a feature</a:t>
                </a: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6D645A0-182E-423C-8FB4-38056B9B13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320" y="5267035"/>
                <a:ext cx="4388365" cy="923330"/>
              </a:xfrm>
              <a:prstGeom prst="rect">
                <a:avLst/>
              </a:prstGeom>
              <a:blipFill>
                <a:blip r:embed="rId10"/>
                <a:stretch>
                  <a:fillRect l="-1107" t="-2597" b="-8442"/>
                </a:stretch>
              </a:blipFill>
              <a:ln w="15875">
                <a:solidFill>
                  <a:schemeClr val="tx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233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7" grpId="0"/>
      <p:bldP spid="2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2BCD5-B6F2-4F3B-B870-3D3C2763D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F4887-8BF9-4F40-A7B0-85B7B5A62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2416076-0F87-48C3-9082-96A2D1F321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08035" y="1651640"/>
                <a:ext cx="7514045" cy="48664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 err="1"/>
                  <a:t>Thm</a:t>
                </a:r>
                <a:r>
                  <a:rPr lang="en-US" cap="all" dirty="0"/>
                  <a:t> 1 (</a:t>
                </a:r>
                <a:r>
                  <a:rPr lang="en-US" dirty="0"/>
                  <a:t>Single Item</a:t>
                </a:r>
                <a:r>
                  <a:rPr lang="en-US" cap="all" dirty="0"/>
                  <a:t>)</a:t>
                </a:r>
                <a:r>
                  <a:rPr lang="en-US" cap="small" dirty="0"/>
                  <a:t>: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𝚯</m:t>
                    </m:r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𝐦𝐢𝐧</m:t>
                    </m:r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𝐫𝐨𝐰</m:t>
                        </m:r>
                      </m:sub>
                    </m:sSub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𝐜𝐨𝐥</m:t>
                        </m:r>
                      </m:sub>
                    </m:sSub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})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approximation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2416076-0F87-48C3-9082-96A2D1F321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35" y="1651640"/>
                <a:ext cx="7514045" cy="48664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559FCD03-F1E4-45F2-9EA8-26C1B43413D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7235" y="2379648"/>
                <a:ext cx="8179525" cy="8105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>
                    <a:solidFill>
                      <a:schemeClr val="tx1"/>
                    </a:solidFill>
                  </a:rPr>
                  <a:t>Remark: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-threshold mechanisms have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approximation</a:t>
                </a:r>
              </a:p>
              <a:p>
                <a:r>
                  <a:rPr lang="en-US" dirty="0"/>
                  <a:t>Remark</a:t>
                </a:r>
                <a:r>
                  <a:rPr lang="en-US" b="0" dirty="0"/>
                  <a:t>: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0">
                            <a:latin typeface="Cambria Math" panose="02040503050406030204" pitchFamily="18" charset="0"/>
                          </a:rPr>
                          <m:t>{0,1}</m:t>
                        </m:r>
                      </m:e>
                      <m: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≥0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b="0" i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m</m:t>
                        </m:r>
                      </m:sup>
                    </m:sSubSup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, we can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approximation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559FCD03-F1E4-45F2-9EA8-26C1B43413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235" y="2379648"/>
                <a:ext cx="8179525" cy="810592"/>
              </a:xfrm>
              <a:prstGeom prst="rect">
                <a:avLst/>
              </a:prstGeom>
              <a:blipFill>
                <a:blip r:embed="rId3"/>
                <a:stretch>
                  <a:fillRect l="-745" t="-3008" b="-17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72E8120A-BBB5-409F-B5A8-B38566A3359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08034" y="3468544"/>
                <a:ext cx="7514045" cy="1330191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/>
                  <a:t>Thm 2 </a:t>
                </a:r>
                <a:r>
                  <a:rPr lang="en-US" dirty="0"/>
                  <a:t>(Multiple Items): </a:t>
                </a:r>
                <a:r>
                  <a:rPr lang="en-US" b="0" dirty="0"/>
                  <a:t>Selecting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r</m:t>
                    </m:r>
                  </m:oMath>
                </a14:m>
                <a:r>
                  <a:rPr lang="en-US" b="0" dirty="0"/>
                  <a:t> items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cap="small" dirty="0"/>
                  <a:t>For </a:t>
                </a:r>
                <a14:m>
                  <m:oMath xmlns:m="http://schemas.openxmlformats.org/officeDocument/2006/math">
                    <m:r>
                      <a:rPr lang="en-US" b="1" i="0" cap="small" smtClean="0">
                        <a:latin typeface="Cambria Math" panose="02040503050406030204" pitchFamily="18" charset="0"/>
                      </a:rPr>
                      <m:t>𝐫</m:t>
                    </m:r>
                    <m:r>
                      <m:rPr>
                        <m:lit/>
                      </m:rPr>
                      <a:rPr lang="en-US" b="1" i="0" cap="small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b="1" i="1" cap="small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cap="small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cap="small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𝐜𝐨𝐥</m:t>
                        </m:r>
                      </m:sub>
                    </m:sSub>
                  </m:oMath>
                </a14:m>
                <a:r>
                  <a:rPr lang="en-US" cap="small" dirty="0"/>
                  <a:t>: 	</a:t>
                </a:r>
                <a14:m>
                  <m:oMath xmlns:m="http://schemas.openxmlformats.org/officeDocument/2006/math"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𝐨</m:t>
                    </m:r>
                    <m:d>
                      <m:dPr>
                        <m:ctrlPr>
                          <a:rPr lang="en-US" b="1" i="1" cap="small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0" cap="small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b="1" i="0" cap="small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approximation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cap="small" dirty="0"/>
                  <a:t>For </a:t>
                </a:r>
                <a14:m>
                  <m:oMath xmlns:m="http://schemas.openxmlformats.org/officeDocument/2006/math">
                    <m:r>
                      <a:rPr lang="en-US" i="0" cap="small">
                        <a:latin typeface="Cambria Math" panose="02040503050406030204" pitchFamily="18" charset="0"/>
                      </a:rPr>
                      <m:t>𝐫</m:t>
                    </m:r>
                    <m:r>
                      <m:rPr>
                        <m:lit/>
                      </m:rPr>
                      <a:rPr lang="en-US" i="0" cap="small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n-US" i="1" cap="small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0" cap="small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cap="small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𝐫𝐨𝐰</m:t>
                        </m:r>
                      </m:sub>
                    </m:sSub>
                  </m:oMath>
                </a14:m>
                <a:r>
                  <a:rPr lang="en-US" cap="small" dirty="0"/>
                  <a:t>: 	</a:t>
                </a:r>
                <a14:m>
                  <m:oMath xmlns:m="http://schemas.openxmlformats.org/officeDocument/2006/math">
                    <m:r>
                      <a:rPr lang="en-US" b="1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𝚯</m:t>
                    </m:r>
                    <m:r>
                      <a:rPr lang="en-US" b="1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1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𝐫𝐨𝐰</m:t>
                        </m:r>
                      </m:sub>
                    </m:sSub>
                    <m:r>
                      <a:rPr lang="en-US" b="1" i="0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chemeClr val="tx2"/>
                    </a:solidFill>
                  </a:rPr>
                  <a:t> approximation</a:t>
                </a:r>
                <a:endParaRPr lang="en-US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72E8120A-BBB5-409F-B5A8-B38566A33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034" y="3468544"/>
                <a:ext cx="7514045" cy="13301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7EEE82D6-3AF8-49EA-AE0B-5F214E51DD0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7234" y="5040101"/>
                <a:ext cx="10013406" cy="16007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0"/>
                  </a:spcAft>
                </a:pPr>
                <a:r>
                  <a:rPr lang="en-US" dirty="0"/>
                  <a:t>Main Ideas: </a:t>
                </a:r>
                <a:endParaRPr lang="en-US" sz="1800" dirty="0"/>
              </a:p>
              <a:p>
                <a:pPr marL="342900" indent="-342900"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en-US" b="0" dirty="0"/>
                  <a:t>Inclusion-threshold mechanisms:   Run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en-US" b="0" dirty="0"/>
                  <a:t>-threshold on a ``random subset’’ of items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b="0" dirty="0"/>
                  <a:t>Augmentation Lemma:  	 Robust to positive “noise”</a:t>
                </a: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11" name="Content Placeholder 2">
                <a:extLst>
                  <a:ext uri="{FF2B5EF4-FFF2-40B4-BE49-F238E27FC236}">
                    <a16:creationId xmlns:a16="http://schemas.microsoft.com/office/drawing/2014/main" id="{7EEE82D6-3AF8-49EA-AE0B-5F214E51DD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234" y="5040101"/>
                <a:ext cx="10013406" cy="1600732"/>
              </a:xfrm>
              <a:prstGeom prst="rect">
                <a:avLst/>
              </a:prstGeom>
              <a:blipFill>
                <a:blip r:embed="rId5"/>
                <a:stretch>
                  <a:fillRect l="-609" t="-19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44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10" grpId="0" animBg="1"/>
      <p:bldP spid="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852" y="1752601"/>
            <a:ext cx="8512628" cy="3535679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Model: Prophet Inequalities with Linear Correlations</a:t>
            </a:r>
          </a:p>
          <a:p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tx2"/>
                </a:solidFill>
              </a:rPr>
              <a:t>Threshold-Based Mechanisms and the Augmentation Problem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tx2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Single Item: Column and Row Sparsity</a:t>
            </a:r>
          </a:p>
          <a:p>
            <a:pPr marL="342900" indent="-342900">
              <a:buFont typeface="Arial"/>
              <a:buChar char="•"/>
            </a:pPr>
            <a:endParaRPr lang="en-US" cap="small" dirty="0">
              <a:solidFill>
                <a:schemeClr val="accent1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cap="small" dirty="0">
                <a:solidFill>
                  <a:schemeClr val="accent1"/>
                </a:solidFill>
              </a:rPr>
              <a:t>Multiple Items and Conclusion</a:t>
            </a:r>
          </a:p>
          <a:p>
            <a:endParaRPr lang="en-US" cap="small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6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32C2-204F-48EB-B0F2-1E734447B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Bound: Tower Instance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661EB8-3698-44A5-80C3-EB21C50E4D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2961" y="2519679"/>
                <a:ext cx="7910533" cy="3154681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Distributions: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  <m:r>
                      <a:rPr lang="en-US" b="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b="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p>
                    </m:sSup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with probability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e>
                      <m:sup>
                        <m: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j</m:t>
                        </m:r>
                      </m:sup>
                    </m:sSup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, else </a:t>
                </a:r>
                <a14:m>
                  <m:oMath xmlns:m="http://schemas.openxmlformats.org/officeDocument/2006/math">
                    <m:r>
                      <a:rPr lang="en-US" b="0" i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Items: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i</m:t>
                        </m:r>
                        <m: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m:rPr>
                        <m:sty m:val="p"/>
                      </m:rP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0" b="0" dirty="0"/>
              </a:p>
              <a:p>
                <a:r>
                  <a:rPr lang="en-US" b="0" dirty="0"/>
                  <a:t>       </a:t>
                </a:r>
                <a:r>
                  <a:rPr lang="en-US" b="0" dirty="0">
                    <a:solidFill>
                      <a:schemeClr val="tx1"/>
                    </a:solidFill>
                  </a:rPr>
                  <a:t>OPT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j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j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j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10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Claim: </a:t>
                </a:r>
                <a:r>
                  <a:rPr lang="en-US" b="0" dirty="0"/>
                  <a:t>Any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en-US" b="0" dirty="0"/>
                  <a:t>-threshold mechanism gets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Idea:  ``</a:t>
                </a:r>
                <a:r>
                  <a:rPr lang="en-US" b="0" dirty="0"/>
                  <a:t>Contribution’’ from only one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j</m:t>
                        </m:r>
                      </m:sub>
                    </m:sSub>
                  </m:oMath>
                </a14:m>
                <a:r>
                  <a:rPr lang="en-US" b="0" dirty="0"/>
                  <a:t>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661EB8-3698-44A5-80C3-EB21C50E4D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1" y="2519679"/>
                <a:ext cx="7910533" cy="3154681"/>
              </a:xfrm>
              <a:blipFill>
                <a:blip r:embed="rId2"/>
                <a:stretch>
                  <a:fillRect l="-693" t="-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433DE-03CA-441A-9FFC-5A1EE448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74B33A1-0733-42B1-9866-9BD4F8F4E2C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37195" y="1651640"/>
                <a:ext cx="9500325" cy="48664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 err="1"/>
                  <a:t>Thm</a:t>
                </a:r>
                <a:r>
                  <a:rPr lang="en-US" cap="small" dirty="0"/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dirty="0">
                        <a:latin typeface="Cambria Math" panose="02040503050406030204" pitchFamily="18" charset="0"/>
                      </a:rPr>
                      <m:t>τ</m:t>
                    </m:r>
                  </m:oMath>
                </a14:m>
                <a:r>
                  <a:rPr lang="en-US" b="0" dirty="0"/>
                  <a:t>-threshold mechanisms have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="0" dirty="0"/>
                  <a:t> approximation, even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𝐫𝐨𝐰</m:t>
                        </m:r>
                      </m:sub>
                    </m:sSub>
                    <m:r>
                      <a:rPr lang="en-US" b="1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𝐬</m:t>
                        </m:r>
                      </m:e>
                      <m:sub>
                        <m:r>
                          <a:rPr lang="en-US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𝐜𝐨𝐥</m:t>
                        </m:r>
                      </m:sub>
                    </m:sSub>
                    <m:r>
                      <a:rPr 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F74B33A1-0733-42B1-9866-9BD4F8F4E2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195" y="1651640"/>
                <a:ext cx="9500325" cy="4866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CB193C41-749F-4792-8B11-6BFC15513CA7}"/>
              </a:ext>
            </a:extLst>
          </p:cNvPr>
          <p:cNvGrpSpPr/>
          <p:nvPr/>
        </p:nvGrpSpPr>
        <p:grpSpPr>
          <a:xfrm>
            <a:off x="7209209" y="3097395"/>
            <a:ext cx="4381310" cy="2743200"/>
            <a:chOff x="7209209" y="3097395"/>
            <a:chExt cx="4381310" cy="27432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D02600F-F721-47CF-B977-D4B56B1D107A}"/>
                </a:ext>
              </a:extLst>
            </p:cNvPr>
            <p:cNvSpPr/>
            <p:nvPr/>
          </p:nvSpPr>
          <p:spPr>
            <a:xfrm>
              <a:off x="9954814" y="5056823"/>
              <a:ext cx="728038" cy="3918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7F6D4E9-41B3-4679-943E-1D0929DA55BD}"/>
                </a:ext>
              </a:extLst>
            </p:cNvPr>
            <p:cNvSpPr/>
            <p:nvPr/>
          </p:nvSpPr>
          <p:spPr>
            <a:xfrm>
              <a:off x="8137356" y="3097396"/>
              <a:ext cx="728038" cy="3918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E2EDA1D-FFB9-4583-9426-AD9B53E57E60}"/>
                </a:ext>
              </a:extLst>
            </p:cNvPr>
            <p:cNvGrpSpPr/>
            <p:nvPr/>
          </p:nvGrpSpPr>
          <p:grpSpPr>
            <a:xfrm>
              <a:off x="7773337" y="3097395"/>
              <a:ext cx="3585543" cy="2743200"/>
              <a:chOff x="2111719" y="2255519"/>
              <a:chExt cx="6194870" cy="4402502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260CE92-7AB6-4D88-9E1D-1E21A42D305B}"/>
                  </a:ext>
                </a:extLst>
              </p:cNvPr>
              <p:cNvSpPr/>
              <p:nvPr/>
            </p:nvSpPr>
            <p:spPr>
              <a:xfrm>
                <a:off x="2740647" y="2255519"/>
                <a:ext cx="4402502" cy="3773572"/>
              </a:xfrm>
              <a:prstGeom prst="rect">
                <a:avLst/>
              </a:prstGeom>
              <a:noFill/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68A7A078-A7B1-4680-9E18-FB9632D4E67E}"/>
                  </a:ext>
                </a:extLst>
              </p:cNvPr>
              <p:cNvSpPr/>
              <p:nvPr/>
            </p:nvSpPr>
            <p:spPr>
              <a:xfrm>
                <a:off x="7390612" y="2255520"/>
                <a:ext cx="915977" cy="4402501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Equals 16">
                <a:extLst>
                  <a:ext uri="{FF2B5EF4-FFF2-40B4-BE49-F238E27FC236}">
                    <a16:creationId xmlns:a16="http://schemas.microsoft.com/office/drawing/2014/main" id="{1FBAF106-C6A5-4A14-99EB-6A06868960AD}"/>
                  </a:ext>
                </a:extLst>
              </p:cNvPr>
              <p:cNvSpPr/>
              <p:nvPr/>
            </p:nvSpPr>
            <p:spPr>
              <a:xfrm>
                <a:off x="2111719" y="3746345"/>
                <a:ext cx="532611" cy="447348"/>
              </a:xfrm>
              <a:prstGeom prst="mathEqual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7A4FE7D-A44F-4F98-8926-8ED81449DCD4}"/>
                </a:ext>
              </a:extLst>
            </p:cNvPr>
            <p:cNvSpPr/>
            <p:nvPr/>
          </p:nvSpPr>
          <p:spPr>
            <a:xfrm>
              <a:off x="8498737" y="3489281"/>
              <a:ext cx="728038" cy="3918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2B7025C-0D7E-4FFD-A7D1-9BAC7DC5BF3A}"/>
                </a:ext>
              </a:extLst>
            </p:cNvPr>
            <p:cNvSpPr/>
            <p:nvPr/>
          </p:nvSpPr>
          <p:spPr>
            <a:xfrm>
              <a:off x="8847303" y="3881167"/>
              <a:ext cx="728038" cy="3918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220164A-8F6C-487C-96EA-131473C4EC27}"/>
                </a:ext>
              </a:extLst>
            </p:cNvPr>
            <p:cNvSpPr/>
            <p:nvPr/>
          </p:nvSpPr>
          <p:spPr>
            <a:xfrm>
              <a:off x="9226775" y="4273053"/>
              <a:ext cx="728038" cy="3918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4C49787-21AB-40E1-9D5E-DACFDE14852E}"/>
                </a:ext>
              </a:extLst>
            </p:cNvPr>
            <p:cNvSpPr/>
            <p:nvPr/>
          </p:nvSpPr>
          <p:spPr>
            <a:xfrm>
              <a:off x="9575341" y="4664938"/>
              <a:ext cx="728038" cy="39188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657E483-7E7F-4FB8-AD9D-40569C4BFC86}"/>
                </a:ext>
              </a:extLst>
            </p:cNvPr>
            <p:cNvGrpSpPr/>
            <p:nvPr/>
          </p:nvGrpSpPr>
          <p:grpSpPr>
            <a:xfrm>
              <a:off x="7209209" y="3097395"/>
              <a:ext cx="507625" cy="2351314"/>
              <a:chOff x="5096786" y="2097279"/>
              <a:chExt cx="960908" cy="3174032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9E0CD85-B29F-4672-9B92-BBE0FCE68D09}"/>
                  </a:ext>
                </a:extLst>
              </p:cNvPr>
              <p:cNvSpPr/>
              <p:nvPr/>
            </p:nvSpPr>
            <p:spPr>
              <a:xfrm>
                <a:off x="5096786" y="2097279"/>
                <a:ext cx="915977" cy="3174032"/>
              </a:xfrm>
              <a:prstGeom prst="rect">
                <a:avLst/>
              </a:prstGeom>
              <a:noFill/>
              <a:ln w="38100"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E36C936D-5AF1-46A9-A58D-A150472C249F}"/>
                      </a:ext>
                    </a:extLst>
                  </p:cNvPr>
                  <p:cNvSpPr txBox="1"/>
                  <p:nvPr/>
                </p:nvSpPr>
                <p:spPr>
                  <a:xfrm>
                    <a:off x="5121398" y="2249679"/>
                    <a:ext cx="91597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X</m:t>
                              </m:r>
                            </m:e>
                            <m:sub>
                              <m:r>
                                <a:rPr lang="en-US" b="0" i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chemeClr val="accent2"/>
                      </a:solidFill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E36C936D-5AF1-46A9-A58D-A150472C249F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21398" y="2249679"/>
                    <a:ext cx="915977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b="-3555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7B295095-CA23-4566-96F1-F506CD3DC65E}"/>
                      </a:ext>
                    </a:extLst>
                  </p:cNvPr>
                  <p:cNvSpPr txBox="1"/>
                  <p:nvPr/>
                </p:nvSpPr>
                <p:spPr>
                  <a:xfrm>
                    <a:off x="5141717" y="4733799"/>
                    <a:ext cx="91597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X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n</m:t>
                              </m:r>
                            </m:sub>
                          </m:sSub>
                        </m:oMath>
                      </m:oMathPara>
                    </a14:m>
                    <a:endParaRPr lang="en-US" dirty="0">
                      <a:solidFill>
                        <a:schemeClr val="accent2"/>
                      </a:solidFill>
                      <a:cs typeface="Calibri" panose="020F050202020403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7B295095-CA23-4566-96F1-F506CD3DC65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41717" y="4733799"/>
                    <a:ext cx="915977" cy="369332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b="-3111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1161B8EB-18FE-4B70-B63D-CBBE616808E9}"/>
                  </a:ext>
                </a:extLst>
              </p:cNvPr>
              <p:cNvGrpSpPr/>
              <p:nvPr/>
            </p:nvGrpSpPr>
            <p:grpSpPr>
              <a:xfrm>
                <a:off x="5508163" y="3511330"/>
                <a:ext cx="91440" cy="533400"/>
                <a:chOff x="3505200" y="3810000"/>
                <a:chExt cx="91440" cy="533400"/>
              </a:xfrm>
              <a:solidFill>
                <a:schemeClr val="tx1"/>
              </a:solidFill>
            </p:grpSpPr>
            <p:sp>
              <p:nvSpPr>
                <p:cNvPr id="24" name="Oval 23">
                  <a:extLst>
                    <a:ext uri="{FF2B5EF4-FFF2-40B4-BE49-F238E27FC236}">
                      <a16:creationId xmlns:a16="http://schemas.microsoft.com/office/drawing/2014/main" id="{B5AC89CE-0B87-4EF9-A57C-826504A96C92}"/>
                    </a:ext>
                  </a:extLst>
                </p:cNvPr>
                <p:cNvSpPr/>
                <p:nvPr/>
              </p:nvSpPr>
              <p:spPr>
                <a:xfrm>
                  <a:off x="3505200" y="3810000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47E2CE47-3B78-4C63-BA88-04735912108D}"/>
                    </a:ext>
                  </a:extLst>
                </p:cNvPr>
                <p:cNvSpPr/>
                <p:nvPr/>
              </p:nvSpPr>
              <p:spPr>
                <a:xfrm>
                  <a:off x="3505200" y="4034925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DBAD853E-4764-4E02-B5C2-E9EAF70F940B}"/>
                    </a:ext>
                  </a:extLst>
                </p:cNvPr>
                <p:cNvSpPr/>
                <p:nvPr/>
              </p:nvSpPr>
              <p:spPr>
                <a:xfrm>
                  <a:off x="3505200" y="4251960"/>
                  <a:ext cx="91440" cy="9144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400">
                    <a:cs typeface="Calibri" panose="020F0502020204030204" pitchFamily="34" charset="0"/>
                  </a:endParaRPr>
                </a:p>
              </p:txBody>
            </p:sp>
          </p:grp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83A00193-1A7C-4B4A-B69B-31226400B433}"/>
                    </a:ext>
                  </a:extLst>
                </p:cNvPr>
                <p:cNvSpPr txBox="1"/>
                <p:nvPr/>
              </p:nvSpPr>
              <p:spPr>
                <a:xfrm>
                  <a:off x="10648023" y="3119950"/>
                  <a:ext cx="9159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Y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accent2"/>
                    </a:solidFill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83A00193-1A7C-4B4A-B69B-31226400B4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48023" y="3119950"/>
                  <a:ext cx="915977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A794A21-004C-4E0B-978C-F53B9072CB96}"/>
                    </a:ext>
                  </a:extLst>
                </p:cNvPr>
                <p:cNvSpPr txBox="1"/>
                <p:nvPr/>
              </p:nvSpPr>
              <p:spPr>
                <a:xfrm>
                  <a:off x="10674542" y="5183327"/>
                  <a:ext cx="91597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  <m:t>m</m:t>
                            </m:r>
                          </m:sub>
                        </m:sSub>
                      </m:oMath>
                    </m:oMathPara>
                  </a14:m>
                  <a:endParaRPr lang="en-US" dirty="0">
                    <a:solidFill>
                      <a:schemeClr val="accent2"/>
                    </a:solidFill>
                    <a:cs typeface="Calibri" panose="020F0502020204030204" pitchFamily="34" charset="0"/>
                  </a:endParaRPr>
                </a:p>
              </p:txBody>
            </p:sp>
          </mc:Choice>
          <mc:Fallback>
            <p:sp>
              <p:nvSpPr>
                <p:cNvPr id="28" name="TextBox 27">
                  <a:extLst>
                    <a:ext uri="{FF2B5EF4-FFF2-40B4-BE49-F238E27FC236}">
                      <a16:creationId xmlns:a16="http://schemas.microsoft.com/office/drawing/2014/main" id="{0A794A21-004C-4E0B-978C-F53B9072CB9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74542" y="5183327"/>
                  <a:ext cx="915977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CA3A8F4-115C-4D16-9EEF-17AA22F3134A}"/>
                </a:ext>
              </a:extLst>
            </p:cNvPr>
            <p:cNvGrpSpPr/>
            <p:nvPr/>
          </p:nvGrpSpPr>
          <p:grpSpPr>
            <a:xfrm>
              <a:off x="11060291" y="3955609"/>
              <a:ext cx="91440" cy="533400"/>
              <a:chOff x="3505200" y="3810000"/>
              <a:chExt cx="91440" cy="533400"/>
            </a:xfrm>
            <a:solidFill>
              <a:schemeClr val="tx1"/>
            </a:solidFill>
          </p:grpSpPr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5EAE34AF-6EA5-4741-9871-7F5CEFBB8DBA}"/>
                  </a:ext>
                </a:extLst>
              </p:cNvPr>
              <p:cNvSpPr/>
              <p:nvPr/>
            </p:nvSpPr>
            <p:spPr>
              <a:xfrm>
                <a:off x="3505200" y="3810000"/>
                <a:ext cx="91440" cy="914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B47482FD-9FB7-47FB-AC96-6089333741FB}"/>
                  </a:ext>
                </a:extLst>
              </p:cNvPr>
              <p:cNvSpPr/>
              <p:nvPr/>
            </p:nvSpPr>
            <p:spPr>
              <a:xfrm>
                <a:off x="3505200" y="4034925"/>
                <a:ext cx="91440" cy="914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Calibri" panose="020F0502020204030204" pitchFamily="34" charset="0"/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D03385CA-0544-4BF6-BDC2-706500471C0B}"/>
                  </a:ext>
                </a:extLst>
              </p:cNvPr>
              <p:cNvSpPr/>
              <p:nvPr/>
            </p:nvSpPr>
            <p:spPr>
              <a:xfrm>
                <a:off x="3505200" y="4251960"/>
                <a:ext cx="91440" cy="914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>
                  <a:cs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070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7A8F-9B8F-4040-B64A-18D29830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Subproblem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4130CC-EB41-441C-8AEB-14AC8DD55D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1465215"/>
                <a:ext cx="9745225" cy="4771554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Augmentation Problem</a:t>
                </a:r>
              </a:p>
              <a:p>
                <a:pPr marL="514350" indent="-514350">
                  <a:buAutoNum type="arabicPeriod"/>
                </a:pPr>
                <a:r>
                  <a:rPr lang="en-US" b="0" dirty="0"/>
                  <a:t>Think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’s  = independent part + dependent part:	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     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b="0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W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br>
                  <a:rPr lang="en-US" b="0" dirty="0"/>
                </a:br>
                <a:endParaRPr lang="en-US" sz="1000" b="0" dirty="0"/>
              </a:p>
              <a:p>
                <a:pPr marL="514350" indent="-514350">
                  <a:buAutoNum type="arabicPeriod"/>
                </a:pPr>
                <a:r>
                  <a:rPr lang="en-US" b="0" dirty="0"/>
                  <a:t>Can we </a:t>
                </a:r>
                <a:r>
                  <a:rPr lang="en-US" dirty="0">
                    <a:solidFill>
                      <a:schemeClr val="tx2"/>
                    </a:solidFill>
                  </a:rPr>
                  <a:t>recover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dirty="0"/>
                  <a:t> given only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US" b="0" dirty="0"/>
                  <a:t> distributions?</a:t>
                </a:r>
              </a:p>
              <a:p>
                <a:pPr marL="514350" indent="-514350">
                  <a:buAutoNum type="arabicPeriod"/>
                </a:pPr>
                <a:endParaRPr lang="en-US" b="0" dirty="0"/>
              </a:p>
              <a:p>
                <a:r>
                  <a:rPr lang="en-US" dirty="0"/>
                  <a:t>Illustrative Example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/>
                  <a:t> drawn uniformly from </a:t>
                </a:r>
                <a14:m>
                  <m:oMath xmlns:m="http://schemas.openxmlformats.org/officeDocument/2006/math">
                    <m:r>
                      <a:rPr lang="en-US" b="0" i="0" dirty="0">
                        <a:latin typeface="Cambria Math" panose="02040503050406030204" pitchFamily="18" charset="0"/>
                      </a:rPr>
                      <m:t>[0,1]</m:t>
                    </m:r>
                  </m:oMath>
                </a14:m>
                <a:endParaRPr lang="en-US" b="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b="0" dirty="0"/>
                  <a:t>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b="0" dirty="0"/>
                  <a:t> </a:t>
                </a:r>
                <a:r>
                  <a:rPr lang="en-US" b="0" dirty="0" err="1"/>
                  <a:t>w.p.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>
                        <a:latin typeface="Cambria Math" panose="02040503050406030204" pitchFamily="18" charset="0"/>
                      </a:rPr>
                      <m:t>1/10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b="0" dirty="0"/>
                  <a:t>; zero otherwise</a:t>
                </a:r>
              </a:p>
              <a:p>
                <a:endParaRPr lang="en-US" sz="1000" dirty="0"/>
              </a:p>
              <a:p>
                <a:r>
                  <a:rPr lang="en-US" dirty="0"/>
                  <a:t>         Median threshold: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b="0" i="0">
                        <a:latin typeface="Cambria Math" panose="02040503050406030204" pitchFamily="18" charset="0"/>
                      </a:rPr>
                      <m:t>≈1/2</m:t>
                    </m:r>
                  </m:oMath>
                </a14:m>
                <a:r>
                  <a:rPr lang="en-US" b="0" dirty="0"/>
                  <a:t>, picks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/>
                  <a:t> half the time.</a:t>
                </a:r>
              </a:p>
              <a:p>
                <a:r>
                  <a:rPr lang="en-US" dirty="0"/>
                  <a:t>         Mean threshold:	</a:t>
                </a:r>
                <a:r>
                  <a:rPr lang="en-US" b="0" dirty="0"/>
                  <a:t>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b="0" i="0" dirty="0">
                        <a:latin typeface="Cambria Math" panose="02040503050406030204" pitchFamily="18" charset="0"/>
                      </a:rPr>
                      <m:t>≈50</m:t>
                    </m:r>
                  </m:oMath>
                </a14:m>
                <a:r>
                  <a:rPr lang="en-US" b="0" dirty="0"/>
                  <a:t> never picks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b="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b="0" dirty="0"/>
                  <a:t>.</a:t>
                </a:r>
              </a:p>
              <a:p>
                <a:endParaRPr lang="en-US" b="0" dirty="0"/>
              </a:p>
              <a:p>
                <a:endParaRPr lang="en-US" b="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34130CC-EB41-441C-8AEB-14AC8DD55D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1465215"/>
                <a:ext cx="9745225" cy="4771554"/>
              </a:xfrm>
              <a:blipFill>
                <a:blip r:embed="rId2"/>
                <a:stretch>
                  <a:fillRect l="-625" t="-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B8D9C-4449-4C4D-ACC1-1383EEFE3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3CF6ABB-6442-4D77-B967-78C626FCD861}"/>
                  </a:ext>
                </a:extLst>
              </p:cNvPr>
              <p:cNvSpPr/>
              <p:nvPr/>
            </p:nvSpPr>
            <p:spPr>
              <a:xfrm>
                <a:off x="4918550" y="3836908"/>
                <a:ext cx="60144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000" b="1" dirty="0">
                  <a:solidFill>
                    <a:schemeClr val="tx2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3CF6ABB-6442-4D77-B967-78C626FCD8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550" y="3836908"/>
                <a:ext cx="601447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BDCD723C-3FAA-4B74-A909-F4C6F7274E98}"/>
              </a:ext>
            </a:extLst>
          </p:cNvPr>
          <p:cNvSpPr/>
          <p:nvPr/>
        </p:nvSpPr>
        <p:spPr>
          <a:xfrm>
            <a:off x="6228730" y="4639250"/>
            <a:ext cx="15199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all the time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065EC0B-7CF5-4073-AD96-8E6E4C5CA2C5}"/>
              </a:ext>
            </a:extLst>
          </p:cNvPr>
          <p:cNvCxnSpPr/>
          <p:nvPr/>
        </p:nvCxnSpPr>
        <p:spPr>
          <a:xfrm flipV="1">
            <a:off x="6243970" y="5039360"/>
            <a:ext cx="1360790" cy="304800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4B4858AE-59F7-4F30-9FBA-E722D1AF824E}"/>
              </a:ext>
            </a:extLst>
          </p:cNvPr>
          <p:cNvSpPr/>
          <p:nvPr/>
        </p:nvSpPr>
        <p:spPr>
          <a:xfrm>
            <a:off x="8114762" y="5338426"/>
            <a:ext cx="31455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cap="small" dirty="0">
                <a:solidFill>
                  <a:schemeClr val="tx2"/>
                </a:solidFill>
              </a:rPr>
              <a:t>Are Mean Thresholds Always Robust?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7F5D1A-3652-49C8-A178-D888FBD963EE}"/>
              </a:ext>
            </a:extLst>
          </p:cNvPr>
          <p:cNvSpPr/>
          <p:nvPr/>
        </p:nvSpPr>
        <p:spPr>
          <a:xfrm>
            <a:off x="7732419" y="3921676"/>
            <a:ext cx="32999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cap="small" dirty="0">
                <a:solidFill>
                  <a:schemeClr val="tx2"/>
                </a:solidFill>
              </a:rPr>
              <a:t>What if we Add some Positive Noise?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9A56314-8822-4AF9-80FD-54DE7087C579}"/>
                  </a:ext>
                </a:extLst>
              </p:cNvPr>
              <p:cNvSpPr/>
              <p:nvPr/>
            </p:nvSpPr>
            <p:spPr>
              <a:xfrm>
                <a:off x="6995509" y="2981214"/>
                <a:ext cx="3731022" cy="369332"/>
              </a:xfrm>
              <a:prstGeom prst="rect">
                <a:avLst/>
              </a:prstGeom>
              <a:ln w="15875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Note: Prophet inequality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W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D9A56314-8822-4AF9-80FD-54DE7087C5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509" y="2981214"/>
                <a:ext cx="3731022" cy="369332"/>
              </a:xfrm>
              <a:prstGeom prst="rect">
                <a:avLst/>
              </a:prstGeom>
              <a:blipFill>
                <a:blip r:embed="rId4"/>
                <a:stretch>
                  <a:fillRect l="-976" t="-6250" b="-20313"/>
                </a:stretch>
              </a:blipFill>
              <a:ln w="158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>
            <a:extLst>
              <a:ext uri="{FF2B5EF4-FFF2-40B4-BE49-F238E27FC236}">
                <a16:creationId xmlns:a16="http://schemas.microsoft.com/office/drawing/2014/main" id="{6B0A7C66-993B-4CFF-9269-30D48EE8511A}"/>
              </a:ext>
            </a:extLst>
          </p:cNvPr>
          <p:cNvGrpSpPr/>
          <p:nvPr/>
        </p:nvGrpSpPr>
        <p:grpSpPr>
          <a:xfrm>
            <a:off x="8008268" y="2226202"/>
            <a:ext cx="1851930" cy="578906"/>
            <a:chOff x="5752958" y="2284006"/>
            <a:chExt cx="2546720" cy="44640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0B4D711-16F8-4977-AC3D-CA9AC3F180A0}"/>
                </a:ext>
              </a:extLst>
            </p:cNvPr>
            <p:cNvSpPr txBox="1"/>
            <p:nvPr/>
          </p:nvSpPr>
          <p:spPr>
            <a:xfrm>
              <a:off x="5752958" y="2469348"/>
              <a:ext cx="2546720" cy="261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600" b="1" dirty="0"/>
                <a:t>Independent</a:t>
              </a:r>
            </a:p>
          </p:txBody>
        </p:sp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4626E38E-36C3-4C43-970A-78E618CC6EEE}"/>
                </a:ext>
              </a:extLst>
            </p:cNvPr>
            <p:cNvSpPr/>
            <p:nvPr/>
          </p:nvSpPr>
          <p:spPr>
            <a:xfrm rot="16200000" flipV="1">
              <a:off x="6901698" y="2065683"/>
              <a:ext cx="266700" cy="703346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9D5CBB-9465-40D5-AFFC-205C2EBBA905}"/>
              </a:ext>
            </a:extLst>
          </p:cNvPr>
          <p:cNvGrpSpPr/>
          <p:nvPr/>
        </p:nvGrpSpPr>
        <p:grpSpPr>
          <a:xfrm>
            <a:off x="9570174" y="2253600"/>
            <a:ext cx="2037625" cy="825124"/>
            <a:chOff x="5752958" y="2284008"/>
            <a:chExt cx="2546720" cy="63627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38A3AFD-B95E-42D5-BF13-6A21B75AD78F}"/>
                </a:ext>
              </a:extLst>
            </p:cNvPr>
            <p:cNvSpPr txBox="1"/>
            <p:nvPr/>
          </p:nvSpPr>
          <p:spPr>
            <a:xfrm>
              <a:off x="5752958" y="2469348"/>
              <a:ext cx="2546720" cy="450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600" b="1" dirty="0"/>
                <a:t>Correlated with past</a:t>
              </a:r>
            </a:p>
          </p:txBody>
        </p:sp>
        <p:sp>
          <p:nvSpPr>
            <p:cNvPr id="18" name="Left Brace 17">
              <a:extLst>
                <a:ext uri="{FF2B5EF4-FFF2-40B4-BE49-F238E27FC236}">
                  <a16:creationId xmlns:a16="http://schemas.microsoft.com/office/drawing/2014/main" id="{3D0BE3B5-8271-4FBC-A2CD-389C195E6E9E}"/>
                </a:ext>
              </a:extLst>
            </p:cNvPr>
            <p:cNvSpPr/>
            <p:nvPr/>
          </p:nvSpPr>
          <p:spPr>
            <a:xfrm rot="16200000" flipV="1">
              <a:off x="6859520" y="2088814"/>
              <a:ext cx="230808" cy="621195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b="1" dirty="0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A5221A59-820D-4E69-81DE-D0593E5DB4BC}"/>
              </a:ext>
            </a:extLst>
          </p:cNvPr>
          <p:cNvSpPr/>
          <p:nvPr/>
        </p:nvSpPr>
        <p:spPr>
          <a:xfrm>
            <a:off x="9568652" y="1474719"/>
            <a:ext cx="1954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positive “noise”</a:t>
            </a:r>
          </a:p>
        </p:txBody>
      </p:sp>
    </p:spTree>
    <p:extLst>
      <p:ext uri="{BB962C8B-B14F-4D97-AF65-F5344CB8AC3E}">
        <p14:creationId xmlns:p14="http://schemas.microsoft.com/office/powerpoint/2010/main" val="219788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F57EE-7A1D-41FA-BE06-343C475E5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Augmentation Lemma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95C88B-04E0-4BD3-BB7B-D29813AF60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49681" y="2423161"/>
                <a:ext cx="10160000" cy="3813608"/>
              </a:xfrm>
            </p:spPr>
            <p:txBody>
              <a:bodyPr/>
              <a:lstStyle/>
              <a:p>
                <a:r>
                  <a:rPr lang="en-US" cap="all" dirty="0"/>
                  <a:t>Proof</a:t>
                </a:r>
                <a:r>
                  <a:rPr lang="en-US" dirty="0"/>
                  <a:t>. </a:t>
                </a:r>
              </a:p>
              <a:p>
                <a:r>
                  <a:rPr lang="en-US" b="0" dirty="0"/>
                  <a:t>	Let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fName>
                              <m:e>
                                <m:sSub>
                                  <m:sSubPr>
                                    <m:ctrlP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sub>
                                </m:sSub>
                              </m:e>
                            </m:func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,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</m:e>
                              <m:sub>
                                <m:sSup>
                                  <m:sSupPr>
                                    <m:ctrlP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i</m:t>
                                    </m:r>
                                  </m:e>
                                  <m:sup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sub>
                            </m:s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τ</m:t>
                            </m:r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,∀</m:t>
                            </m:r>
                            <m:sSup>
                              <m:sSup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e>
                              <m:sup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e>
                        </m:d>
                      </m:e>
                    </m:func>
                  </m:oMath>
                </a14:m>
                <a:endParaRPr lang="en-US" dirty="0"/>
              </a:p>
              <a:p>
                <a:endParaRPr lang="en-US" dirty="0"/>
              </a:p>
              <a:p>
                <a:br>
                  <a:rPr lang="en-US" b="1" i="0" dirty="0">
                    <a:solidFill>
                      <a:schemeClr val="accent3"/>
                    </a:solidFill>
                    <a:latin typeface="Cambria Math" panose="02040503050406030204" pitchFamily="18" charset="0"/>
                  </a:rPr>
                </a:br>
                <a:r>
                  <a:rPr lang="en-US" b="1" i="0" dirty="0">
                    <a:solidFill>
                      <a:schemeClr val="accent3"/>
                    </a:solidFill>
                    <a:latin typeface="Cambria Math" panose="020405030504060302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𝐀𝐋𝐆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𝛕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Q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</m:sSub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</m:sub>
                                    </m:sSub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τ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∣</m:t>
                            </m:r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Q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dirty="0"/>
              </a:p>
              <a:p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i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Z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i</m:t>
                                        </m:r>
                                      </m:sub>
                                    </m:sSub>
                                    <m: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τ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p>
                            </m:sSup>
                          </m:e>
                        </m:nary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  <m:d>
                          <m:d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τ</m:t>
                            </m:r>
                          </m:e>
                        </m:d>
                      </m:e>
                    </m:d>
                  </m:oMath>
                </a14:m>
                <a:endParaRPr lang="en-US" b="0" dirty="0"/>
              </a:p>
              <a:p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accent3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 smtClean="0">
                                <a:solidFill>
                                  <a:schemeClr val="accent3"/>
                                </a:solidFill>
                                <a:latin typeface="Cambria Math" panose="02040503050406030204" pitchFamily="18" charset="0"/>
                              </a:rPr>
                              <m:t>𝐦𝐚𝐱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𝐙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chemeClr val="accent3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1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1" i="0" smtClean="0">
                        <a:solidFill>
                          <a:schemeClr val="accent3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D95C88B-04E0-4BD3-BB7B-D29813AF60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49681" y="2423161"/>
                <a:ext cx="10160000" cy="3813608"/>
              </a:xfrm>
              <a:blipFill>
                <a:blip r:embed="rId2"/>
                <a:stretch>
                  <a:fillRect l="-600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09E90-1B35-445E-A2DC-86FC94AF4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DEE4256-E02D-4F6B-A8CD-5376BFDA864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37195" y="1651640"/>
                <a:ext cx="8712925" cy="486642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2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Font typeface="Arial" pitchFamily="34" charset="0"/>
                  <a:buNone/>
                  <a:defRPr sz="2000" b="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 typeface="Arial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cap="all" dirty="0"/>
                  <a:t>Lemma</a:t>
                </a:r>
                <a:r>
                  <a:rPr lang="en-US" cap="small" dirty="0"/>
                  <a:t>: </a:t>
                </a:r>
                <a:r>
                  <a:rPr lang="en-US" b="0" dirty="0"/>
                  <a:t>Threshold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τ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max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Z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i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b="0" dirty="0"/>
                  <a:t> guarantees </a:t>
                </a:r>
                <a14:m>
                  <m:oMath xmlns:m="http://schemas.openxmlformats.org/officeDocument/2006/math">
                    <m:r>
                      <a:rPr lang="en-US" b="1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𝐀𝐋𝐆</m:t>
                            </m:r>
                          </m:e>
                          <m:sub>
                            <m:r>
                              <a:rPr lang="en-US" b="1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𝛕</m:t>
                            </m:r>
                          </m:sub>
                        </m:sSub>
                      </m:e>
                    </m:d>
                    <m:r>
                      <a:rPr lang="en-US" b="1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1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𝐄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b="1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𝐦𝐚𝐱</m:t>
                            </m:r>
                          </m:fName>
                          <m:e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𝐙</m:t>
                                </m:r>
                              </m:e>
                              <m:sub>
                                <m:r>
                                  <a:rPr lang="en-US" b="1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𝐢</m:t>
                                </m:r>
                              </m:sub>
                            </m:sSub>
                          </m:e>
                        </m:func>
                      </m:e>
                    </m:d>
                    <m:r>
                      <a:rPr lang="en-US" b="1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b="1" i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US" b="0" dirty="0"/>
              </a:p>
            </p:txBody>
          </p:sp>
        </mc:Choice>
        <mc:Fallback xmlns="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6DEE4256-E02D-4F6B-A8CD-5376BFDA86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195" y="1651640"/>
                <a:ext cx="8712925" cy="48664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AFDEC3B6-0674-4CF4-BA7E-FE8F1DD08B4A}"/>
              </a:ext>
            </a:extLst>
          </p:cNvPr>
          <p:cNvGrpSpPr/>
          <p:nvPr/>
        </p:nvGrpSpPr>
        <p:grpSpPr>
          <a:xfrm>
            <a:off x="3222990" y="3235960"/>
            <a:ext cx="1851930" cy="664371"/>
            <a:chOff x="5752958" y="2256586"/>
            <a:chExt cx="2546720" cy="51231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06A2A1B-AC85-4B7B-8A35-9C9DFD1A92A7}"/>
                </a:ext>
              </a:extLst>
            </p:cNvPr>
            <p:cNvSpPr txBox="1"/>
            <p:nvPr/>
          </p:nvSpPr>
          <p:spPr>
            <a:xfrm>
              <a:off x="5752958" y="2469348"/>
              <a:ext cx="2546720" cy="29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600" dirty="0"/>
                <a:t>Someone selected</a:t>
              </a:r>
            </a:p>
          </p:txBody>
        </p:sp>
        <p:sp>
          <p:nvSpPr>
            <p:cNvPr id="8" name="Left Brace 7">
              <a:extLst>
                <a:ext uri="{FF2B5EF4-FFF2-40B4-BE49-F238E27FC236}">
                  <a16:creationId xmlns:a16="http://schemas.microsoft.com/office/drawing/2014/main" id="{E0D33643-D43E-4EB5-BCB8-D4596EA8C29B}"/>
                </a:ext>
              </a:extLst>
            </p:cNvPr>
            <p:cNvSpPr/>
            <p:nvPr/>
          </p:nvSpPr>
          <p:spPr>
            <a:xfrm rot="16200000" flipV="1">
              <a:off x="6785414" y="1549344"/>
              <a:ext cx="266700" cy="1681183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9C3ADF0-12C1-41F4-BB4D-129D99110BAB}"/>
              </a:ext>
            </a:extLst>
          </p:cNvPr>
          <p:cNvGrpSpPr/>
          <p:nvPr/>
        </p:nvGrpSpPr>
        <p:grpSpPr>
          <a:xfrm>
            <a:off x="6585950" y="3225406"/>
            <a:ext cx="2253250" cy="614465"/>
            <a:chOff x="5752958" y="2256586"/>
            <a:chExt cx="2546720" cy="473829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10A26A-778E-413B-B346-C51789FE0BC1}"/>
                </a:ext>
              </a:extLst>
            </p:cNvPr>
            <p:cNvSpPr txBox="1"/>
            <p:nvPr/>
          </p:nvSpPr>
          <p:spPr>
            <a:xfrm>
              <a:off x="5752958" y="2469348"/>
              <a:ext cx="2546720" cy="261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1600" dirty="0"/>
                <a:t>Reaching </a:t>
              </a:r>
              <a:r>
                <a:rPr lang="en-US" sz="1600" dirty="0" err="1"/>
                <a:t>i</a:t>
              </a:r>
              <a:endParaRPr lang="en-US" sz="1600" dirty="0"/>
            </a:p>
          </p:txBody>
        </p:sp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744FBC95-3F6C-4510-B296-12C6CBD6ACF6}"/>
                </a:ext>
              </a:extLst>
            </p:cNvPr>
            <p:cNvSpPr/>
            <p:nvPr/>
          </p:nvSpPr>
          <p:spPr>
            <a:xfrm rot="16200000" flipV="1">
              <a:off x="6785414" y="1549344"/>
              <a:ext cx="266700" cy="1681183"/>
            </a:xfrm>
            <a:prstGeom prst="lef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2ABFB70-3D40-46C0-B989-6E5C719F078F}"/>
              </a:ext>
            </a:extLst>
          </p:cNvPr>
          <p:cNvSpPr txBox="1"/>
          <p:nvPr/>
        </p:nvSpPr>
        <p:spPr>
          <a:xfrm>
            <a:off x="9024730" y="56952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Q.E.D.</a:t>
            </a:r>
          </a:p>
        </p:txBody>
      </p:sp>
    </p:spTree>
    <p:extLst>
      <p:ext uri="{BB962C8B-B14F-4D97-AF65-F5344CB8AC3E}">
        <p14:creationId xmlns:p14="http://schemas.microsoft.com/office/powerpoint/2010/main" val="196756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15387</TotalTime>
  <Words>1109</Words>
  <Application>Microsoft Office PowerPoint</Application>
  <PresentationFormat>Widescreen</PresentationFormat>
  <Paragraphs>230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Cambria Math</vt:lpstr>
      <vt:lpstr>Times New Roman</vt:lpstr>
      <vt:lpstr>Essential</vt:lpstr>
      <vt:lpstr>Prophet Inequalities with Linear Correlations and Augmentations</vt:lpstr>
      <vt:lpstr>Buying a House</vt:lpstr>
      <vt:lpstr>Prophet Inequalities</vt:lpstr>
      <vt:lpstr>Linear Correlations Model</vt:lpstr>
      <vt:lpstr>Main Results</vt:lpstr>
      <vt:lpstr>OUTLINE</vt:lpstr>
      <vt:lpstr>Lower Bound: Tower Instance</vt:lpstr>
      <vt:lpstr>Main Subproblem</vt:lpstr>
      <vt:lpstr>Augmentation Lemma</vt:lpstr>
      <vt:lpstr>OUTLINE</vt:lpstr>
      <vt:lpstr>Column Sparsity</vt:lpstr>
      <vt:lpstr>Row Sparsity</vt:lpstr>
      <vt:lpstr>OUTLINE</vt:lpstr>
      <vt:lpstr>Multiple Items</vt:lpstr>
      <vt:lpstr>Conclusion</vt:lpstr>
      <vt:lpstr>PowerPoint Presentation</vt:lpstr>
      <vt:lpstr>Auctions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Vector Balancing and Geometric Discrepancy</dc:title>
  <dc:creator>Sahil Singla</dc:creator>
  <cp:lastModifiedBy>Sahil Singla</cp:lastModifiedBy>
  <cp:revision>994</cp:revision>
  <dcterms:created xsi:type="dcterms:W3CDTF">2019-11-14T02:25:52Z</dcterms:created>
  <dcterms:modified xsi:type="dcterms:W3CDTF">2020-06-23T20:35:49Z</dcterms:modified>
</cp:coreProperties>
</file>