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31"/>
  </p:notesMasterIdLst>
  <p:handoutMasterIdLst>
    <p:handoutMasterId r:id="rId32"/>
  </p:handoutMasterIdLst>
  <p:sldIdLst>
    <p:sldId id="256" r:id="rId2"/>
    <p:sldId id="389" r:id="rId3"/>
    <p:sldId id="393" r:id="rId4"/>
    <p:sldId id="419" r:id="rId5"/>
    <p:sldId id="391" r:id="rId6"/>
    <p:sldId id="395" r:id="rId7"/>
    <p:sldId id="392" r:id="rId8"/>
    <p:sldId id="398" r:id="rId9"/>
    <p:sldId id="394" r:id="rId10"/>
    <p:sldId id="396" r:id="rId11"/>
    <p:sldId id="397" r:id="rId12"/>
    <p:sldId id="420" r:id="rId13"/>
    <p:sldId id="414" r:id="rId14"/>
    <p:sldId id="405" r:id="rId15"/>
    <p:sldId id="421" r:id="rId16"/>
    <p:sldId id="408" r:id="rId17"/>
    <p:sldId id="413" r:id="rId18"/>
    <p:sldId id="400" r:id="rId19"/>
    <p:sldId id="412" r:id="rId20"/>
    <p:sldId id="401" r:id="rId21"/>
    <p:sldId id="415" r:id="rId22"/>
    <p:sldId id="422" r:id="rId23"/>
    <p:sldId id="410" r:id="rId24"/>
    <p:sldId id="365" r:id="rId25"/>
    <p:sldId id="360" r:id="rId26"/>
    <p:sldId id="423" r:id="rId27"/>
    <p:sldId id="417" r:id="rId28"/>
    <p:sldId id="409" r:id="rId29"/>
    <p:sldId id="41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73D"/>
    <a:srgbClr val="DEC3B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9012E-0A07-4DEB-9886-F33B0434BA27}" v="90" dt="2019-09-27T19:51:52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8" autoAdjust="0"/>
    <p:restoredTop sz="95673" autoAdjust="0"/>
  </p:normalViewPr>
  <p:slideViewPr>
    <p:cSldViewPr snapToGrid="0" snapToObjects="1">
      <p:cViewPr varScale="1">
        <p:scale>
          <a:sx n="94" d="100"/>
          <a:sy n="94" d="100"/>
        </p:scale>
        <p:origin x="51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719012E-0A07-4DEB-9886-F33B0434BA27}"/>
    <pc:docChg chg="addSld delSld modSld">
      <pc:chgData name="" userId="" providerId="" clId="Web-{8719012E-0A07-4DEB-9886-F33B0434BA27}" dt="2019-09-27T19:51:52.800" v="89"/>
      <pc:docMkLst>
        <pc:docMk/>
      </pc:docMkLst>
      <pc:sldChg chg="modSp">
        <pc:chgData name="" userId="" providerId="" clId="Web-{8719012E-0A07-4DEB-9886-F33B0434BA27}" dt="2019-09-27T19:42:08.647" v="79" actId="20577"/>
        <pc:sldMkLst>
          <pc:docMk/>
          <pc:sldMk cId="677325616" sldId="355"/>
        </pc:sldMkLst>
        <pc:spChg chg="mod">
          <ac:chgData name="" userId="" providerId="" clId="Web-{8719012E-0A07-4DEB-9886-F33B0434BA27}" dt="2019-09-27T19:42:08.647" v="79" actId="20577"/>
          <ac:spMkLst>
            <pc:docMk/>
            <pc:sldMk cId="677325616" sldId="355"/>
            <ac:spMk id="3" creationId="{00000000-0000-0000-0000-000000000000}"/>
          </ac:spMkLst>
        </pc:spChg>
      </pc:sldChg>
      <pc:sldChg chg="del">
        <pc:chgData name="" userId="" providerId="" clId="Web-{8719012E-0A07-4DEB-9886-F33B0434BA27}" dt="2019-09-27T19:50:43.737" v="88"/>
        <pc:sldMkLst>
          <pc:docMk/>
          <pc:sldMk cId="1043445585" sldId="362"/>
        </pc:sldMkLst>
      </pc:sldChg>
      <pc:sldChg chg="modSp">
        <pc:chgData name="" userId="" providerId="" clId="Web-{8719012E-0A07-4DEB-9886-F33B0434BA27}" dt="2019-09-27T19:35:39.440" v="73" actId="20577"/>
        <pc:sldMkLst>
          <pc:docMk/>
          <pc:sldMk cId="1716955037" sldId="364"/>
        </pc:sldMkLst>
        <pc:spChg chg="mod">
          <ac:chgData name="" userId="" providerId="" clId="Web-{8719012E-0A07-4DEB-9886-F33B0434BA27}" dt="2019-09-27T19:35:39.440" v="73" actId="20577"/>
          <ac:spMkLst>
            <pc:docMk/>
            <pc:sldMk cId="1716955037" sldId="364"/>
            <ac:spMk id="3" creationId="{94AF38FB-D0E0-44C9-A556-7443A229A5A6}"/>
          </ac:spMkLst>
        </pc:spChg>
      </pc:sldChg>
      <pc:sldChg chg="del">
        <pc:chgData name="" userId="" providerId="" clId="Web-{8719012E-0A07-4DEB-9886-F33B0434BA27}" dt="2019-09-27T19:50:43.737" v="87"/>
        <pc:sldMkLst>
          <pc:docMk/>
          <pc:sldMk cId="2679696892" sldId="374"/>
        </pc:sldMkLst>
      </pc:sldChg>
      <pc:sldChg chg="add replId">
        <pc:chgData name="" userId="" providerId="" clId="Web-{8719012E-0A07-4DEB-9886-F33B0434BA27}" dt="2019-09-27T19:32:43.406" v="0"/>
        <pc:sldMkLst>
          <pc:docMk/>
          <pc:sldMk cId="411668969" sldId="375"/>
        </pc:sldMkLst>
      </pc:sldChg>
      <pc:sldChg chg="add">
        <pc:chgData name="" userId="" providerId="" clId="Web-{8719012E-0A07-4DEB-9886-F33B0434BA27}" dt="2019-09-27T19:49:58.127" v="82"/>
        <pc:sldMkLst>
          <pc:docMk/>
          <pc:sldMk cId="1910269791" sldId="376"/>
        </pc:sldMkLst>
      </pc:sldChg>
      <pc:sldChg chg="add">
        <pc:chgData name="" userId="" providerId="" clId="Web-{8719012E-0A07-4DEB-9886-F33B0434BA27}" dt="2019-09-27T19:50:16.409" v="83"/>
        <pc:sldMkLst>
          <pc:docMk/>
          <pc:sldMk cId="1158429611" sldId="377"/>
        </pc:sldMkLst>
      </pc:sldChg>
      <pc:sldChg chg="add">
        <pc:chgData name="" userId="" providerId="" clId="Web-{8719012E-0A07-4DEB-9886-F33B0434BA27}" dt="2019-09-27T19:50:16.955" v="84"/>
        <pc:sldMkLst>
          <pc:docMk/>
          <pc:sldMk cId="2767514480" sldId="378"/>
        </pc:sldMkLst>
      </pc:sldChg>
      <pc:sldChg chg="add">
        <pc:chgData name="" userId="" providerId="" clId="Web-{8719012E-0A07-4DEB-9886-F33B0434BA27}" dt="2019-09-27T19:50:17.330" v="85"/>
        <pc:sldMkLst>
          <pc:docMk/>
          <pc:sldMk cId="1669765816" sldId="379"/>
        </pc:sldMkLst>
      </pc:sldChg>
      <pc:sldChg chg="add">
        <pc:chgData name="" userId="" providerId="" clId="Web-{8719012E-0A07-4DEB-9886-F33B0434BA27}" dt="2019-09-27T19:50:17.659" v="86"/>
        <pc:sldMkLst>
          <pc:docMk/>
          <pc:sldMk cId="3029528967" sldId="380"/>
        </pc:sldMkLst>
      </pc:sldChg>
      <pc:sldChg chg="add">
        <pc:chgData name="" userId="" providerId="" clId="Web-{8719012E-0A07-4DEB-9886-F33B0434BA27}" dt="2019-09-27T19:51:52.800" v="89"/>
        <pc:sldMkLst>
          <pc:docMk/>
          <pc:sldMk cId="622150149" sldId="3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4482D-CC87-604F-92BD-3653B08C45F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5E39-C420-3C45-85D6-23A41863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1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198CE-4EF4-524C-9451-BD50AA458A8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2C7E-B071-8C44-8A96-EE2EED350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3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3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17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4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3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61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5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BE8-D942-CE43-9569-AB613CC22392}" type="datetime4">
              <a:rPr lang="en-IN" smtClean="0"/>
              <a:t>13 May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D40C-F28A-554C-AF27-A0D02650F384}" type="datetime4">
              <a:rPr lang="en-IN" smtClean="0"/>
              <a:t>13 May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B83-64D2-2740-8BBC-94C4B69BF1A1}" type="datetime4">
              <a:rPr lang="en-IN" smtClean="0"/>
              <a:t>13 May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681" y="1465215"/>
            <a:ext cx="10160000" cy="4771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BD6-5E87-2742-818C-B2E8437E4429}" type="datetime4">
              <a:rPr lang="en-IN" smtClean="0"/>
              <a:t>13 May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753" y="6411596"/>
            <a:ext cx="1119294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8327-B4B0-7647-82F0-BBBB56DCB682}" type="datetime4">
              <a:rPr lang="en-IN" smtClean="0"/>
              <a:t>13 May 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F404-658F-DC46-A1FB-07410F3E9028}" type="datetime4">
              <a:rPr lang="en-IN" smtClean="0"/>
              <a:t>13 May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0C4-7CB5-AA49-BD1B-0ED4B7377034}" type="datetime4">
              <a:rPr lang="en-IN" smtClean="0"/>
              <a:t>13 May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D2C-5158-214C-BE5E-037D0682BB00}" type="datetime4">
              <a:rPr lang="en-IN" smtClean="0"/>
              <a:t>13 May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C91-9BDF-7E43-99AA-2E2FA1B6BBD6}" type="datetime4">
              <a:rPr lang="en-IN" smtClean="0"/>
              <a:t>13 May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7FD-1165-F042-ADB9-C35BFBAC8F26}" type="datetime4">
              <a:rPr lang="en-IN" smtClean="0"/>
              <a:t>13 May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1159-7969-2D4C-9E52-72E6BB41C6B7}" type="datetime4">
              <a:rPr lang="en-IN" smtClean="0"/>
              <a:t>13 May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3026"/>
            <a:ext cx="9930163" cy="1044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F817626-6E1C-434F-8A46-361AFACE6120}" type="datetime4">
              <a:rPr lang="en-IN" smtClean="0"/>
              <a:t>13 May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4459" y="6468608"/>
            <a:ext cx="1754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5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470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12" Type="http://schemas.openxmlformats.org/officeDocument/2006/relationships/image" Target="../media/image460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450.png"/><Relationship Id="rId5" Type="http://schemas.openxmlformats.org/officeDocument/2006/relationships/image" Target="../media/image390.png"/><Relationship Id="rId15" Type="http://schemas.openxmlformats.org/officeDocument/2006/relationships/image" Target="../media/image490.png"/><Relationship Id="rId10" Type="http://schemas.openxmlformats.org/officeDocument/2006/relationships/image" Target="../media/image440.png"/><Relationship Id="rId4" Type="http://schemas.openxmlformats.org/officeDocument/2006/relationships/image" Target="../media/image380.png"/><Relationship Id="rId9" Type="http://schemas.openxmlformats.org/officeDocument/2006/relationships/image" Target="../media/image430.png"/><Relationship Id="rId14" Type="http://schemas.openxmlformats.org/officeDocument/2006/relationships/image" Target="../media/image4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7" Type="http://schemas.openxmlformats.org/officeDocument/2006/relationships/image" Target="../media/image68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10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0" Type="http://schemas.openxmlformats.org/officeDocument/2006/relationships/image" Target="../media/image640.png"/><Relationship Id="rId4" Type="http://schemas.openxmlformats.org/officeDocument/2006/relationships/image" Target="../media/image74.png"/><Relationship Id="rId9" Type="http://schemas.openxmlformats.org/officeDocument/2006/relationships/image" Target="../media/image6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791.png"/><Relationship Id="rId7" Type="http://schemas.openxmlformats.org/officeDocument/2006/relationships/image" Target="../media/image83.png"/><Relationship Id="rId2" Type="http://schemas.openxmlformats.org/officeDocument/2006/relationships/image" Target="../media/image7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640.png"/><Relationship Id="rId4" Type="http://schemas.openxmlformats.org/officeDocument/2006/relationships/image" Target="../media/image80.png"/><Relationship Id="rId9" Type="http://schemas.openxmlformats.org/officeDocument/2006/relationships/image" Target="../media/image6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png"/><Relationship Id="rId5" Type="http://schemas.openxmlformats.org/officeDocument/2006/relationships/image" Target="../media/image61.png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790.png"/><Relationship Id="rId7" Type="http://schemas.openxmlformats.org/officeDocument/2006/relationships/image" Target="../media/image83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800.png"/><Relationship Id="rId9" Type="http://schemas.openxmlformats.org/officeDocument/2006/relationships/image" Target="../media/image8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613" y="146383"/>
            <a:ext cx="9144000" cy="1811870"/>
          </a:xfrm>
        </p:spPr>
        <p:txBody>
          <a:bodyPr/>
          <a:lstStyle/>
          <a:p>
            <a:pPr algn="ctr"/>
            <a:r>
              <a:rPr lang="en-US" sz="3600" dirty="0"/>
              <a:t>Online Vector Balancing</a:t>
            </a:r>
            <a:br>
              <a:rPr lang="en-US" sz="3600" dirty="0"/>
            </a:br>
            <a:r>
              <a:rPr lang="en-US" sz="3600" dirty="0"/>
              <a:t>and Geometric Discrepancy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308" y="1970321"/>
            <a:ext cx="10344931" cy="996708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Sahil</a:t>
            </a:r>
            <a:r>
              <a:rPr lang="en-US" sz="2400" dirty="0"/>
              <a:t> </a:t>
            </a:r>
            <a:r>
              <a:rPr lang="en-US" sz="2400" dirty="0" err="1"/>
              <a:t>singla</a:t>
            </a:r>
            <a:r>
              <a:rPr lang="en-US" sz="2400" dirty="0"/>
              <a:t>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IAS &amp; Princeton</a:t>
            </a:r>
          </a:p>
        </p:txBody>
      </p:sp>
      <p:pic>
        <p:nvPicPr>
          <p:cNvPr id="1026" name="Picture 2" descr="Image result for nikhil bansal">
            <a:extLst>
              <a:ext uri="{FF2B5EF4-FFF2-40B4-BE49-F238E27FC236}">
                <a16:creationId xmlns:a16="http://schemas.microsoft.com/office/drawing/2014/main" id="{66C7C2CB-0811-4C17-BEBE-BD0CD645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3738572"/>
            <a:ext cx="1756194" cy="182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krand sinha">
            <a:extLst>
              <a:ext uri="{FF2B5EF4-FFF2-40B4-BE49-F238E27FC236}">
                <a16:creationId xmlns:a16="http://schemas.microsoft.com/office/drawing/2014/main" id="{6C8D789F-EDD4-4C8F-BB6F-A59A49AC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599" y="3738572"/>
            <a:ext cx="1524687" cy="180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C889B2CC-283B-4F2E-9FE1-1E2194065A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r="13617" b="12204"/>
          <a:stretch/>
        </p:blipFill>
        <p:spPr>
          <a:xfrm>
            <a:off x="3919521" y="3738571"/>
            <a:ext cx="1532529" cy="1800811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CF4EBE9-3329-48B8-9CC1-EABFD08D4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b="15707"/>
          <a:stretch/>
        </p:blipFill>
        <p:spPr bwMode="auto">
          <a:xfrm>
            <a:off x="6807200" y="3738572"/>
            <a:ext cx="1447985" cy="180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7C0B25-712D-4FB0-BA52-01B85B2DAF18}"/>
              </a:ext>
            </a:extLst>
          </p:cNvPr>
          <p:cNvSpPr txBox="1"/>
          <p:nvPr/>
        </p:nvSpPr>
        <p:spPr>
          <a:xfrm>
            <a:off x="1161886" y="3005068"/>
            <a:ext cx="128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Nikhil</a:t>
            </a:r>
          </a:p>
          <a:p>
            <a:pPr algn="ctr"/>
            <a:r>
              <a:rPr lang="en-US" b="1" dirty="0"/>
              <a:t>Bansal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BA7BA9-5E02-4438-BABF-2F0333659DDD}"/>
              </a:ext>
            </a:extLst>
          </p:cNvPr>
          <p:cNvSpPr txBox="1"/>
          <p:nvPr/>
        </p:nvSpPr>
        <p:spPr>
          <a:xfrm>
            <a:off x="4091224" y="3005068"/>
            <a:ext cx="128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Haotian</a:t>
            </a:r>
          </a:p>
          <a:p>
            <a:pPr algn="ctr"/>
            <a:r>
              <a:rPr lang="en-US" b="1" dirty="0"/>
              <a:t>Jiang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5F7A67-D7A3-4509-ACA2-09DD7563EC0D}"/>
              </a:ext>
            </a:extLst>
          </p:cNvPr>
          <p:cNvSpPr txBox="1"/>
          <p:nvPr/>
        </p:nvSpPr>
        <p:spPr>
          <a:xfrm>
            <a:off x="6797040" y="3010148"/>
            <a:ext cx="138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Janardhan</a:t>
            </a:r>
          </a:p>
          <a:p>
            <a:pPr algn="ctr"/>
            <a:r>
              <a:rPr lang="en-US" b="1" dirty="0"/>
              <a:t>Kulkarni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D37862-C746-4A26-A2BA-16FBFE29DBAA}"/>
              </a:ext>
            </a:extLst>
          </p:cNvPr>
          <p:cNvSpPr txBox="1"/>
          <p:nvPr/>
        </p:nvSpPr>
        <p:spPr>
          <a:xfrm>
            <a:off x="9649442" y="3005067"/>
            <a:ext cx="128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Makrand</a:t>
            </a:r>
            <a:endParaRPr lang="en-US" b="1" dirty="0"/>
          </a:p>
          <a:p>
            <a:pPr algn="ctr"/>
            <a:r>
              <a:rPr lang="en-US" b="1" dirty="0"/>
              <a:t>Sinha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17E41E2-5151-4C75-83B1-9DB4C948F00A}"/>
              </a:ext>
            </a:extLst>
          </p:cNvPr>
          <p:cNvSpPr txBox="1">
            <a:spLocks/>
          </p:cNvSpPr>
          <p:nvPr/>
        </p:nvSpPr>
        <p:spPr>
          <a:xfrm>
            <a:off x="45720" y="5811101"/>
            <a:ext cx="11811000" cy="573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cap="none" dirty="0">
                <a:latin typeface="+mn-lt"/>
              </a:rPr>
              <a:t>Paper 1</a:t>
            </a:r>
            <a:r>
              <a:rPr lang="en-US" sz="1200" b="1" cap="none" dirty="0">
                <a:solidFill>
                  <a:schemeClr val="tx1"/>
                </a:solidFill>
                <a:latin typeface="+mn-lt"/>
              </a:rPr>
              <a:t>: “Online Geometric Discrepancy for Stochastic Arrivals with Applications to Envy Minimization” with Haotian and Janardhan</a:t>
            </a:r>
          </a:p>
          <a:p>
            <a:pPr algn="ctr"/>
            <a:r>
              <a:rPr lang="en-US" sz="1200" b="1" cap="none" dirty="0">
                <a:latin typeface="+mn-lt"/>
              </a:rPr>
              <a:t>Paper 2</a:t>
            </a:r>
            <a:r>
              <a:rPr lang="en-US" sz="1200" b="1" cap="none" dirty="0">
                <a:solidFill>
                  <a:schemeClr val="tx1"/>
                </a:solidFill>
                <a:latin typeface="+mn-lt"/>
              </a:rPr>
              <a:t>: “Online Vector Balancing and Geometric Discrepancy” with Nikhil, Haotian, and </a:t>
            </a:r>
            <a:r>
              <a:rPr lang="en-US" sz="1200" b="1" cap="none" dirty="0" err="1">
                <a:solidFill>
                  <a:schemeClr val="tx1"/>
                </a:solidFill>
                <a:latin typeface="+mn-lt"/>
              </a:rPr>
              <a:t>Makrand</a:t>
            </a:r>
            <a:endParaRPr lang="en-US" sz="1200" b="1" cap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4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D8A3-E5E4-4F4E-82D0-28FF730F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Vector Balancing via a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F58BD-B348-48A7-9A0B-4189D3E68C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4"/>
                <a:ext cx="9077660" cy="5072745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Problem with Uniform Coordinates</a:t>
                </a:r>
              </a:p>
              <a:p>
                <a:pPr marL="800100" lvl="1" indent="-342900"/>
                <a:r>
                  <a:rPr lang="en-US" dirty="0"/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drawn </a:t>
                </a:r>
                <a:r>
                  <a:rPr lang="en-US" u="sng" dirty="0"/>
                  <a:t>uniformly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{−1,1}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800100" lvl="1" indent="-342900"/>
                <a:r>
                  <a:rPr lang="en-US" dirty="0"/>
                  <a:t>Immediately color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∈{1,−1}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Every prefix-sum: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τ</m:t>
                                    </m:r>
                                  </m:sub>
                                </m:sSub>
                              </m:e>
                            </m:nary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</a:rPr>
                  <a:t>Greedy Algorithm</a:t>
                </a:r>
                <a:r>
                  <a:rPr lang="en-US" dirty="0"/>
                  <a:t> on a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b="0" dirty="0"/>
                  <a:t> </a:t>
                </a:r>
              </a:p>
              <a:p>
                <a:endParaRPr lang="en-US" sz="1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Proof Idea:</a:t>
                </a:r>
              </a:p>
              <a:p>
                <a:pPr lvl="1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that </a:t>
                </a:r>
                <a:r>
                  <a:rPr lang="en-US" dirty="0" err="1"/>
                  <a:t>w.h.p</a:t>
                </a:r>
                <a:r>
                  <a:rPr lang="en-US" dirty="0"/>
                  <a:t>.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nT</m:t>
                        </m:r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F58BD-B348-48A7-9A0B-4189D3E68C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4"/>
                <a:ext cx="9077660" cy="5072745"/>
              </a:xfrm>
              <a:blipFill>
                <a:blip r:embed="rId2"/>
                <a:stretch>
                  <a:fillRect l="-604" t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8DBD1-ED44-4BA1-8156-8FEE6245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38B06-BEE5-4FAC-A204-F8D098D0BDC8}"/>
              </a:ext>
            </a:extLst>
          </p:cNvPr>
          <p:cNvSpPr/>
          <p:nvPr/>
        </p:nvSpPr>
        <p:spPr>
          <a:xfrm>
            <a:off x="8234680" y="1528955"/>
            <a:ext cx="3175001" cy="369332"/>
          </a:xfrm>
          <a:prstGeom prst="rect">
            <a:avLst/>
          </a:prstGeom>
          <a:ln w="158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Hope:</a:t>
            </a:r>
            <a:r>
              <a:rPr lang="en-US" dirty="0"/>
              <a:t> Not always orthogonal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352FBD-9DA7-44FC-A385-8D6AFC50146C}"/>
                  </a:ext>
                </a:extLst>
              </p:cNvPr>
              <p:cNvSpPr/>
              <p:nvPr/>
            </p:nvSpPr>
            <p:spPr>
              <a:xfrm>
                <a:off x="1687606" y="3830408"/>
                <a:ext cx="2213686" cy="594009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cosh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352FBD-9DA7-44FC-A385-8D6AFC501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606" y="3830408"/>
                <a:ext cx="2213686" cy="5940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2EF6FE-3DC8-41F5-8F9D-E2C8B0F6FE95}"/>
                  </a:ext>
                </a:extLst>
              </p:cNvPr>
              <p:cNvSpPr/>
              <p:nvPr/>
            </p:nvSpPr>
            <p:spPr>
              <a:xfrm>
                <a:off x="8406503" y="2613153"/>
                <a:ext cx="2639957" cy="369332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is discrepancy vector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2EF6FE-3DC8-41F5-8F9D-E2C8B0F6F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503" y="2613153"/>
                <a:ext cx="2639957" cy="369332"/>
              </a:xfrm>
              <a:prstGeom prst="rect">
                <a:avLst/>
              </a:prstGeom>
              <a:blipFill>
                <a:blip r:embed="rId4"/>
                <a:stretch>
                  <a:fillRect t="-7937" r="-459" b="-22222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0A642E-FDBB-410B-9690-B392C42A5CA5}"/>
                  </a:ext>
                </a:extLst>
              </p:cNvPr>
              <p:cNvSpPr/>
              <p:nvPr/>
            </p:nvSpPr>
            <p:spPr>
              <a:xfrm>
                <a:off x="8465845" y="4874566"/>
                <a:ext cx="2666949" cy="646331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Note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>
                    <a:latin typeface="Cambria Math" panose="02040503050406030204" pitchFamily="18" charset="0"/>
                  </a:rPr>
                  <a:t>Suffices: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poly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0A642E-FDBB-410B-9690-B392C42A5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845" y="4874566"/>
                <a:ext cx="2666949" cy="646331"/>
              </a:xfrm>
              <a:prstGeom prst="rect">
                <a:avLst/>
              </a:prstGeom>
              <a:blipFill>
                <a:blip r:embed="rId5"/>
                <a:stretch>
                  <a:fillRect l="-909" t="-5505" r="-227" b="-5505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DC9F4C-0CEF-4319-A85C-DA51982A5E01}"/>
                  </a:ext>
                </a:extLst>
              </p:cNvPr>
              <p:cNvSpPr/>
              <p:nvPr/>
            </p:nvSpPr>
            <p:spPr>
              <a:xfrm>
                <a:off x="7226889" y="3379498"/>
                <a:ext cx="2595291" cy="400110"/>
              </a:xfrm>
              <a:prstGeom prst="rect">
                <a:avLst/>
              </a:prstGeom>
              <a:ln w="15875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tx2"/>
                    </a:solidFill>
                    <a:latin typeface="+mn-lt"/>
                  </a:rPr>
                  <a:t>How “bad”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2"/>
                    </a:solidFill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DC9F4C-0CEF-4319-A85C-DA51982A5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89" y="3379498"/>
                <a:ext cx="2595291" cy="400110"/>
              </a:xfrm>
              <a:prstGeom prst="rect">
                <a:avLst/>
              </a:prstGeom>
              <a:blipFill>
                <a:blip r:embed="rId6"/>
                <a:stretch>
                  <a:fillRect t="-6061" b="-27273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199A95B-D1E3-48F1-AC46-92BEB910F204}"/>
              </a:ext>
            </a:extLst>
          </p:cNvPr>
          <p:cNvGrpSpPr/>
          <p:nvPr/>
        </p:nvGrpSpPr>
        <p:grpSpPr>
          <a:xfrm>
            <a:off x="8849360" y="5477306"/>
            <a:ext cx="1402080" cy="567967"/>
            <a:chOff x="6789373" y="2256586"/>
            <a:chExt cx="1402080" cy="567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0">
                  <a:extLst>
                    <a:ext uri="{FF2B5EF4-FFF2-40B4-BE49-F238E27FC236}">
                      <a16:creationId xmlns:a16="http://schemas.microsoft.com/office/drawing/2014/main" id="{477F0E72-4360-4BDC-B5D2-8400838EF16B}"/>
                    </a:ext>
                  </a:extLst>
                </p:cNvPr>
                <p:cNvSpPr txBox="1"/>
                <p:nvPr/>
              </p:nvSpPr>
              <p:spPr>
                <a:xfrm>
                  <a:off x="6789373" y="2485999"/>
                  <a:ext cx="14020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a14:m>
                  <a:r>
                    <a:rPr lang="en-US" sz="1600" dirty="0"/>
                    <a:t>-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" name="TextBox 10">
                  <a:extLst>
                    <a:ext uri="{FF2B5EF4-FFF2-40B4-BE49-F238E27FC236}">
                      <a16:creationId xmlns:a16="http://schemas.microsoft.com/office/drawing/2014/main" id="{477F0E72-4360-4BDC-B5D2-8400838EF1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373" y="2485999"/>
                  <a:ext cx="1402080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5570865E-28D8-4EB5-A5BC-BEFD7E42495A}"/>
                </a:ext>
              </a:extLst>
            </p:cNvPr>
            <p:cNvSpPr/>
            <p:nvPr/>
          </p:nvSpPr>
          <p:spPr>
            <a:xfrm rot="16200000" flipV="1">
              <a:off x="7281326" y="2045256"/>
              <a:ext cx="266700" cy="689359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836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86A3-AFE0-4485-9173-5C2ABB8A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0014"/>
            <a:ext cx="10693400" cy="1044874"/>
          </a:xfrm>
        </p:spPr>
        <p:txBody>
          <a:bodyPr/>
          <a:lstStyle/>
          <a:p>
            <a:r>
              <a:rPr lang="en-US" dirty="0"/>
              <a:t>Bansal-Spencer for </a:t>
            </a:r>
            <a:r>
              <a:rPr lang="en-US" dirty="0" err="1"/>
              <a:t>Indep</a:t>
            </a:r>
            <a:r>
              <a:rPr lang="en-US" dirty="0"/>
              <a:t>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ACCD9-6AAD-43E1-82BF-1F6BC6C06A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401" y="1465215"/>
                <a:ext cx="9545917" cy="4946382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Want to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ΔΦ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ΔΦ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smtClean="0">
                        <a:solidFill>
                          <a:srgbClr val="01873D"/>
                        </a:solidFill>
                        <a:latin typeface="Cambria Math" panose="02040503050406030204" pitchFamily="18" charset="0"/>
                      </a:rPr>
                      <m:t>λ</m:t>
                    </m:r>
                    <m:sSub>
                      <m:sSubPr>
                        <m:ctrlPr>
                          <a:rPr lang="en-US" i="1">
                            <a:solidFill>
                              <a:srgbClr val="01873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1873D"/>
                            </a:solidFill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1873D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b="0" i="1">
                            <a:solidFill>
                              <a:srgbClr val="01873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1873D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  <m:t>sinh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>
                                    <a:solidFill>
                                      <a:srgbClr val="01873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rgbClr val="01873D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sSub>
                                  <m:sSubPr>
                                    <m:ctrlPr>
                                      <a:rPr lang="en-US" b="0" i="1">
                                        <a:solidFill>
                                          <a:srgbClr val="01873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rgbClr val="01873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rgbClr val="01873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a:rPr lang="en-US" b="0">
                                        <a:solidFill>
                                          <a:srgbClr val="01873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>
                                        <a:solidFill>
                                          <a:srgbClr val="01873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rgbClr val="01873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b="0">
                            <a:solidFill>
                              <a:srgbClr val="01873D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d>
                          <m:dPr>
                            <m:ctrlPr>
                              <a:rPr lang="en-US" b="0" i="1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nary>
                    <m:r>
                      <a:rPr lang="en-US" b="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sSub>
                                  <m:sSub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a:rPr lang="en-US" b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1873D"/>
                        </a:solidFill>
                        <a:latin typeface="Cambria Math" panose="02040503050406030204" pitchFamily="18" charset="0"/>
                      </a:rPr>
                      <m:t>λ</m:t>
                    </m:r>
                    <m:sSub>
                      <m:sSubPr>
                        <m:ctrlPr>
                          <a:rPr lang="en-US" i="1">
                            <a:solidFill>
                              <a:srgbClr val="01873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1873D"/>
                            </a:solidFill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1873D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1873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1873D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en-US" b="0" i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mtClean="0">
                        <a:solidFill>
                          <a:srgbClr val="01873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1873D"/>
                        </a:solidFill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1873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1873D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1873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1873D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1873D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1873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1873D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1873D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m:rPr>
                        <m:nor/>
                      </m:rPr>
                      <a:rPr lang="en-US" b="0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</a:t>
                </a:r>
                <a:r>
                  <a:rPr lang="en-US" b="0" dirty="0"/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marL="342900" indent="-342900">
                  <a:spcBef>
                    <a:spcPts val="8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spcBef>
                    <a:spcPts val="800"/>
                  </a:spcBef>
                  <a:spcAft>
                    <a:spcPts val="200"/>
                  </a:spcAft>
                </a:pPr>
                <a:endParaRPr lang="en-US" sz="200" dirty="0"/>
              </a:p>
              <a:p>
                <a:pPr marL="342900" indent="-342900">
                  <a:spcBef>
                    <a:spcPts val="8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Uniform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/>
                  <a:t> Coordinates:</a:t>
                </a:r>
                <a:endParaRPr lang="en-US" b="0" dirty="0"/>
              </a:p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0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b="0" dirty="0"/>
                  <a:t>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0" dirty="0"/>
                  <a:t>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ACCD9-6AAD-43E1-82BF-1F6BC6C06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401" y="1465215"/>
                <a:ext cx="9545917" cy="4946382"/>
              </a:xfrm>
              <a:blipFill>
                <a:blip r:embed="rId2"/>
                <a:stretch>
                  <a:fillRect l="-575" t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ABE55-5965-47CE-9B05-57EDD5DF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83E77E-76C4-4C32-8A75-8666516528DD}"/>
                  </a:ext>
                </a:extLst>
              </p:cNvPr>
              <p:cNvSpPr/>
              <p:nvPr/>
            </p:nvSpPr>
            <p:spPr>
              <a:xfrm>
                <a:off x="5651501" y="1393937"/>
                <a:ext cx="3306785" cy="370294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cosh</m:t>
                        </m:r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λ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</m:d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λ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83E77E-76C4-4C32-8A75-866651652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01" y="1393937"/>
                <a:ext cx="3306785" cy="370294"/>
              </a:xfrm>
              <a:prstGeom prst="rect">
                <a:avLst/>
              </a:prstGeom>
              <a:blipFill>
                <a:blip r:embed="rId3"/>
                <a:stretch>
                  <a:fillRect t="-88889" b="-146032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58375E2-5221-4BB8-962B-637C6967A3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3607" y="4359069"/>
                <a:ext cx="10009145" cy="45044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small" dirty="0">
                    <a:solidFill>
                      <a:schemeClr val="tx2"/>
                    </a:solidFill>
                  </a:rPr>
                  <a:t>Anti-Concentration</a:t>
                </a:r>
                <a:r>
                  <a:rPr lang="en-US" dirty="0"/>
                  <a:t>: For any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,</a:t>
                </a:r>
                <a:r>
                  <a:rPr lang="en-US" dirty="0"/>
                  <a:t> do we have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0">
                        <a:latin typeface="Cambria Math" panose="02040503050406030204" pitchFamily="18" charset="0"/>
                      </a:rPr>
                      <m:t> 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58375E2-5221-4BB8-962B-637C6967A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07" y="4359069"/>
                <a:ext cx="10009145" cy="450447"/>
              </a:xfrm>
              <a:prstGeom prst="rect">
                <a:avLst/>
              </a:prstGeom>
              <a:blipFill>
                <a:blip r:embed="rId4"/>
                <a:stretch>
                  <a:fillRect t="-55556" b="-91667"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6A5F6DE-BCC5-4127-B495-A39D3F651979}"/>
                  </a:ext>
                </a:extLst>
              </p:cNvPr>
              <p:cNvSpPr/>
              <p:nvPr/>
            </p:nvSpPr>
            <p:spPr>
              <a:xfrm>
                <a:off x="8534350" y="5193610"/>
                <a:ext cx="2495127" cy="691023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nT</m:t>
                        </m:r>
                      </m:e>
                    </m:func>
                    <m:r>
                      <a:rPr lang="en-US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r>
                  <a:rPr lang="en-US" sz="1600" b="0" dirty="0"/>
                  <a:t> </a:t>
                </a:r>
                <a:r>
                  <a:rPr lang="en-US" sz="1600" dirty="0"/>
                  <a:t>             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nT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6A5F6DE-BCC5-4127-B495-A39D3F651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350" y="5193610"/>
                <a:ext cx="2495127" cy="691023"/>
              </a:xfrm>
              <a:prstGeom prst="rect">
                <a:avLst/>
              </a:prstGeom>
              <a:blipFill>
                <a:blip r:embed="rId5"/>
                <a:stretch>
                  <a:fillRect l="-1214" b="-4310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191E16D-7E43-4F1D-A8F9-91D2F2597707}"/>
              </a:ext>
            </a:extLst>
          </p:cNvPr>
          <p:cNvSpPr txBox="1"/>
          <p:nvPr/>
        </p:nvSpPr>
        <p:spPr>
          <a:xfrm>
            <a:off x="177802" y="2493851"/>
            <a:ext cx="1264918" cy="584775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1873D"/>
                </a:solidFill>
              </a:rPr>
              <a:t>Linear</a:t>
            </a:r>
            <a:r>
              <a:rPr lang="en-US" sz="1600" b="1" dirty="0"/>
              <a:t> </a:t>
            </a:r>
            <a:r>
              <a:rPr lang="en-US" sz="1600" dirty="0"/>
              <a:t>and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Quadratic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FDEE03-4D42-4BC0-8D78-FFC148BA97BC}"/>
                  </a:ext>
                </a:extLst>
              </p:cNvPr>
              <p:cNvSpPr txBox="1"/>
              <p:nvPr/>
            </p:nvSpPr>
            <p:spPr>
              <a:xfrm>
                <a:off x="5966719" y="2580025"/>
                <a:ext cx="2215035" cy="616515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FDEE03-4D42-4BC0-8D78-FFC148BA9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19" y="2580025"/>
                <a:ext cx="2215035" cy="616515"/>
              </a:xfrm>
              <a:prstGeom prst="rect">
                <a:avLst/>
              </a:prstGeom>
              <a:blipFill>
                <a:blip r:embed="rId6"/>
                <a:stretch>
                  <a:fillRect l="-1366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1190FC-4969-44A5-8C30-3C28845001CA}"/>
                  </a:ext>
                </a:extLst>
              </p:cNvPr>
              <p:cNvSpPr/>
              <p:nvPr/>
            </p:nvSpPr>
            <p:spPr>
              <a:xfrm>
                <a:off x="8854441" y="3238803"/>
                <a:ext cx="2572208" cy="954107"/>
              </a:xfrm>
              <a:prstGeom prst="rect">
                <a:avLst/>
              </a:prstGeom>
              <a:ln w="15875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osh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r>
                  <a:rPr lang="en-US" b="0" dirty="0"/>
                  <a:t>|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sinh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b="0" dirty="0"/>
                  <a:t> </a:t>
                </a:r>
                <a:r>
                  <a:rPr lang="en-US" b="0" dirty="0"/>
                  <a:t>|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1190FC-4969-44A5-8C30-3C2884500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441" y="3238803"/>
                <a:ext cx="2572208" cy="954107"/>
              </a:xfrm>
              <a:prstGeom prst="rect">
                <a:avLst/>
              </a:prstGeom>
              <a:blipFill>
                <a:blip r:embed="rId7"/>
                <a:stretch>
                  <a:fillRect l="-1900" b="-13376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4">
            <a:extLst>
              <a:ext uri="{FF2B5EF4-FFF2-40B4-BE49-F238E27FC236}">
                <a16:creationId xmlns:a16="http://schemas.microsoft.com/office/drawing/2014/main" id="{FF84F148-C02F-4F8B-AAD9-13A02A697088}"/>
              </a:ext>
            </a:extLst>
          </p:cNvPr>
          <p:cNvSpPr txBox="1"/>
          <p:nvPr/>
        </p:nvSpPr>
        <p:spPr>
          <a:xfrm>
            <a:off x="2285376" y="332771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800" dirty="0">
                <a:solidFill>
                  <a:srgbClr val="01873D"/>
                </a:solidFill>
              </a:rPr>
              <a:t>(helping)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71411537-757A-45AA-9E86-3A5033215217}"/>
              </a:ext>
            </a:extLst>
          </p:cNvPr>
          <p:cNvSpPr txBox="1"/>
          <p:nvPr/>
        </p:nvSpPr>
        <p:spPr>
          <a:xfrm>
            <a:off x="3689141" y="334520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(hurting)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066D02-9ADD-4432-A058-4FB21D06E598}"/>
              </a:ext>
            </a:extLst>
          </p:cNvPr>
          <p:cNvSpPr/>
          <p:nvPr/>
        </p:nvSpPr>
        <p:spPr>
          <a:xfrm>
            <a:off x="3508810" y="5840647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Khintchine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44C54F-A53F-4A03-B95C-7ED13AD98123}"/>
              </a:ext>
            </a:extLst>
          </p:cNvPr>
          <p:cNvSpPr/>
          <p:nvPr/>
        </p:nvSpPr>
        <p:spPr>
          <a:xfrm>
            <a:off x="5595547" y="584428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Cauchy-Schwarz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3571F2-2AAD-4463-8C50-2378C874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58" y="310513"/>
            <a:ext cx="1802002" cy="28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86A3-AFE0-4485-9173-5C2ABB8A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026"/>
            <a:ext cx="10693400" cy="1044874"/>
          </a:xfrm>
        </p:spPr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ACCD9-6AAD-43E1-82BF-1F6BC6C06A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401" y="1465215"/>
                <a:ext cx="10439400" cy="4390979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Bounding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nT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This reduces to: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sz="1500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 err="1"/>
                  <a:t>Khintchine</a:t>
                </a:r>
                <a:r>
                  <a:rPr lang="en-US" dirty="0"/>
                  <a:t> crucially uses independence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b="0" dirty="0"/>
              </a:p>
              <a:p>
                <a:pPr marL="800100" lvl="1" indent="-342900"/>
                <a:r>
                  <a:rPr lang="en-US" dirty="0"/>
                  <a:t>How to handle dependencies, e.g., interval balancing?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Why anti-</a:t>
                </a:r>
                <a:r>
                  <a:rPr lang="en-US" dirty="0" err="1"/>
                  <a:t>concent</a:t>
                </a:r>
                <a:r>
                  <a:rPr lang="en-US" dirty="0"/>
                  <a:t> fails with dependencies?</a:t>
                </a:r>
              </a:p>
              <a:p>
                <a:pPr marL="800100" lvl="1" indent="-342900"/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=(1,1,1,…)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00100" lvl="1" indent="-342900"/>
                <a:r>
                  <a:rPr lang="en-US" dirty="0"/>
                  <a:t>Random subset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others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mean zero, but </a:t>
                </a:r>
                <a:r>
                  <a:rPr lang="en-US" b="1" dirty="0">
                    <a:solidFill>
                      <a:srgbClr val="01873D"/>
                    </a:solidFill>
                  </a:rPr>
                  <a:t>Linear</a:t>
                </a:r>
                <a:r>
                  <a:rPr lang="en-US" dirty="0">
                    <a:solidFill>
                      <a:srgbClr val="01873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1873D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Quadratic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ACCD9-6AAD-43E1-82BF-1F6BC6C06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401" y="1465215"/>
                <a:ext cx="10439400" cy="4390979"/>
              </a:xfrm>
              <a:blipFill>
                <a:blip r:embed="rId2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ABE55-5965-47CE-9B05-57EDD5DF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FDEE03-4D42-4BC0-8D78-FFC148BA97BC}"/>
                  </a:ext>
                </a:extLst>
              </p:cNvPr>
              <p:cNvSpPr txBox="1"/>
              <p:nvPr/>
            </p:nvSpPr>
            <p:spPr>
              <a:xfrm>
                <a:off x="8939584" y="2672499"/>
                <a:ext cx="1958537" cy="370294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FDEE03-4D42-4BC0-8D78-FFC148BA9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584" y="2672499"/>
                <a:ext cx="1958537" cy="370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CB80DF7-41E4-48EA-9E64-B8238AB2DB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8976" y="2111364"/>
                <a:ext cx="10009145" cy="45044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small" dirty="0">
                    <a:solidFill>
                      <a:schemeClr val="tx2"/>
                    </a:solidFill>
                  </a:rPr>
                  <a:t>Anti-Concentration</a:t>
                </a:r>
                <a:r>
                  <a:rPr lang="en-US" dirty="0"/>
                  <a:t>: For any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,</a:t>
                </a:r>
                <a:r>
                  <a:rPr lang="en-US" dirty="0"/>
                  <a:t> do we have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0">
                        <a:latin typeface="Cambria Math" panose="02040503050406030204" pitchFamily="18" charset="0"/>
                      </a:rPr>
                      <m:t> 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CB80DF7-41E4-48EA-9E64-B8238AB2D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76" y="2111364"/>
                <a:ext cx="10009145" cy="450447"/>
              </a:xfrm>
              <a:prstGeom prst="rect">
                <a:avLst/>
              </a:prstGeom>
              <a:blipFill>
                <a:blip r:embed="rId4"/>
                <a:stretch>
                  <a:fillRect t="-55556" b="-91667"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BDECE5-AA8B-4388-BD3C-60ADA8290A7C}"/>
                  </a:ext>
                </a:extLst>
              </p:cNvPr>
              <p:cNvSpPr/>
              <p:nvPr/>
            </p:nvSpPr>
            <p:spPr>
              <a:xfrm>
                <a:off x="4185920" y="5780344"/>
                <a:ext cx="54298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New way to measure “badness”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BDECE5-AA8B-4388-BD3C-60ADA8290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920" y="5780344"/>
                <a:ext cx="5429890" cy="400110"/>
              </a:xfrm>
              <a:prstGeom prst="rect">
                <a:avLst/>
              </a:prstGeom>
              <a:blipFill>
                <a:blip r:embed="rId5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961AE4C-E121-4C4E-B932-20EB8FC8FE4A}"/>
              </a:ext>
            </a:extLst>
          </p:cNvPr>
          <p:cNvGrpSpPr/>
          <p:nvPr/>
        </p:nvGrpSpPr>
        <p:grpSpPr>
          <a:xfrm>
            <a:off x="9201770" y="3793490"/>
            <a:ext cx="2113170" cy="1565788"/>
            <a:chOff x="9201770" y="3774440"/>
            <a:chExt cx="2113170" cy="156578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843694-F7FB-4DCE-96B2-2BDE2E5CA1FB}"/>
                </a:ext>
              </a:extLst>
            </p:cNvPr>
            <p:cNvCxnSpPr>
              <a:cxnSpLocks/>
            </p:cNvCxnSpPr>
            <p:nvPr/>
          </p:nvCxnSpPr>
          <p:spPr>
            <a:xfrm>
              <a:off x="9984512" y="3774440"/>
              <a:ext cx="0" cy="1565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50CE48-4954-4267-A183-68A17AF8F39C}"/>
                </a:ext>
              </a:extLst>
            </p:cNvPr>
            <p:cNvCxnSpPr/>
            <p:nvPr/>
          </p:nvCxnSpPr>
          <p:spPr>
            <a:xfrm>
              <a:off x="9296360" y="4864753"/>
              <a:ext cx="2018580" cy="67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CE52B2-DA5F-4879-BDAC-FE0C9F38217C}"/>
                </a:ext>
              </a:extLst>
            </p:cNvPr>
            <p:cNvSpPr/>
            <p:nvPr/>
          </p:nvSpPr>
          <p:spPr>
            <a:xfrm>
              <a:off x="9913408" y="4810229"/>
              <a:ext cx="120909" cy="11274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1">
                  <a:extLst>
                    <a:ext uri="{FF2B5EF4-FFF2-40B4-BE49-F238E27FC236}">
                      <a16:creationId xmlns:a16="http://schemas.microsoft.com/office/drawing/2014/main" id="{54F712E7-9057-4C99-BC07-562116AA10B9}"/>
                    </a:ext>
                  </a:extLst>
                </p:cNvPr>
                <p:cNvSpPr txBox="1"/>
                <p:nvPr/>
              </p:nvSpPr>
              <p:spPr>
                <a:xfrm>
                  <a:off x="10317195" y="3846610"/>
                  <a:ext cx="3481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" name="TextBox 11">
                  <a:extLst>
                    <a:ext uri="{FF2B5EF4-FFF2-40B4-BE49-F238E27FC236}">
                      <a16:creationId xmlns:a16="http://schemas.microsoft.com/office/drawing/2014/main" id="{54F712E7-9057-4C99-BC07-562116AA10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195" y="3846610"/>
                  <a:ext cx="348172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0ADFB05-7161-4158-85E2-AEF414EC3A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4512" y="4035352"/>
              <a:ext cx="756717" cy="82940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CDB010A-583A-4883-AFDB-2532FCF279D6}"/>
                </a:ext>
              </a:extLst>
            </p:cNvPr>
            <p:cNvCxnSpPr/>
            <p:nvPr/>
          </p:nvCxnSpPr>
          <p:spPr>
            <a:xfrm>
              <a:off x="10065820" y="4915384"/>
              <a:ext cx="234822" cy="14444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9">
                  <a:extLst>
                    <a:ext uri="{FF2B5EF4-FFF2-40B4-BE49-F238E27FC236}">
                      <a16:creationId xmlns:a16="http://schemas.microsoft.com/office/drawing/2014/main" id="{D54F40C0-1563-407D-A763-761585C61B61}"/>
                    </a:ext>
                  </a:extLst>
                </p:cNvPr>
                <p:cNvSpPr txBox="1"/>
                <p:nvPr/>
              </p:nvSpPr>
              <p:spPr>
                <a:xfrm>
                  <a:off x="10178922" y="4808019"/>
                  <a:ext cx="34015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9">
                  <a:extLst>
                    <a:ext uri="{FF2B5EF4-FFF2-40B4-BE49-F238E27FC236}">
                      <a16:creationId xmlns:a16="http://schemas.microsoft.com/office/drawing/2014/main" id="{D54F40C0-1563-407D-A763-761585C61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8922" y="4808019"/>
                  <a:ext cx="340157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B8AECFC8-A4A9-4FC2-BB30-A5A61D346515}"/>
                </a:ext>
              </a:extLst>
            </p:cNvPr>
            <p:cNvSpPr/>
            <p:nvPr/>
          </p:nvSpPr>
          <p:spPr>
            <a:xfrm rot="2300248">
              <a:off x="9201770" y="4738039"/>
              <a:ext cx="1835401" cy="420519"/>
            </a:xfrm>
            <a:prstGeom prst="parallelogram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D827B2-12AC-4198-8570-14BE47E40322}"/>
                  </a:ext>
                </a:extLst>
              </p:cNvPr>
              <p:cNvSpPr/>
              <p:nvPr/>
            </p:nvSpPr>
            <p:spPr>
              <a:xfrm>
                <a:off x="3924628" y="985195"/>
                <a:ext cx="2574901" cy="369332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cosh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D827B2-12AC-4198-8570-14BE47E40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628" y="985195"/>
                <a:ext cx="2574901" cy="369332"/>
              </a:xfrm>
              <a:prstGeom prst="rect">
                <a:avLst/>
              </a:prstGeom>
              <a:blipFill>
                <a:blip r:embed="rId8"/>
                <a:stretch>
                  <a:fillRect t="-112698" b="-177778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1852" y="1752601"/>
                <a:ext cx="10478588" cy="3535679"/>
              </a:xfr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Introduction: Vector Balancing and Geometric Discrepancy</a:t>
                </a:r>
              </a:p>
              <a:p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Bansal-Spencer: Vector Balancing for Independent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cap="small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cap="small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cap="small" dirty="0">
                    <a:solidFill>
                      <a:schemeClr val="accent1"/>
                    </a:solidFill>
                  </a:rPr>
                  <a:t> Coordinates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tx2"/>
                    </a:solidFill>
                  </a:rPr>
                  <a:t>Vector Balancing with Dependencies: Change the Basis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Interval Discrepancy: Attempt 1 and Attempt 2</a:t>
                </a:r>
              </a:p>
              <a:p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 err="1">
                    <a:solidFill>
                      <a:schemeClr val="accent1"/>
                    </a:solidFill>
                  </a:rPr>
                  <a:t>Tusnady’s</a:t>
                </a:r>
                <a:r>
                  <a:rPr lang="en-US" cap="small" dirty="0">
                    <a:solidFill>
                      <a:schemeClr val="accent1"/>
                    </a:solidFill>
                  </a:rPr>
                  <a:t> Problem via </a:t>
                </a:r>
                <a:r>
                  <a:rPr lang="en-US" cap="small" dirty="0" err="1">
                    <a:solidFill>
                      <a:schemeClr val="accent1"/>
                    </a:solidFill>
                  </a:rPr>
                  <a:t>Haar</a:t>
                </a:r>
                <a:r>
                  <a:rPr lang="en-US" cap="small" dirty="0">
                    <a:solidFill>
                      <a:schemeClr val="accent1"/>
                    </a:solidFill>
                  </a:rPr>
                  <a:t> Basis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852" y="1752601"/>
                <a:ext cx="10478588" cy="3535679"/>
              </a:xfrm>
              <a:blipFill>
                <a:blip r:embed="rId3"/>
                <a:stretch>
                  <a:fillRect l="-465" t="-2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3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5361-087C-435A-949E-6409545B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Balancing with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C8C90-461F-467D-8563-D35C64BC30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5"/>
                <a:ext cx="10160000" cy="4946382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Recall setting</a:t>
                </a:r>
              </a:p>
              <a:p>
                <a:pPr marL="8001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vectors drawn </a:t>
                </a:r>
                <a:r>
                  <a:rPr lang="en-US" b="1" dirty="0" err="1"/>
                  <a:t>i.i.d</a:t>
                </a:r>
                <a:r>
                  <a:rPr lang="en-US" b="1" dirty="0"/>
                  <a:t>.</a:t>
                </a:r>
                <a:r>
                  <a:rPr lang="en-US" dirty="0"/>
                  <a:t> from distribution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800100" lvl="1" indent="-342900"/>
                <a:r>
                  <a:rPr lang="en-US" dirty="0"/>
                  <a:t>Immediately color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∈{1,−1}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Every prefix-sum nearly balanced	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τ</m:t>
                                    </m:r>
                                  </m:sub>
                                </m:sSub>
                              </m:e>
                            </m:nary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Change the Basis to get </a:t>
                </a:r>
                <a:r>
                  <a:rPr lang="en-US" dirty="0">
                    <a:solidFill>
                      <a:schemeClr val="tx2"/>
                    </a:solidFill>
                  </a:rPr>
                  <a:t>Uncorrelation</a:t>
                </a:r>
              </a:p>
              <a:p>
                <a:pPr marL="800100" lvl="1" indent="-342900"/>
                <a:r>
                  <a:rPr lang="en-US" dirty="0"/>
                  <a:t>Work in </a:t>
                </a:r>
                <a:r>
                  <a:rPr lang="en-US" u="sng" dirty="0"/>
                  <a:t>eigen basis</a:t>
                </a:r>
                <a:r>
                  <a:rPr lang="en-US" dirty="0"/>
                  <a:t> of Covariance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New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coordinate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Greedy using Potential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C8C90-461F-467D-8563-D35C64BC30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5"/>
                <a:ext cx="10160000" cy="4946382"/>
              </a:xfrm>
              <a:blipFill>
                <a:blip r:embed="rId2"/>
                <a:stretch>
                  <a:fillRect l="-540" t="-493" b="-4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384A8-E09B-4CA2-802D-B84FC6E5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1D4A436-D9CB-4BD0-B25D-2955D09B2D1A}"/>
                  </a:ext>
                </a:extLst>
              </p:cNvPr>
              <p:cNvSpPr/>
              <p:nvPr/>
            </p:nvSpPr>
            <p:spPr>
              <a:xfrm>
                <a:off x="7925009" y="3548091"/>
                <a:ext cx="3177408" cy="414794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uncorr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1D4A436-D9CB-4BD0-B25D-2955D09B2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009" y="3548091"/>
                <a:ext cx="3177408" cy="414794"/>
              </a:xfrm>
              <a:prstGeom prst="rect">
                <a:avLst/>
              </a:prstGeom>
              <a:blipFill>
                <a:blip r:embed="rId3"/>
                <a:stretch>
                  <a:fillRect t="-1408" b="-12676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A135A4F-EEFB-4FF4-87E4-0990077C74D5}"/>
              </a:ext>
            </a:extLst>
          </p:cNvPr>
          <p:cNvSpPr/>
          <p:nvPr/>
        </p:nvSpPr>
        <p:spPr>
          <a:xfrm>
            <a:off x="8357601" y="1967888"/>
            <a:ext cx="2744816" cy="584775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WLOG assume </a:t>
            </a:r>
            <a:r>
              <a:rPr lang="en-US" sz="1600" b="1" dirty="0">
                <a:solidFill>
                  <a:schemeClr val="tx2"/>
                </a:solidFill>
              </a:rPr>
              <a:t>symmetric</a:t>
            </a:r>
            <a:r>
              <a:rPr lang="en-US" sz="1600" dirty="0"/>
              <a:t>: v &amp; –v equally likely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F2282C-ABFB-4020-AD90-E471B62BFB4E}"/>
                  </a:ext>
                </a:extLst>
              </p:cNvPr>
              <p:cNvSpPr/>
              <p:nvPr/>
            </p:nvSpPr>
            <p:spPr>
              <a:xfrm>
                <a:off x="8427720" y="5069619"/>
                <a:ext cx="2595033" cy="584775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Recall, </a:t>
                </a:r>
                <a:r>
                  <a:rPr lang="en-US" sz="1600" u="sng" dirty="0">
                    <a:solidFill>
                      <a:srgbClr val="FF9900"/>
                    </a:solidFill>
                  </a:rPr>
                  <a:t>Bansal-Spencer’19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160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cosh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F2282C-ABFB-4020-AD90-E471B62BF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720" y="5069619"/>
                <a:ext cx="2595033" cy="584775"/>
              </a:xfrm>
              <a:prstGeom prst="rect">
                <a:avLst/>
              </a:prstGeom>
              <a:blipFill>
                <a:blip r:embed="rId4"/>
                <a:stretch>
                  <a:fillRect l="-234" t="-19192" b="-93939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6D5A57C-419E-4721-8A21-7215CA651D7C}"/>
              </a:ext>
            </a:extLst>
          </p:cNvPr>
          <p:cNvSpPr/>
          <p:nvPr/>
        </p:nvSpPr>
        <p:spPr>
          <a:xfrm>
            <a:off x="7889240" y="5964151"/>
            <a:ext cx="3286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>
                <a:solidFill>
                  <a:schemeClr val="tx2"/>
                </a:solidFill>
              </a:rPr>
              <a:t>Anti-Concentration?</a:t>
            </a:r>
          </a:p>
        </p:txBody>
      </p:sp>
    </p:spTree>
    <p:extLst>
      <p:ext uri="{BB962C8B-B14F-4D97-AF65-F5344CB8AC3E}">
        <p14:creationId xmlns:p14="http://schemas.microsoft.com/office/powerpoint/2010/main" val="10187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31A7-588D-4BBD-A5FD-412FFE69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Anti-concentration for Uncorrelated R.V.s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688D3-A358-4B63-B1EC-A6D7289314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03680" y="3505201"/>
                <a:ext cx="7660640" cy="29870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Tightness (for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r>
                  <a:rPr lang="en-US" dirty="0"/>
                  <a:t>):	</a:t>
                </a:r>
                <a:r>
                  <a:rPr lang="en-US" b="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=(1,1,…)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A random column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b="0" dirty="0"/>
                  <a:t>Hadamard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b="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b="0" dirty="0"/>
                  <a:t> coordinate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Since rows orthogonal,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|"/>
                        <m:endChr m:val="|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  and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|"/>
                        <m:endChr m:val="|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688D3-A358-4B63-B1EC-A6D7289314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3680" y="3505201"/>
                <a:ext cx="7660640" cy="2987039"/>
              </a:xfrm>
              <a:blipFill>
                <a:blip r:embed="rId3"/>
                <a:stretch>
                  <a:fillRect l="-876" t="-816" b="-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3D5BC-1CA5-44A9-A8F6-03D3BCDF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2AAC99-ED15-4530-A7EA-00C16B6AD6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8680" y="1591830"/>
                <a:ext cx="10043160" cy="16847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cap="all" dirty="0"/>
                  <a:t>LEMMA </a:t>
                </a:r>
                <a:r>
                  <a:rPr lang="en-US" cap="small" dirty="0"/>
                  <a:t>: </a:t>
                </a:r>
                <a:r>
                  <a:rPr lang="en-US" b="0" dirty="0"/>
                  <a:t>For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and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b="0" dirty="0"/>
                  <a:t> that satisfy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/>
                  <a:t>(1) </a:t>
                </a:r>
                <a:r>
                  <a:rPr lang="en-US" dirty="0" err="1"/>
                  <a:t>Uncorr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b="0" dirty="0"/>
                  <a:t>     (2) </a:t>
                </a:r>
                <a:r>
                  <a:rPr lang="en-US" dirty="0"/>
                  <a:t>Magnitude</a:t>
                </a:r>
                <a:r>
                  <a:rPr lang="en-US" b="0" dirty="0"/>
                  <a:t> at most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      (3) </a:t>
                </a:r>
                <a:r>
                  <a:rPr lang="en-US" dirty="0">
                    <a:solidFill>
                      <a:srgbClr val="C00000"/>
                    </a:solidFill>
                  </a:rPr>
                  <a:t>Sparsity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b="0" dirty="0"/>
                  <a:t>, we have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≥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2AAC99-ED15-4530-A7EA-00C16B6AD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" y="1591830"/>
                <a:ext cx="10043160" cy="1684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7C916C-ED51-45C8-B4C4-23762F76699F}"/>
                  </a:ext>
                </a:extLst>
              </p:cNvPr>
              <p:cNvSpPr/>
              <p:nvPr/>
            </p:nvSpPr>
            <p:spPr>
              <a:xfrm>
                <a:off x="7386321" y="3352799"/>
                <a:ext cx="3505200" cy="587533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/>
                  <a:t>Note: </a:t>
                </a:r>
                <a:r>
                  <a:rPr lang="en-US" sz="1600" dirty="0" err="1"/>
                  <a:t>Khintchine</a:t>
                </a:r>
                <a:r>
                  <a:rPr lang="en-US" sz="1600" dirty="0"/>
                  <a:t> + Cauchy-Schwarz gives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rad>
                  </m:oMath>
                </a14:m>
                <a:r>
                  <a:rPr lang="en-US" sz="1600" dirty="0"/>
                  <a:t> for </a:t>
                </a:r>
                <a:r>
                  <a:rPr lang="en-US" sz="1600" dirty="0" err="1"/>
                  <a:t>indep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{1,−1}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7C916C-ED51-45C8-B4C4-23762F766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321" y="3352799"/>
                <a:ext cx="3505200" cy="587533"/>
              </a:xfrm>
              <a:prstGeom prst="rect">
                <a:avLst/>
              </a:prstGeom>
              <a:blipFill>
                <a:blip r:embed="rId5"/>
                <a:stretch>
                  <a:fillRect t="-2020" r="-2076" b="-11111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972C879-5C7B-4FC9-89A3-0E1B549272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13" y="4506704"/>
            <a:ext cx="2104487" cy="9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B5F6-4A61-4610-B782-C523E23E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Up: Vector Balancing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214C5-98D6-4BD9-8161-F471263FC5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2357121"/>
                <a:ext cx="9845039" cy="2529839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Work in eigen basis </a:t>
                </a:r>
              </a:p>
              <a:p>
                <a:pPr marL="800100" lvl="1" indent="-342900"/>
                <a:r>
                  <a:rPr lang="en-US" dirty="0"/>
                  <a:t>Uncorrelation implies anti-</a:t>
                </a:r>
                <a:r>
                  <a:rPr lang="en-US" dirty="0" err="1"/>
                  <a:t>concent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So discrep in </a:t>
                </a:r>
                <a:r>
                  <a:rPr lang="en-US" b="1" dirty="0">
                    <a:solidFill>
                      <a:schemeClr val="tx2"/>
                    </a:solidFill>
                  </a:rPr>
                  <a:t>new basis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nT</m:t>
                            </m:r>
                          </m:e>
                        </m:func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Going back to the original basis</a:t>
                </a:r>
              </a:p>
              <a:p>
                <a:pPr marL="800100" lvl="1" indent="-342900"/>
                <a:r>
                  <a:rPr lang="en-US" dirty="0"/>
                  <a:t>Discrepancy-vector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 preserved, and upper bounds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norm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214C5-98D6-4BD9-8161-F471263FC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2357121"/>
                <a:ext cx="9845039" cy="2529839"/>
              </a:xfrm>
              <a:blipFill>
                <a:blip r:embed="rId2"/>
                <a:stretch>
                  <a:fillRect l="-433" t="-2410" b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B23D1-4402-4A1B-B6FF-880546A1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D8F5AFD-F00C-4264-A887-1A9A718D54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88565" y="1579754"/>
                <a:ext cx="8561275" cy="48588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cap="all" dirty="0"/>
                  <a:t>Theorem </a:t>
                </a:r>
                <a:r>
                  <a:rPr lang="en-US" cap="small" dirty="0"/>
                  <a:t>: Online </a:t>
                </a:r>
                <a:r>
                  <a:rPr lang="en-US" dirty="0"/>
                  <a:t>Vector Balancing has discrepancy </a:t>
                </a:r>
                <a14:m>
                  <m:oMath xmlns:m="http://schemas.openxmlformats.org/officeDocument/2006/math"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𝐧𝐓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cap="small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D8F5AFD-F00C-4264-A887-1A9A718D5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565" y="1579754"/>
                <a:ext cx="8561275" cy="4858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A2AA85-01D4-4FBA-8975-9DC84F2A4FF9}"/>
                  </a:ext>
                </a:extLst>
              </p:cNvPr>
              <p:cNvSpPr/>
              <p:nvPr/>
            </p:nvSpPr>
            <p:spPr>
              <a:xfrm>
                <a:off x="6768715" y="4924615"/>
                <a:ext cx="4478405" cy="1083182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cap="small" dirty="0"/>
                  <a:t>Why Geometric Discrepancy is Tricky?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tx2"/>
                    </a:solidFill>
                  </a:rPr>
                  <a:t>Sparsity</a:t>
                </a:r>
                <a:r>
                  <a:rPr lang="en-US" dirty="0"/>
                  <a:t> might be lost in eigen basis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/>
                  <a:t> Can’t </a:t>
                </a:r>
                <a:r>
                  <a:rPr lang="en-US" b="1" dirty="0">
                    <a:solidFill>
                      <a:schemeClr val="tx2"/>
                    </a:solidFill>
                  </a:rPr>
                  <a:t>lose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rad>
                  </m:oMath>
                </a14:m>
                <a:r>
                  <a:rPr lang="en-US" dirty="0"/>
                  <a:t> going back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A2AA85-01D4-4FBA-8975-9DC84F2A4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715" y="4924615"/>
                <a:ext cx="4478405" cy="1083182"/>
              </a:xfrm>
              <a:prstGeom prst="rect">
                <a:avLst/>
              </a:prstGeom>
              <a:blipFill>
                <a:blip r:embed="rId4"/>
                <a:stretch>
                  <a:fillRect l="-949" t="-2762" b="-6630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2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BFC96AE-58EF-4E5D-99BF-4AA78CC3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852" y="1752601"/>
                <a:ext cx="10478588" cy="3535679"/>
              </a:xfr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Introduction: Vector Balancing and Geometric Discrepancy</a:t>
                </a:r>
              </a:p>
              <a:p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Bansal-Spencer: Vector Balancing for Independent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cap="small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cap="small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cap="small" dirty="0">
                    <a:solidFill>
                      <a:schemeClr val="accent1"/>
                    </a:solidFill>
                  </a:rPr>
                  <a:t> Coordinates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Vector Balancing with Dependencies: Change the Basis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tx2"/>
                    </a:solidFill>
                  </a:rPr>
                  <a:t>Interval Discrepancy: Attempt 1 and Attempt 2</a:t>
                </a:r>
              </a:p>
              <a:p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 err="1">
                    <a:solidFill>
                      <a:schemeClr val="accent1"/>
                    </a:solidFill>
                  </a:rPr>
                  <a:t>Tusnady’s</a:t>
                </a:r>
                <a:r>
                  <a:rPr lang="en-US" cap="small" dirty="0">
                    <a:solidFill>
                      <a:schemeClr val="accent1"/>
                    </a:solidFill>
                  </a:rPr>
                  <a:t> Problem via </a:t>
                </a:r>
                <a:r>
                  <a:rPr lang="en-US" cap="small" dirty="0" err="1">
                    <a:solidFill>
                      <a:schemeClr val="accent1"/>
                    </a:solidFill>
                  </a:rPr>
                  <a:t>Haar</a:t>
                </a:r>
                <a:r>
                  <a:rPr lang="en-US" cap="small" dirty="0">
                    <a:solidFill>
                      <a:schemeClr val="accent1"/>
                    </a:solidFill>
                  </a:rPr>
                  <a:t> Basis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BFC96AE-58EF-4E5D-99BF-4AA78CC3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852" y="1752601"/>
                <a:ext cx="10478588" cy="3535679"/>
              </a:xfrm>
              <a:blipFill>
                <a:blip r:embed="rId3"/>
                <a:stretch>
                  <a:fillRect l="-465" t="-2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22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D66D-C1B7-4018-8F69-3CA4EE30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026"/>
            <a:ext cx="9930163" cy="1044874"/>
          </a:xfrm>
        </p:spPr>
        <p:txBody>
          <a:bodyPr/>
          <a:lstStyle/>
          <a:p>
            <a:r>
              <a:rPr lang="en-US" dirty="0"/>
              <a:t>Online Interval Discrepancy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CA8BD-7130-4EDF-9721-CB0A6865F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5"/>
                <a:ext cx="6745993" cy="4771554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Recall setting</a:t>
                </a:r>
              </a:p>
              <a:p>
                <a:pPr marL="8001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points arrive uniformly in unit interval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Immediately color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∈{1,−1}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Hopeless for adversarial arrival </a:t>
                </a:r>
              </a:p>
              <a:p>
                <a:pPr marL="8001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discrepancy for adaptive adversary</a:t>
                </a:r>
              </a:p>
              <a:p>
                <a:pPr marL="8001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discrepancy for oblivious adversary</a:t>
                </a:r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Why naïve Greedy Algorithms don’t seem to work:</a:t>
                </a:r>
              </a:p>
              <a:p>
                <a:pPr marL="800100" lvl="1" indent="-342900"/>
                <a:r>
                  <a:rPr lang="en-US" dirty="0"/>
                  <a:t>Tension between local and global intervals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CA8BD-7130-4EDF-9721-CB0A6865F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5"/>
                <a:ext cx="6745993" cy="4771554"/>
              </a:xfrm>
              <a:blipFill>
                <a:blip r:embed="rId2"/>
                <a:stretch>
                  <a:fillRect l="-813" t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8D830-E021-4D9D-9C97-BA228F6E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A2BAAE-B09C-4F82-BB1A-C231617387FA}"/>
              </a:ext>
            </a:extLst>
          </p:cNvPr>
          <p:cNvCxnSpPr>
            <a:cxnSpLocks/>
          </p:cNvCxnSpPr>
          <p:nvPr/>
        </p:nvCxnSpPr>
        <p:spPr>
          <a:xfrm>
            <a:off x="7865309" y="2214487"/>
            <a:ext cx="2776687" cy="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B15030-99A7-4238-87B1-131F51E5A8E7}"/>
                  </a:ext>
                </a:extLst>
              </p:cNvPr>
              <p:cNvSpPr txBox="1"/>
              <p:nvPr/>
            </p:nvSpPr>
            <p:spPr>
              <a:xfrm>
                <a:off x="7995674" y="1422168"/>
                <a:ext cx="359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B15030-99A7-4238-87B1-131F51E5A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674" y="1422168"/>
                <a:ext cx="35961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34D0C6-CB13-4299-862D-CDC35F140FEE}"/>
                  </a:ext>
                </a:extLst>
              </p:cNvPr>
              <p:cNvSpPr txBox="1"/>
              <p:nvPr/>
            </p:nvSpPr>
            <p:spPr>
              <a:xfrm>
                <a:off x="8793234" y="1246855"/>
                <a:ext cx="359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34D0C6-CB13-4299-862D-CDC35F140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234" y="1246855"/>
                <a:ext cx="359619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7D3223ED-4D2F-4DEE-9D56-156E55211E63}"/>
              </a:ext>
            </a:extLst>
          </p:cNvPr>
          <p:cNvSpPr/>
          <p:nvPr/>
        </p:nvSpPr>
        <p:spPr>
          <a:xfrm>
            <a:off x="8177493" y="1848486"/>
            <a:ext cx="177800" cy="1473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0D9DA3-7F5A-4083-BB41-EB9C89D130AC}"/>
              </a:ext>
            </a:extLst>
          </p:cNvPr>
          <p:cNvSpPr/>
          <p:nvPr/>
        </p:nvSpPr>
        <p:spPr>
          <a:xfrm>
            <a:off x="8975053" y="1643403"/>
            <a:ext cx="177800" cy="1473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22225A-6CA3-494A-9D0D-34A2B4C95479}"/>
                  </a:ext>
                </a:extLst>
              </p:cNvPr>
              <p:cNvSpPr txBox="1"/>
              <p:nvPr/>
            </p:nvSpPr>
            <p:spPr>
              <a:xfrm>
                <a:off x="10261362" y="2233093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22225A-6CA3-494A-9D0D-34A2B4C9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362" y="2233093"/>
                <a:ext cx="76126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F00E7F-4C76-4AE5-9E0C-FF41F1CBD761}"/>
                  </a:ext>
                </a:extLst>
              </p:cNvPr>
              <p:cNvSpPr txBox="1"/>
              <p:nvPr/>
            </p:nvSpPr>
            <p:spPr>
              <a:xfrm>
                <a:off x="7541515" y="2250293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F00E7F-4C76-4AE5-9E0C-FF41F1CBD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515" y="2250293"/>
                <a:ext cx="761268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2787E9-3086-4EDC-A3FF-D3669C8F35A3}"/>
                  </a:ext>
                </a:extLst>
              </p:cNvPr>
              <p:cNvSpPr txBox="1"/>
              <p:nvPr/>
            </p:nvSpPr>
            <p:spPr>
              <a:xfrm>
                <a:off x="9669386" y="1431521"/>
                <a:ext cx="359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2787E9-3086-4EDC-A3FF-D3669C8F3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386" y="1431521"/>
                <a:ext cx="359619" cy="369332"/>
              </a:xfrm>
              <a:prstGeom prst="rect">
                <a:avLst/>
              </a:prstGeom>
              <a:blipFill>
                <a:blip r:embed="rId7"/>
                <a:stretch>
                  <a:fillRect r="-1695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6D125C88-E813-4E4C-BA15-5061BB91E467}"/>
              </a:ext>
            </a:extLst>
          </p:cNvPr>
          <p:cNvSpPr/>
          <p:nvPr/>
        </p:nvSpPr>
        <p:spPr>
          <a:xfrm>
            <a:off x="9851205" y="1828069"/>
            <a:ext cx="177800" cy="1473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2113FA35-8037-4C6D-A2B3-A0D7F833C595}"/>
              </a:ext>
            </a:extLst>
          </p:cNvPr>
          <p:cNvSpPr/>
          <p:nvPr/>
        </p:nvSpPr>
        <p:spPr>
          <a:xfrm rot="16200000">
            <a:off x="9192981" y="1655438"/>
            <a:ext cx="338553" cy="1333496"/>
          </a:xfrm>
          <a:prstGeom prst="leftBrac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B9E65-F969-48AB-854F-BA1465958E9C}"/>
                  </a:ext>
                </a:extLst>
              </p:cNvPr>
              <p:cNvSpPr txBox="1"/>
              <p:nvPr/>
            </p:nvSpPr>
            <p:spPr>
              <a:xfrm>
                <a:off x="8940807" y="2407523"/>
                <a:ext cx="10319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Interval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B9E65-F969-48AB-854F-BA1465958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07" y="2407523"/>
                <a:ext cx="1031987" cy="338554"/>
              </a:xfrm>
              <a:prstGeom prst="rect">
                <a:avLst/>
              </a:prstGeom>
              <a:blipFill>
                <a:blip r:embed="rId8"/>
                <a:stretch>
                  <a:fillRect l="-355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9CFAA1E-120D-4A8D-83CC-73E361A77720}"/>
              </a:ext>
            </a:extLst>
          </p:cNvPr>
          <p:cNvGrpSpPr/>
          <p:nvPr/>
        </p:nvGrpSpPr>
        <p:grpSpPr>
          <a:xfrm>
            <a:off x="7541638" y="2961581"/>
            <a:ext cx="3481115" cy="1596820"/>
            <a:chOff x="7541638" y="2961581"/>
            <a:chExt cx="3481115" cy="159682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1CC3986-4303-434A-8207-B2007D3832C6}"/>
                </a:ext>
              </a:extLst>
            </p:cNvPr>
            <p:cNvCxnSpPr>
              <a:cxnSpLocks/>
            </p:cNvCxnSpPr>
            <p:nvPr/>
          </p:nvCxnSpPr>
          <p:spPr>
            <a:xfrm>
              <a:off x="7865432" y="3929213"/>
              <a:ext cx="2776687" cy="0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75AF355-7DFE-4ECA-BB4D-81B50531E4DC}"/>
                    </a:ext>
                  </a:extLst>
                </p:cNvPr>
                <p:cNvSpPr txBox="1"/>
                <p:nvPr/>
              </p:nvSpPr>
              <p:spPr>
                <a:xfrm>
                  <a:off x="8071997" y="3136894"/>
                  <a:ext cx="359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75AF355-7DFE-4ECA-BB4D-81B50531E4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997" y="3136894"/>
                  <a:ext cx="35961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9B34DEE-F381-4736-920C-34EC794A8867}"/>
                    </a:ext>
                  </a:extLst>
                </p:cNvPr>
                <p:cNvSpPr txBox="1"/>
                <p:nvPr/>
              </p:nvSpPr>
              <p:spPr>
                <a:xfrm>
                  <a:off x="8793357" y="2961581"/>
                  <a:ext cx="359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9B34DEE-F381-4736-920C-34EC794A88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3357" y="2961581"/>
                  <a:ext cx="35961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EFBE96-AD41-4914-A32C-8FE79384A216}"/>
                </a:ext>
              </a:extLst>
            </p:cNvPr>
            <p:cNvSpPr/>
            <p:nvPr/>
          </p:nvSpPr>
          <p:spPr>
            <a:xfrm>
              <a:off x="8177616" y="3563212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261FA5D-F29C-4833-828F-5D1F72BB722F}"/>
                </a:ext>
              </a:extLst>
            </p:cNvPr>
            <p:cNvSpPr/>
            <p:nvPr/>
          </p:nvSpPr>
          <p:spPr>
            <a:xfrm>
              <a:off x="8909136" y="3358129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DA88D1A-FA44-4CC8-8067-CB1DEAEB6544}"/>
                    </a:ext>
                  </a:extLst>
                </p:cNvPr>
                <p:cNvSpPr txBox="1"/>
                <p:nvPr/>
              </p:nvSpPr>
              <p:spPr>
                <a:xfrm>
                  <a:off x="10261485" y="3947819"/>
                  <a:ext cx="7612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DA88D1A-FA44-4CC8-8067-CB1DEAEB65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1485" y="3947819"/>
                  <a:ext cx="761268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772D622-19F1-45EC-A5E0-A986146E0028}"/>
                    </a:ext>
                  </a:extLst>
                </p:cNvPr>
                <p:cNvSpPr txBox="1"/>
                <p:nvPr/>
              </p:nvSpPr>
              <p:spPr>
                <a:xfrm>
                  <a:off x="7541638" y="3965019"/>
                  <a:ext cx="7612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772D622-19F1-45EC-A5E0-A986146E00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1638" y="3965019"/>
                  <a:ext cx="761268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1A82874-A704-4B74-A530-CD51E970AB13}"/>
                    </a:ext>
                  </a:extLst>
                </p:cNvPr>
                <p:cNvSpPr txBox="1"/>
                <p:nvPr/>
              </p:nvSpPr>
              <p:spPr>
                <a:xfrm>
                  <a:off x="9735549" y="3146247"/>
                  <a:ext cx="388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1A82874-A704-4B74-A530-CD51E970AB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5549" y="3146247"/>
                  <a:ext cx="38831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8B7A859-9211-45AA-A329-BCA6F2F4F4D0}"/>
                </a:ext>
              </a:extLst>
            </p:cNvPr>
            <p:cNvSpPr/>
            <p:nvPr/>
          </p:nvSpPr>
          <p:spPr>
            <a:xfrm>
              <a:off x="9851328" y="3542795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58FA168-D124-4037-AF04-9C3B7E1061FB}"/>
                    </a:ext>
                  </a:extLst>
                </p:cNvPr>
                <p:cNvSpPr txBox="1"/>
                <p:nvPr/>
              </p:nvSpPr>
              <p:spPr>
                <a:xfrm>
                  <a:off x="10370549" y="3268167"/>
                  <a:ext cx="388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58FA168-D124-4037-AF04-9C3B7E106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0549" y="3268167"/>
                  <a:ext cx="38831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91E6F20-FDF6-4152-BF79-2C66F8F3D311}"/>
                </a:ext>
              </a:extLst>
            </p:cNvPr>
            <p:cNvSpPr/>
            <p:nvPr/>
          </p:nvSpPr>
          <p:spPr>
            <a:xfrm>
              <a:off x="10486328" y="3664715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14182B1-9CBF-4B5D-AB0F-3C8FED566DDC}"/>
                    </a:ext>
                  </a:extLst>
                </p:cNvPr>
                <p:cNvSpPr txBox="1"/>
                <p:nvPr/>
              </p:nvSpPr>
              <p:spPr>
                <a:xfrm>
                  <a:off x="7716397" y="3279134"/>
                  <a:ext cx="359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14182B1-9CBF-4B5D-AB0F-3C8FED566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6397" y="3279134"/>
                  <a:ext cx="35961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2FE792C-9082-4EAB-A174-34398EF922C0}"/>
                </a:ext>
              </a:extLst>
            </p:cNvPr>
            <p:cNvSpPr/>
            <p:nvPr/>
          </p:nvSpPr>
          <p:spPr>
            <a:xfrm>
              <a:off x="7822016" y="3705452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9DA4908-1898-42AC-805F-3516785056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56801" y="3923795"/>
              <a:ext cx="0" cy="32045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CA79588-62C5-48C0-8FA1-C41547C01EC0}"/>
                </a:ext>
              </a:extLst>
            </p:cNvPr>
            <p:cNvSpPr txBox="1"/>
            <p:nvPr/>
          </p:nvSpPr>
          <p:spPr>
            <a:xfrm>
              <a:off x="8864477" y="4219847"/>
              <a:ext cx="1235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Next arrival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0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D66D-C1B7-4018-8F69-3CA4EE30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3654"/>
            <a:ext cx="9930163" cy="1044874"/>
          </a:xfrm>
        </p:spPr>
        <p:txBody>
          <a:bodyPr/>
          <a:lstStyle/>
          <a:p>
            <a:r>
              <a:rPr lang="en-US" dirty="0"/>
              <a:t>Attempt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CA8BD-7130-4EDF-9721-CB0A6865F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5"/>
                <a:ext cx="8276442" cy="3914506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Greedy with a natural potential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dyadic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dirty="0"/>
                  <a:t> </a:t>
                </a:r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Ideal Lemma: </a:t>
                </a:r>
                <a:r>
                  <a:rPr lang="en-US" b="0" dirty="0"/>
                  <a:t>For a random </a:t>
                </a:r>
                <a:r>
                  <a:rPr lang="en-US" dirty="0">
                    <a:solidFill>
                      <a:srgbClr val="00B0F0"/>
                    </a:solidFill>
                  </a:rPr>
                  <a:t>root-leaf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b="0" dirty="0"/>
                  <a:t>:</a:t>
                </a:r>
                <a:endParaRPr lang="en-US" dirty="0"/>
              </a:p>
              <a:p>
                <a:pPr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sinh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 ≥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sinh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Why it </a:t>
                </a:r>
                <a:r>
                  <a:rPr lang="en-US" dirty="0">
                    <a:solidFill>
                      <a:schemeClr val="tx2"/>
                    </a:solidFill>
                  </a:rPr>
                  <a:t>Fails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tx2"/>
                    </a:solidFill>
                  </a:rPr>
                  <a:t>Works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Linear is </a:t>
                </a:r>
                <a:r>
                  <a:rPr lang="en-US" u="sng" dirty="0"/>
                  <a:t>exponentially smaller</a:t>
                </a:r>
                <a:r>
                  <a:rPr lang="en-US" dirty="0"/>
                  <a:t> (in height) than Quadratic</a:t>
                </a:r>
              </a:p>
              <a:p>
                <a:pPr lvl="1"/>
                <a:r>
                  <a:rPr lang="en-US" dirty="0"/>
                  <a:t>Cannot make height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still make height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CA8BD-7130-4EDF-9721-CB0A6865F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5"/>
                <a:ext cx="8276442" cy="3914506"/>
              </a:xfrm>
              <a:blipFill>
                <a:blip r:embed="rId2"/>
                <a:stretch>
                  <a:fillRect l="-663" t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8D830-E021-4D9D-9C97-BA228F6E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95778B-95BF-4531-89F4-A1B42FC1172F}"/>
              </a:ext>
            </a:extLst>
          </p:cNvPr>
          <p:cNvSpPr/>
          <p:nvPr/>
        </p:nvSpPr>
        <p:spPr>
          <a:xfrm>
            <a:off x="8805712" y="5307421"/>
            <a:ext cx="2776688" cy="707886"/>
          </a:xfrm>
          <a:prstGeom prst="rect">
            <a:avLst/>
          </a:prstGeom>
          <a:ln w="158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>
                <a:solidFill>
                  <a:schemeClr val="tx2"/>
                </a:solidFill>
              </a:rPr>
              <a:t>How can we do better?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A1D3F8-E639-45A1-B800-CD4E53AFF891}"/>
              </a:ext>
            </a:extLst>
          </p:cNvPr>
          <p:cNvCxnSpPr>
            <a:cxnSpLocks/>
          </p:cNvCxnSpPr>
          <p:nvPr/>
        </p:nvCxnSpPr>
        <p:spPr>
          <a:xfrm>
            <a:off x="8328443" y="2498018"/>
            <a:ext cx="2776687" cy="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6765A7C-453E-4B4F-AB03-F0A12054A956}"/>
              </a:ext>
            </a:extLst>
          </p:cNvPr>
          <p:cNvSpPr/>
          <p:nvPr/>
        </p:nvSpPr>
        <p:spPr>
          <a:xfrm>
            <a:off x="9624695" y="78251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5B6898C-3470-46D6-9817-45EC80354AFE}"/>
              </a:ext>
            </a:extLst>
          </p:cNvPr>
          <p:cNvSpPr/>
          <p:nvPr/>
        </p:nvSpPr>
        <p:spPr>
          <a:xfrm>
            <a:off x="8959215" y="130067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D701302-C997-4FB9-A8DB-1AC6FD2DA585}"/>
              </a:ext>
            </a:extLst>
          </p:cNvPr>
          <p:cNvSpPr/>
          <p:nvPr/>
        </p:nvSpPr>
        <p:spPr>
          <a:xfrm>
            <a:off x="8603615" y="182391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3944B67-5E1E-4FF1-BE64-1C2E058EB245}"/>
              </a:ext>
            </a:extLst>
          </p:cNvPr>
          <p:cNvSpPr/>
          <p:nvPr/>
        </p:nvSpPr>
        <p:spPr>
          <a:xfrm>
            <a:off x="8801735" y="224047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D8AFA62-3205-4BCB-8869-7C90C876AECC}"/>
              </a:ext>
            </a:extLst>
          </p:cNvPr>
          <p:cNvSpPr/>
          <p:nvPr/>
        </p:nvSpPr>
        <p:spPr>
          <a:xfrm>
            <a:off x="8415655" y="224047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CC4534D-3C4A-44AD-91D3-35CAED77356F}"/>
              </a:ext>
            </a:extLst>
          </p:cNvPr>
          <p:cNvSpPr/>
          <p:nvPr/>
        </p:nvSpPr>
        <p:spPr>
          <a:xfrm>
            <a:off x="9269095" y="181883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5088A51-46D4-4417-9E3A-63ADED576E0E}"/>
              </a:ext>
            </a:extLst>
          </p:cNvPr>
          <p:cNvSpPr/>
          <p:nvPr/>
        </p:nvSpPr>
        <p:spPr>
          <a:xfrm>
            <a:off x="9492615" y="223539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438F013-3D87-42E0-9757-FC8581594B55}"/>
              </a:ext>
            </a:extLst>
          </p:cNvPr>
          <p:cNvSpPr/>
          <p:nvPr/>
        </p:nvSpPr>
        <p:spPr>
          <a:xfrm>
            <a:off x="9106535" y="223539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179379D-084B-437A-B8DA-5377285CA2E8}"/>
              </a:ext>
            </a:extLst>
          </p:cNvPr>
          <p:cNvCxnSpPr>
            <a:stCxn id="44" idx="3"/>
            <a:endCxn id="45" idx="7"/>
          </p:cNvCxnSpPr>
          <p:nvPr/>
        </p:nvCxnSpPr>
        <p:spPr>
          <a:xfrm flipH="1">
            <a:off x="9032928" y="869234"/>
            <a:ext cx="604414" cy="44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6A32A5A-5965-4346-ABBA-51B8464C87F1}"/>
              </a:ext>
            </a:extLst>
          </p:cNvPr>
          <p:cNvCxnSpPr>
            <a:stCxn id="45" idx="3"/>
            <a:endCxn id="46" idx="7"/>
          </p:cNvCxnSpPr>
          <p:nvPr/>
        </p:nvCxnSpPr>
        <p:spPr>
          <a:xfrm flipH="1">
            <a:off x="8677328" y="1387394"/>
            <a:ext cx="294534" cy="451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DFB096-643C-4EBE-9D54-C6B2481C80CF}"/>
              </a:ext>
            </a:extLst>
          </p:cNvPr>
          <p:cNvCxnSpPr>
            <a:stCxn id="45" idx="5"/>
            <a:endCxn id="49" idx="1"/>
          </p:cNvCxnSpPr>
          <p:nvPr/>
        </p:nvCxnSpPr>
        <p:spPr>
          <a:xfrm>
            <a:off x="9032928" y="1387394"/>
            <a:ext cx="248814" cy="44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CE5D0F-B3A4-4775-ADEA-06C991864E63}"/>
              </a:ext>
            </a:extLst>
          </p:cNvPr>
          <p:cNvCxnSpPr>
            <a:stCxn id="46" idx="3"/>
            <a:endCxn id="48" idx="0"/>
          </p:cNvCxnSpPr>
          <p:nvPr/>
        </p:nvCxnSpPr>
        <p:spPr>
          <a:xfrm flipH="1">
            <a:off x="8458835" y="1910634"/>
            <a:ext cx="1574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319BAD9-DC02-4564-B29B-B874EF7D0526}"/>
              </a:ext>
            </a:extLst>
          </p:cNvPr>
          <p:cNvCxnSpPr>
            <a:stCxn id="46" idx="5"/>
            <a:endCxn id="47" idx="0"/>
          </p:cNvCxnSpPr>
          <p:nvPr/>
        </p:nvCxnSpPr>
        <p:spPr>
          <a:xfrm>
            <a:off x="8677328" y="1910634"/>
            <a:ext cx="1675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300F9C5-4737-4181-A6D8-8778E532A1DB}"/>
              </a:ext>
            </a:extLst>
          </p:cNvPr>
          <p:cNvCxnSpPr>
            <a:cxnSpLocks/>
            <a:stCxn id="49" idx="3"/>
            <a:endCxn id="51" idx="0"/>
          </p:cNvCxnSpPr>
          <p:nvPr/>
        </p:nvCxnSpPr>
        <p:spPr>
          <a:xfrm flipH="1">
            <a:off x="9149715" y="1905554"/>
            <a:ext cx="1320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9BBDC8-3657-4992-910B-290160BCCB03}"/>
              </a:ext>
            </a:extLst>
          </p:cNvPr>
          <p:cNvCxnSpPr>
            <a:stCxn id="49" idx="5"/>
            <a:endCxn id="50" idx="0"/>
          </p:cNvCxnSpPr>
          <p:nvPr/>
        </p:nvCxnSpPr>
        <p:spPr>
          <a:xfrm>
            <a:off x="9342808" y="1905554"/>
            <a:ext cx="1929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B415F29E-7FA6-4799-ACC2-E05507C17686}"/>
              </a:ext>
            </a:extLst>
          </p:cNvPr>
          <p:cNvSpPr/>
          <p:nvPr/>
        </p:nvSpPr>
        <p:spPr>
          <a:xfrm>
            <a:off x="10371455" y="132099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B3D6E51-A9B3-4278-B8E9-BAD2D34969B4}"/>
              </a:ext>
            </a:extLst>
          </p:cNvPr>
          <p:cNvSpPr/>
          <p:nvPr/>
        </p:nvSpPr>
        <p:spPr>
          <a:xfrm>
            <a:off x="10015855" y="184423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2C22495-5F4C-4687-B6E8-BC3AE97671BB}"/>
              </a:ext>
            </a:extLst>
          </p:cNvPr>
          <p:cNvSpPr/>
          <p:nvPr/>
        </p:nvSpPr>
        <p:spPr>
          <a:xfrm>
            <a:off x="10213975" y="226079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5A266D9-59D4-48C2-A115-3ECDE4A3465A}"/>
              </a:ext>
            </a:extLst>
          </p:cNvPr>
          <p:cNvSpPr/>
          <p:nvPr/>
        </p:nvSpPr>
        <p:spPr>
          <a:xfrm>
            <a:off x="9827895" y="226079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C9826B5-F9AE-47FC-8578-C3B4CD2DE45A}"/>
              </a:ext>
            </a:extLst>
          </p:cNvPr>
          <p:cNvSpPr/>
          <p:nvPr/>
        </p:nvSpPr>
        <p:spPr>
          <a:xfrm>
            <a:off x="10681335" y="183915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5CBB000-BB89-4BD5-823C-F93B8F275ED8}"/>
              </a:ext>
            </a:extLst>
          </p:cNvPr>
          <p:cNvSpPr/>
          <p:nvPr/>
        </p:nvSpPr>
        <p:spPr>
          <a:xfrm>
            <a:off x="10904855" y="225571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AD5E2B0-FEE3-464A-958E-22A7A13EB4BF}"/>
              </a:ext>
            </a:extLst>
          </p:cNvPr>
          <p:cNvSpPr/>
          <p:nvPr/>
        </p:nvSpPr>
        <p:spPr>
          <a:xfrm>
            <a:off x="10518775" y="2255713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7291981-F08E-42D4-9EFC-26F0A292AFF1}"/>
              </a:ext>
            </a:extLst>
          </p:cNvPr>
          <p:cNvCxnSpPr>
            <a:stCxn id="59" idx="3"/>
            <a:endCxn id="60" idx="7"/>
          </p:cNvCxnSpPr>
          <p:nvPr/>
        </p:nvCxnSpPr>
        <p:spPr>
          <a:xfrm flipH="1">
            <a:off x="10089568" y="1407714"/>
            <a:ext cx="294534" cy="451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60DD5F-AA88-4BCB-9230-DEC439C7A1B2}"/>
              </a:ext>
            </a:extLst>
          </p:cNvPr>
          <p:cNvCxnSpPr>
            <a:stCxn id="59" idx="5"/>
            <a:endCxn id="63" idx="1"/>
          </p:cNvCxnSpPr>
          <p:nvPr/>
        </p:nvCxnSpPr>
        <p:spPr>
          <a:xfrm>
            <a:off x="10445168" y="1407714"/>
            <a:ext cx="248814" cy="44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286BADD-DAEE-4645-997A-0B8A939DF65B}"/>
              </a:ext>
            </a:extLst>
          </p:cNvPr>
          <p:cNvCxnSpPr>
            <a:stCxn id="60" idx="3"/>
            <a:endCxn id="62" idx="0"/>
          </p:cNvCxnSpPr>
          <p:nvPr/>
        </p:nvCxnSpPr>
        <p:spPr>
          <a:xfrm flipH="1">
            <a:off x="9871075" y="1930954"/>
            <a:ext cx="1574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AB12F5A-3ECE-41FE-A2FB-9A31CCB7CFAE}"/>
              </a:ext>
            </a:extLst>
          </p:cNvPr>
          <p:cNvCxnSpPr>
            <a:stCxn id="60" idx="5"/>
            <a:endCxn id="61" idx="0"/>
          </p:cNvCxnSpPr>
          <p:nvPr/>
        </p:nvCxnSpPr>
        <p:spPr>
          <a:xfrm>
            <a:off x="10089568" y="1930954"/>
            <a:ext cx="1675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9C75700-EE2E-48E7-A4BB-1E896DB6A60C}"/>
              </a:ext>
            </a:extLst>
          </p:cNvPr>
          <p:cNvCxnSpPr>
            <a:cxnSpLocks/>
            <a:stCxn id="63" idx="3"/>
            <a:endCxn id="65" idx="0"/>
          </p:cNvCxnSpPr>
          <p:nvPr/>
        </p:nvCxnSpPr>
        <p:spPr>
          <a:xfrm flipH="1">
            <a:off x="10561955" y="1925874"/>
            <a:ext cx="1320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36290A7-C868-4A5F-AAC5-A46DB64D271E}"/>
              </a:ext>
            </a:extLst>
          </p:cNvPr>
          <p:cNvCxnSpPr>
            <a:stCxn id="63" idx="5"/>
            <a:endCxn id="64" idx="0"/>
          </p:cNvCxnSpPr>
          <p:nvPr/>
        </p:nvCxnSpPr>
        <p:spPr>
          <a:xfrm>
            <a:off x="10755048" y="1925874"/>
            <a:ext cx="1929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EC276C3-4726-4EC6-9DB0-D87C620C8D48}"/>
              </a:ext>
            </a:extLst>
          </p:cNvPr>
          <p:cNvCxnSpPr>
            <a:stCxn id="44" idx="5"/>
            <a:endCxn id="59" idx="1"/>
          </p:cNvCxnSpPr>
          <p:nvPr/>
        </p:nvCxnSpPr>
        <p:spPr>
          <a:xfrm>
            <a:off x="9698408" y="869234"/>
            <a:ext cx="685694" cy="466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56A3A2E-94B2-45C5-8685-60A92ECCFD89}"/>
                  </a:ext>
                </a:extLst>
              </p:cNvPr>
              <p:cNvSpPr txBox="1"/>
              <p:nvPr/>
            </p:nvSpPr>
            <p:spPr>
              <a:xfrm>
                <a:off x="8004649" y="2543984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56A3A2E-94B2-45C5-8685-60A92ECCF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49" y="2543984"/>
                <a:ext cx="7612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5CD8614-DBDF-4D6B-8F3E-F0002650E761}"/>
              </a:ext>
            </a:extLst>
          </p:cNvPr>
          <p:cNvSpPr/>
          <p:nvPr/>
        </p:nvSpPr>
        <p:spPr>
          <a:xfrm>
            <a:off x="9591490" y="769248"/>
            <a:ext cx="860114" cy="1744251"/>
          </a:xfrm>
          <a:custGeom>
            <a:avLst/>
            <a:gdLst>
              <a:gd name="connsiteX0" fmla="*/ 96502 w 1511038"/>
              <a:gd name="connsiteY0" fmla="*/ 0 h 2346960"/>
              <a:gd name="connsiteX1" fmla="*/ 147302 w 1511038"/>
              <a:gd name="connsiteY1" fmla="*/ 289560 h 2346960"/>
              <a:gd name="connsiteX2" fmla="*/ 1493502 w 1511038"/>
              <a:gd name="connsiteY2" fmla="*/ 863600 h 2346960"/>
              <a:gd name="connsiteX3" fmla="*/ 888982 w 1511038"/>
              <a:gd name="connsiteY3" fmla="*/ 1478280 h 2346960"/>
              <a:gd name="connsiteX4" fmla="*/ 513062 w 1511038"/>
              <a:gd name="connsiteY4" fmla="*/ 1788160 h 2346960"/>
              <a:gd name="connsiteX5" fmla="*/ 640062 w 1511038"/>
              <a:gd name="connsiteY5" fmla="*/ 2346960 h 234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038" h="2346960">
                <a:moveTo>
                  <a:pt x="96502" y="0"/>
                </a:moveTo>
                <a:cubicBezTo>
                  <a:pt x="5485" y="72813"/>
                  <a:pt x="-85531" y="145627"/>
                  <a:pt x="147302" y="289560"/>
                </a:cubicBezTo>
                <a:cubicBezTo>
                  <a:pt x="380135" y="433493"/>
                  <a:pt x="1369889" y="665480"/>
                  <a:pt x="1493502" y="863600"/>
                </a:cubicBezTo>
                <a:cubicBezTo>
                  <a:pt x="1617115" y="1061720"/>
                  <a:pt x="1052389" y="1324187"/>
                  <a:pt x="888982" y="1478280"/>
                </a:cubicBezTo>
                <a:cubicBezTo>
                  <a:pt x="725575" y="1632373"/>
                  <a:pt x="554549" y="1643380"/>
                  <a:pt x="513062" y="1788160"/>
                </a:cubicBezTo>
                <a:cubicBezTo>
                  <a:pt x="471575" y="1932940"/>
                  <a:pt x="592649" y="2331720"/>
                  <a:pt x="640062" y="234696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0AFEEA8-1AF2-4C41-A29F-98712C3AC3A3}"/>
                  </a:ext>
                </a:extLst>
              </p:cNvPr>
              <p:cNvSpPr txBox="1"/>
              <p:nvPr/>
            </p:nvSpPr>
            <p:spPr>
              <a:xfrm>
                <a:off x="8464281" y="1012919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0AFEEA8-1AF2-4C41-A29F-98712C3AC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281" y="1012919"/>
                <a:ext cx="76126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BDC7B1B3-199F-4B95-8D10-993197004082}"/>
                  </a:ext>
                </a:extLst>
              </p:cNvPr>
              <p:cNvSpPr txBox="1"/>
              <p:nvPr/>
            </p:nvSpPr>
            <p:spPr>
              <a:xfrm>
                <a:off x="10948035" y="2565967"/>
                <a:ext cx="4103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BDC7B1B3-199F-4B95-8D10-993197004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035" y="2565967"/>
                <a:ext cx="410338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57E88D8E-8036-4CCB-BC1B-A42543F0C18F}"/>
              </a:ext>
            </a:extLst>
          </p:cNvPr>
          <p:cNvSpPr/>
          <p:nvPr/>
        </p:nvSpPr>
        <p:spPr>
          <a:xfrm>
            <a:off x="8973666" y="4380044"/>
            <a:ext cx="1910080" cy="338554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Fractal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93D5C3-1267-47C4-A0DE-69CE4D8934A5}"/>
                  </a:ext>
                </a:extLst>
              </p:cNvPr>
              <p:cNvSpPr/>
              <p:nvPr/>
            </p:nvSpPr>
            <p:spPr>
              <a:xfrm>
                <a:off x="8799830" y="2920956"/>
                <a:ext cx="2172453" cy="338554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interval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93D5C3-1267-47C4-A0DE-69CE4D893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830" y="2920956"/>
                <a:ext cx="2172453" cy="338554"/>
              </a:xfrm>
              <a:prstGeom prst="rect">
                <a:avLst/>
              </a:prstGeom>
              <a:blipFill>
                <a:blip r:embed="rId7"/>
                <a:stretch>
                  <a:fillRect b="-6780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16A4A809-E841-475A-9E35-D650090AF3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9094" y="5480617"/>
                <a:ext cx="7696823" cy="48588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cap="all" dirty="0" err="1"/>
                  <a:t>ThM</a:t>
                </a:r>
                <a:r>
                  <a:rPr lang="en-US" dirty="0"/>
                  <a:t> [Jiang-Kulkarni-S]:</a:t>
                </a:r>
                <a:r>
                  <a:rPr lang="en-US" b="0" dirty="0"/>
                  <a:t> Gives </a:t>
                </a:r>
                <a:r>
                  <a:rPr lang="en-US" b="0" u="sng" dirty="0"/>
                  <a:t>sub-poly</a:t>
                </a:r>
                <a:r>
                  <a:rPr lang="en-US" b="0" dirty="0"/>
                  <a:t> discrepancy: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𝐥𝐨𝐠𝐥𝐨𝐠</m:t>
                        </m:r>
                        <m:r>
                          <a:rPr lang="en-US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</m:oMath>
                </a14:m>
                <a:endParaRPr lang="en-US" cap="small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16A4A809-E841-475A-9E35-D650090AF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94" y="5480617"/>
                <a:ext cx="7696823" cy="4858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B7F60F00-FBB1-4EA4-88A0-48DC882EB22C}"/>
              </a:ext>
            </a:extLst>
          </p:cNvPr>
          <p:cNvSpPr txBox="1"/>
          <p:nvPr/>
        </p:nvSpPr>
        <p:spPr>
          <a:xfrm>
            <a:off x="436635" y="2912380"/>
            <a:ext cx="1264918" cy="584775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1873D"/>
                </a:solidFill>
              </a:rPr>
              <a:t>Linear</a:t>
            </a:r>
            <a:r>
              <a:rPr lang="en-US" sz="1600" b="1" dirty="0"/>
              <a:t> </a:t>
            </a:r>
            <a:r>
              <a:rPr lang="en-US" sz="1600" dirty="0"/>
              <a:t>vs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Quadratic</a:t>
            </a:r>
          </a:p>
        </p:txBody>
      </p:sp>
    </p:spTree>
    <p:extLst>
      <p:ext uri="{BB962C8B-B14F-4D97-AF65-F5344CB8AC3E}">
        <p14:creationId xmlns:p14="http://schemas.microsoft.com/office/powerpoint/2010/main" val="3171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4" grpId="0" animBg="1"/>
      <p:bldP spid="42" grpId="0" animBg="1"/>
      <p:bldP spid="6" grpId="0" animBg="1"/>
      <p:bldP spid="75" grpId="0" animBg="1"/>
      <p:bldP spid="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876A-AA9C-405B-A6A3-64801682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906"/>
            <a:ext cx="6786880" cy="1044874"/>
          </a:xfrm>
        </p:spPr>
        <p:txBody>
          <a:bodyPr/>
          <a:lstStyle/>
          <a:p>
            <a:r>
              <a:rPr lang="en-US" dirty="0"/>
              <a:t>Interval Balancing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E358C-E653-4911-93DE-C29ED8B62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4"/>
                <a:ext cx="6959696" cy="5170535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Offline Interval Balancing:</a:t>
                </a:r>
              </a:p>
              <a:p>
                <a:pPr marL="800100" lvl="1" indent="-342900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points</a:t>
                </a:r>
                <a:r>
                  <a:rPr lang="en-US" dirty="0"/>
                  <a:t> on a line, </a:t>
                </a:r>
                <a:r>
                  <a:rPr lang="en-US" b="1" dirty="0">
                    <a:solidFill>
                      <a:schemeClr val="tx2"/>
                    </a:solidFill>
                  </a:rPr>
                  <a:t>color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∈{1,−1}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Every sub-interval </a:t>
                </a:r>
                <a:r>
                  <a:rPr lang="en-US" u="sng" dirty="0"/>
                  <a:t>nearly</a:t>
                </a:r>
                <a:r>
                  <a:rPr lang="en-US" dirty="0"/>
                  <a:t> balanced, i.e., minimize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=[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]</m:t>
                          </m:r>
                        </m:lim>
                      </m:limLow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Online Interval Balancing:</a:t>
                </a:r>
              </a:p>
              <a:p>
                <a:pPr marL="8001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points arrive </a:t>
                </a:r>
                <a:r>
                  <a:rPr lang="en-US" b="1" dirty="0">
                    <a:solidFill>
                      <a:schemeClr val="tx2"/>
                    </a:solidFill>
                  </a:rPr>
                  <a:t>uniformly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u="sng" dirty="0"/>
                  <a:t>Immediately</a:t>
                </a:r>
                <a:r>
                  <a:rPr lang="en-US" dirty="0"/>
                  <a:t> color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∈{1,−1}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Every sub-interval </a:t>
                </a:r>
                <a:r>
                  <a:rPr lang="en-US" u="sng" dirty="0"/>
                  <a:t>nearly</a:t>
                </a:r>
                <a:r>
                  <a:rPr lang="en-US" dirty="0"/>
                  <a:t> balanced</a:t>
                </a:r>
                <a:endParaRPr lang="en-US" sz="1000" dirty="0"/>
              </a:p>
              <a:p>
                <a:pPr marL="800100" lvl="1" indent="-342900"/>
                <a:endParaRPr lang="en-US" sz="11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Random coloring gives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800100" lvl="1" indent="-342900">
                  <a:spcBef>
                    <a:spcPts val="0"/>
                  </a:spcBef>
                </a:pPr>
                <a:r>
                  <a:rPr lang="en-US" dirty="0"/>
                  <a:t>Can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800100" lvl="1" indent="-342900">
                  <a:spcBef>
                    <a:spcPts val="0"/>
                  </a:spcBef>
                </a:pPr>
                <a:r>
                  <a:rPr lang="en-US" dirty="0"/>
                  <a:t>Applications in </a:t>
                </a:r>
                <a:r>
                  <a:rPr lang="en-US" b="1" dirty="0">
                    <a:solidFill>
                      <a:schemeClr val="tx2"/>
                    </a:solidFill>
                  </a:rPr>
                  <a:t>fair division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E358C-E653-4911-93DE-C29ED8B62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4"/>
                <a:ext cx="6959696" cy="5170535"/>
              </a:xfrm>
              <a:blipFill>
                <a:blip r:embed="rId2"/>
                <a:stretch>
                  <a:fillRect l="-788" t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097B4-7782-4DB3-945F-5D7AE64D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54855-F331-4CAE-B809-891624979B29}"/>
              </a:ext>
            </a:extLst>
          </p:cNvPr>
          <p:cNvSpPr/>
          <p:nvPr/>
        </p:nvSpPr>
        <p:spPr>
          <a:xfrm>
            <a:off x="7036251" y="5537305"/>
            <a:ext cx="4510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>
                <a:solidFill>
                  <a:schemeClr val="tx2"/>
                </a:solidFill>
              </a:rPr>
              <a:t>Other Geometric Problems?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4C8B7B2-52F4-4D74-B786-E6D7B9CE789E}"/>
                  </a:ext>
                </a:extLst>
              </p:cNvPr>
              <p:cNvSpPr/>
              <p:nvPr/>
            </p:nvSpPr>
            <p:spPr>
              <a:xfrm>
                <a:off x="7690501" y="4079178"/>
                <a:ext cx="3518913" cy="672428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Hopeless for </a:t>
                </a:r>
                <a:r>
                  <a:rPr lang="en-US" b="1" dirty="0">
                    <a:solidFill>
                      <a:schemeClr val="tx2"/>
                    </a:solidFill>
                  </a:rPr>
                  <a:t>adversarial</a:t>
                </a:r>
                <a:r>
                  <a:rPr lang="en-US" dirty="0"/>
                  <a:t> arrival: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lower bounds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4C8B7B2-52F4-4D74-B786-E6D7B9CE7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501" y="4079178"/>
                <a:ext cx="3518913" cy="672428"/>
              </a:xfrm>
              <a:prstGeom prst="rect">
                <a:avLst/>
              </a:prstGeom>
              <a:blipFill>
                <a:blip r:embed="rId3"/>
                <a:stretch>
                  <a:fillRect l="-1207" t="-3540" r="-862" b="-12389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46BE80A-8E12-4F31-BFE2-B6567C4842DC}"/>
              </a:ext>
            </a:extLst>
          </p:cNvPr>
          <p:cNvGrpSpPr/>
          <p:nvPr/>
        </p:nvGrpSpPr>
        <p:grpSpPr>
          <a:xfrm>
            <a:off x="8129641" y="1525977"/>
            <a:ext cx="3260153" cy="1620118"/>
            <a:chOff x="8307441" y="1383737"/>
            <a:chExt cx="3260153" cy="162011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A334D28-F167-41CD-9EA1-EE1E1F4E8247}"/>
                </a:ext>
              </a:extLst>
            </p:cNvPr>
            <p:cNvCxnSpPr>
              <a:cxnSpLocks/>
            </p:cNvCxnSpPr>
            <p:nvPr/>
          </p:nvCxnSpPr>
          <p:spPr>
            <a:xfrm>
              <a:off x="8410273" y="2351369"/>
              <a:ext cx="2776687" cy="0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ACE21E0-D3D3-41C5-A48C-BC0F5DD168CC}"/>
                    </a:ext>
                  </a:extLst>
                </p:cNvPr>
                <p:cNvSpPr txBox="1"/>
                <p:nvPr/>
              </p:nvSpPr>
              <p:spPr>
                <a:xfrm>
                  <a:off x="8540638" y="1559050"/>
                  <a:ext cx="359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ACE21E0-D3D3-41C5-A48C-BC0F5DD168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0638" y="1559050"/>
                  <a:ext cx="359619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1695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6A74268-C616-4930-85F0-68977AE66078}"/>
                    </a:ext>
                  </a:extLst>
                </p:cNvPr>
                <p:cNvSpPr txBox="1"/>
                <p:nvPr/>
              </p:nvSpPr>
              <p:spPr>
                <a:xfrm>
                  <a:off x="9338198" y="1383737"/>
                  <a:ext cx="359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6A74268-C616-4930-85F0-68977AE660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8198" y="1383737"/>
                  <a:ext cx="35961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E885A01-9978-42ED-BBDC-122D84954141}"/>
                </a:ext>
              </a:extLst>
            </p:cNvPr>
            <p:cNvSpPr/>
            <p:nvPr/>
          </p:nvSpPr>
          <p:spPr>
            <a:xfrm>
              <a:off x="8722457" y="1985368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8C82FB5-2517-43E8-8D84-E2ADB48FE5D7}"/>
                </a:ext>
              </a:extLst>
            </p:cNvPr>
            <p:cNvSpPr/>
            <p:nvPr/>
          </p:nvSpPr>
          <p:spPr>
            <a:xfrm>
              <a:off x="9520017" y="1780285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AB70CA8-A868-4844-9DFB-3FA941237DF6}"/>
                    </a:ext>
                  </a:extLst>
                </p:cNvPr>
                <p:cNvSpPr txBox="1"/>
                <p:nvPr/>
              </p:nvSpPr>
              <p:spPr>
                <a:xfrm>
                  <a:off x="10806326" y="2369975"/>
                  <a:ext cx="7612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AB70CA8-A868-4844-9DFB-3FA941237D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6326" y="2369975"/>
                  <a:ext cx="761268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576B2D0-CF1D-4400-8417-818C9247A7EA}"/>
                    </a:ext>
                  </a:extLst>
                </p:cNvPr>
                <p:cNvSpPr txBox="1"/>
                <p:nvPr/>
              </p:nvSpPr>
              <p:spPr>
                <a:xfrm>
                  <a:off x="8307441" y="2387175"/>
                  <a:ext cx="22026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576B2D0-CF1D-4400-8417-818C9247A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7441" y="2387175"/>
                  <a:ext cx="220266" cy="338554"/>
                </a:xfrm>
                <a:prstGeom prst="rect">
                  <a:avLst/>
                </a:prstGeom>
                <a:blipFill>
                  <a:blip r:embed="rId7"/>
                  <a:stretch>
                    <a:fillRect r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E2D90FF-E9A2-47F7-84CC-548D7A68B3DA}"/>
                    </a:ext>
                  </a:extLst>
                </p:cNvPr>
                <p:cNvSpPr txBox="1"/>
                <p:nvPr/>
              </p:nvSpPr>
              <p:spPr>
                <a:xfrm>
                  <a:off x="10214350" y="1568403"/>
                  <a:ext cx="359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E2D90FF-E9A2-47F7-84CC-548D7A68B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4350" y="1568403"/>
                  <a:ext cx="35961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B08797-A2C9-4A25-85D5-4EDE82C8B9FF}"/>
                </a:ext>
              </a:extLst>
            </p:cNvPr>
            <p:cNvSpPr/>
            <p:nvPr/>
          </p:nvSpPr>
          <p:spPr>
            <a:xfrm>
              <a:off x="10396169" y="1964951"/>
              <a:ext cx="177800" cy="14732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2E4CCB5A-2051-41E7-AA5F-87DF10FBCB20}"/>
                </a:ext>
              </a:extLst>
            </p:cNvPr>
            <p:cNvSpPr/>
            <p:nvPr/>
          </p:nvSpPr>
          <p:spPr>
            <a:xfrm rot="16200000">
              <a:off x="9709527" y="1763903"/>
              <a:ext cx="338553" cy="1390330"/>
            </a:xfrm>
            <a:prstGeom prst="leftBrac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576259-DC4E-45E3-B978-D5EB592F617D}"/>
                    </a:ext>
                  </a:extLst>
                </p:cNvPr>
                <p:cNvSpPr txBox="1"/>
                <p:nvPr/>
              </p:nvSpPr>
              <p:spPr>
                <a:xfrm>
                  <a:off x="9405974" y="2665301"/>
                  <a:ext cx="10759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70C0"/>
                      </a:solidFill>
                    </a:rPr>
                    <a:t>Interval </a:t>
                  </a:r>
                  <a14:m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</m:oMath>
                  </a14:m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576259-DC4E-45E3-B978-D5EB592F61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974" y="2665301"/>
                  <a:ext cx="1075972" cy="338554"/>
                </a:xfrm>
                <a:prstGeom prst="rect">
                  <a:avLst/>
                </a:prstGeom>
                <a:blipFill>
                  <a:blip r:embed="rId9"/>
                  <a:stretch>
                    <a:fillRect l="-3409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EEF6D8-F8F3-4597-9A65-159AA9372BD5}"/>
                    </a:ext>
                  </a:extLst>
                </p:cNvPr>
                <p:cNvSpPr txBox="1"/>
                <p:nvPr/>
              </p:nvSpPr>
              <p:spPr>
                <a:xfrm>
                  <a:off x="9074521" y="2412575"/>
                  <a:ext cx="22026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EEF6D8-F8F3-4597-9A65-159AA9372B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4521" y="2412575"/>
                  <a:ext cx="220266" cy="338554"/>
                </a:xfrm>
                <a:prstGeom prst="rect">
                  <a:avLst/>
                </a:prstGeom>
                <a:blipFill>
                  <a:blip r:embed="rId10"/>
                  <a:stretch>
                    <a:fillRect r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1562AA4-C78B-4E63-B45B-5F0F0D48DF5A}"/>
                    </a:ext>
                  </a:extLst>
                </p:cNvPr>
                <p:cNvSpPr txBox="1"/>
                <p:nvPr/>
              </p:nvSpPr>
              <p:spPr>
                <a:xfrm>
                  <a:off x="10474874" y="2412575"/>
                  <a:ext cx="22026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1562AA4-C78B-4E63-B45B-5F0F0D48D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4874" y="2412575"/>
                  <a:ext cx="220266" cy="338554"/>
                </a:xfrm>
                <a:prstGeom prst="rect">
                  <a:avLst/>
                </a:prstGeom>
                <a:blipFill>
                  <a:blip r:embed="rId11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E1DD8D-8BEE-494F-9E80-FB7660B11A13}"/>
                    </a:ext>
                  </a:extLst>
                </p:cNvPr>
                <p:cNvSpPr txBox="1"/>
                <p:nvPr/>
              </p:nvSpPr>
              <p:spPr>
                <a:xfrm>
                  <a:off x="9619828" y="1654622"/>
                  <a:ext cx="359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E1DD8D-8BEE-494F-9E80-FB7660B11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9828" y="1654622"/>
                  <a:ext cx="35961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127073-5FDA-4A18-ACCF-69888F0CFD2E}"/>
                    </a:ext>
                  </a:extLst>
                </p:cNvPr>
                <p:cNvSpPr txBox="1"/>
                <p:nvPr/>
              </p:nvSpPr>
              <p:spPr>
                <a:xfrm>
                  <a:off x="8428518" y="1853945"/>
                  <a:ext cx="359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127073-5FDA-4A18-ACCF-69888F0CFD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518" y="1853945"/>
                  <a:ext cx="35961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973FA41-7D2D-4641-B7F5-933F47FEAEAA}"/>
                    </a:ext>
                  </a:extLst>
                </p:cNvPr>
                <p:cNvSpPr txBox="1"/>
                <p:nvPr/>
              </p:nvSpPr>
              <p:spPr>
                <a:xfrm>
                  <a:off x="10515330" y="1834240"/>
                  <a:ext cx="359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973FA41-7D2D-4641-B7F5-933F47FEA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5330" y="1834240"/>
                  <a:ext cx="35961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09312FF-8E4E-4646-8169-78A003F32A2E}"/>
              </a:ext>
            </a:extLst>
          </p:cNvPr>
          <p:cNvSpPr/>
          <p:nvPr/>
        </p:nvSpPr>
        <p:spPr>
          <a:xfrm>
            <a:off x="540993" y="2834578"/>
            <a:ext cx="1417376" cy="338554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1600" dirty="0"/>
              <a:t>Just alternate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61FB545-26FE-4A5B-A939-0C4720E9D97E}"/>
              </a:ext>
            </a:extLst>
          </p:cNvPr>
          <p:cNvSpPr/>
          <p:nvPr/>
        </p:nvSpPr>
        <p:spPr>
          <a:xfrm>
            <a:off x="641608" y="4199939"/>
            <a:ext cx="856325" cy="584775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Cannot</a:t>
            </a:r>
            <a:br>
              <a:rPr lang="en-US" sz="1600" dirty="0"/>
            </a:br>
            <a:r>
              <a:rPr lang="en-US" sz="1600" dirty="0"/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11520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D66D-C1B7-4018-8F69-3CA4EE30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3654"/>
            <a:ext cx="9930163" cy="1044874"/>
          </a:xfrm>
        </p:spPr>
        <p:txBody>
          <a:bodyPr/>
          <a:lstStyle/>
          <a:p>
            <a:r>
              <a:rPr lang="en-US" dirty="0"/>
              <a:t>Attempt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CA8BD-7130-4EDF-9721-CB0A6865F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2360" y="1465215"/>
                <a:ext cx="7537589" cy="4771554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 Different Potential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root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b="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dyadic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left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right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Why Bounding this Potential Suffices?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b="0" dirty="0"/>
                  <a:t>    &amp;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left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right</m:t>
                            </m:r>
                          </m:sup>
                        </m:sSup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b="0" dirty="0"/>
                  <a:t>   implies both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Why does it help?</a:t>
                </a:r>
              </a:p>
              <a:p>
                <a:pPr marL="800100" lvl="1" indent="-342900"/>
                <a:r>
                  <a:rPr lang="en-US" dirty="0"/>
                  <a:t>Get a </a:t>
                </a:r>
                <a:r>
                  <a:rPr lang="en-US" u="sng" dirty="0"/>
                  <a:t>Martingale</a:t>
                </a:r>
                <a:r>
                  <a:rPr lang="en-US" dirty="0"/>
                  <a:t>: Equally likely to be in left/right subtree</a:t>
                </a:r>
              </a:p>
              <a:p>
                <a:pPr marL="800100" lvl="1" indent="-342900"/>
                <a:r>
                  <a:rPr lang="en-US" u="sng" dirty="0"/>
                  <a:t>Burkholder-Davis-Gundy</a:t>
                </a:r>
                <a:r>
                  <a:rPr lang="en-US" dirty="0"/>
                  <a:t> instead of </a:t>
                </a:r>
                <a:r>
                  <a:rPr lang="en-US" dirty="0" err="1"/>
                  <a:t>Khintchine</a:t>
                </a:r>
                <a:endParaRPr lang="en-US" dirty="0"/>
              </a:p>
              <a:p>
                <a:pPr marL="800100" lvl="1" indent="-342900"/>
                <a:r>
                  <a:rPr lang="en-US" dirty="0"/>
                  <a:t>Now Cauchy-Schwarz,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polylog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T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CA8BD-7130-4EDF-9721-CB0A6865F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360" y="1465215"/>
                <a:ext cx="7537589" cy="4771554"/>
              </a:xfrm>
              <a:blipFill>
                <a:blip r:embed="rId2"/>
                <a:stretch>
                  <a:fillRect l="-728" t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8D830-E021-4D9D-9C97-BA228F6E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DB370-F256-4C92-BF89-0EF18FB88F8F}"/>
              </a:ext>
            </a:extLst>
          </p:cNvPr>
          <p:cNvSpPr/>
          <p:nvPr/>
        </p:nvSpPr>
        <p:spPr>
          <a:xfrm>
            <a:off x="8031519" y="5156690"/>
            <a:ext cx="3612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 err="1">
                <a:solidFill>
                  <a:schemeClr val="tx2"/>
                </a:solidFill>
              </a:rPr>
              <a:t>Tusnady’s</a:t>
            </a:r>
            <a:r>
              <a:rPr lang="en-US" b="1" cap="all" dirty="0">
                <a:solidFill>
                  <a:schemeClr val="tx2"/>
                </a:solidFill>
              </a:rPr>
              <a:t> Problem?</a:t>
            </a:r>
          </a:p>
          <a:p>
            <a:pPr algn="ctr"/>
            <a:r>
              <a:rPr lang="en-US" b="1" cap="all" dirty="0">
                <a:solidFill>
                  <a:schemeClr val="tx2"/>
                </a:solidFill>
              </a:rPr>
              <a:t>What’s Really Happening?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8793BB-4AEB-4BA1-8392-4E1592B0BE42}"/>
              </a:ext>
            </a:extLst>
          </p:cNvPr>
          <p:cNvCxnSpPr>
            <a:cxnSpLocks/>
          </p:cNvCxnSpPr>
          <p:nvPr/>
        </p:nvCxnSpPr>
        <p:spPr>
          <a:xfrm>
            <a:off x="8589428" y="2563865"/>
            <a:ext cx="2776687" cy="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BCBE4F-3601-438E-BD64-AB906A42451C}"/>
                  </a:ext>
                </a:extLst>
              </p:cNvPr>
              <p:cNvSpPr txBox="1"/>
              <p:nvPr/>
            </p:nvSpPr>
            <p:spPr>
              <a:xfrm>
                <a:off x="11036247" y="2625743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BCBE4F-3601-438E-BD64-AB906A424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247" y="2625743"/>
                <a:ext cx="76126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F91DAC1-E93A-4768-8954-40605B0764B6}"/>
              </a:ext>
            </a:extLst>
          </p:cNvPr>
          <p:cNvSpPr/>
          <p:nvPr/>
        </p:nvSpPr>
        <p:spPr>
          <a:xfrm>
            <a:off x="9885680" y="84836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2475EB-0946-4B2C-BE18-91F219D1EF22}"/>
              </a:ext>
            </a:extLst>
          </p:cNvPr>
          <p:cNvSpPr/>
          <p:nvPr/>
        </p:nvSpPr>
        <p:spPr>
          <a:xfrm>
            <a:off x="9220200" y="136652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E6A6E3-9F2B-484D-A7E8-0D7B095DE961}"/>
              </a:ext>
            </a:extLst>
          </p:cNvPr>
          <p:cNvSpPr/>
          <p:nvPr/>
        </p:nvSpPr>
        <p:spPr>
          <a:xfrm>
            <a:off x="8864600" y="188976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04C989-8D96-4357-AE5E-A87A017C0040}"/>
              </a:ext>
            </a:extLst>
          </p:cNvPr>
          <p:cNvSpPr/>
          <p:nvPr/>
        </p:nvSpPr>
        <p:spPr>
          <a:xfrm>
            <a:off x="9062720" y="230632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4162E6-5B50-4529-94FA-B7E9E4BCC61A}"/>
              </a:ext>
            </a:extLst>
          </p:cNvPr>
          <p:cNvSpPr/>
          <p:nvPr/>
        </p:nvSpPr>
        <p:spPr>
          <a:xfrm>
            <a:off x="8676640" y="230632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CA4FD-DB0C-4140-B622-6337C2D72F84}"/>
              </a:ext>
            </a:extLst>
          </p:cNvPr>
          <p:cNvSpPr/>
          <p:nvPr/>
        </p:nvSpPr>
        <p:spPr>
          <a:xfrm>
            <a:off x="9530080" y="188468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B59DC5-5C28-4376-A2AA-441B95464772}"/>
              </a:ext>
            </a:extLst>
          </p:cNvPr>
          <p:cNvSpPr/>
          <p:nvPr/>
        </p:nvSpPr>
        <p:spPr>
          <a:xfrm>
            <a:off x="9753600" y="230124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EA3CD4-2019-416D-8B8E-F96C0D4D7403}"/>
              </a:ext>
            </a:extLst>
          </p:cNvPr>
          <p:cNvSpPr/>
          <p:nvPr/>
        </p:nvSpPr>
        <p:spPr>
          <a:xfrm>
            <a:off x="9367520" y="230124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359186-DAE2-4858-8E16-063E451363F9}"/>
              </a:ext>
            </a:extLst>
          </p:cNvPr>
          <p:cNvCxnSpPr>
            <a:cxnSpLocks/>
            <a:stCxn id="9" idx="3"/>
            <a:endCxn id="10" idx="7"/>
          </p:cNvCxnSpPr>
          <p:nvPr/>
        </p:nvCxnSpPr>
        <p:spPr>
          <a:xfrm flipH="1">
            <a:off x="9293913" y="935081"/>
            <a:ext cx="604414" cy="44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D18116-1892-4A7F-8DA2-3BA3641C5A6B}"/>
              </a:ext>
            </a:extLst>
          </p:cNvPr>
          <p:cNvCxnSpPr>
            <a:cxnSpLocks/>
            <a:stCxn id="10" idx="3"/>
            <a:endCxn id="11" idx="7"/>
          </p:cNvCxnSpPr>
          <p:nvPr/>
        </p:nvCxnSpPr>
        <p:spPr>
          <a:xfrm flipH="1">
            <a:off x="8938313" y="1453241"/>
            <a:ext cx="294534" cy="451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7A4B77-15FA-4801-B223-8A9A41D25AFF}"/>
              </a:ext>
            </a:extLst>
          </p:cNvPr>
          <p:cNvCxnSpPr>
            <a:cxnSpLocks/>
            <a:stCxn id="10" idx="5"/>
            <a:endCxn id="14" idx="1"/>
          </p:cNvCxnSpPr>
          <p:nvPr/>
        </p:nvCxnSpPr>
        <p:spPr>
          <a:xfrm>
            <a:off x="9293913" y="1453241"/>
            <a:ext cx="248814" cy="44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16DF39-F7E6-451D-9AF1-5E50A76C5783}"/>
              </a:ext>
            </a:extLst>
          </p:cNvPr>
          <p:cNvCxnSpPr>
            <a:cxnSpLocks/>
            <a:stCxn id="11" idx="3"/>
            <a:endCxn id="13" idx="0"/>
          </p:cNvCxnSpPr>
          <p:nvPr/>
        </p:nvCxnSpPr>
        <p:spPr>
          <a:xfrm flipH="1">
            <a:off x="8719820" y="1976481"/>
            <a:ext cx="1574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19F35E-BBC6-4D7C-89C1-701594FE0E59}"/>
              </a:ext>
            </a:extLst>
          </p:cNvPr>
          <p:cNvCxnSpPr>
            <a:cxnSpLocks/>
            <a:stCxn id="11" idx="5"/>
            <a:endCxn id="12" idx="0"/>
          </p:cNvCxnSpPr>
          <p:nvPr/>
        </p:nvCxnSpPr>
        <p:spPr>
          <a:xfrm>
            <a:off x="8938313" y="1976481"/>
            <a:ext cx="1675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5A5F0C-AD02-4560-BB26-C4A07BEAD68D}"/>
              </a:ext>
            </a:extLst>
          </p:cNvPr>
          <p:cNvCxnSpPr>
            <a:cxnSpLocks/>
            <a:stCxn id="14" idx="3"/>
            <a:endCxn id="16" idx="0"/>
          </p:cNvCxnSpPr>
          <p:nvPr/>
        </p:nvCxnSpPr>
        <p:spPr>
          <a:xfrm flipH="1">
            <a:off x="9410700" y="1971401"/>
            <a:ext cx="1320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3A505D-CC4F-41DD-80EA-60EC3995C399}"/>
              </a:ext>
            </a:extLst>
          </p:cNvPr>
          <p:cNvCxnSpPr>
            <a:cxnSpLocks/>
            <a:stCxn id="14" idx="5"/>
            <a:endCxn id="15" idx="0"/>
          </p:cNvCxnSpPr>
          <p:nvPr/>
        </p:nvCxnSpPr>
        <p:spPr>
          <a:xfrm>
            <a:off x="9603793" y="1971401"/>
            <a:ext cx="1929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24C9EF81-BC5B-4155-BC17-10CFBEEC88C4}"/>
              </a:ext>
            </a:extLst>
          </p:cNvPr>
          <p:cNvSpPr/>
          <p:nvPr/>
        </p:nvSpPr>
        <p:spPr>
          <a:xfrm>
            <a:off x="10632440" y="138684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FA3C4C-7BEA-483B-8FFE-D10F33D79FBF}"/>
              </a:ext>
            </a:extLst>
          </p:cNvPr>
          <p:cNvSpPr/>
          <p:nvPr/>
        </p:nvSpPr>
        <p:spPr>
          <a:xfrm>
            <a:off x="10276840" y="191008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82B504-5B74-41DC-BEAE-F9546CA6E5D1}"/>
              </a:ext>
            </a:extLst>
          </p:cNvPr>
          <p:cNvSpPr/>
          <p:nvPr/>
        </p:nvSpPr>
        <p:spPr>
          <a:xfrm>
            <a:off x="10474960" y="232664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DA536D-5B29-4F26-9F12-B39F44F76C5A}"/>
              </a:ext>
            </a:extLst>
          </p:cNvPr>
          <p:cNvSpPr/>
          <p:nvPr/>
        </p:nvSpPr>
        <p:spPr>
          <a:xfrm>
            <a:off x="10088880" y="232664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2582AE-7752-460B-B4DE-05A8B8244485}"/>
              </a:ext>
            </a:extLst>
          </p:cNvPr>
          <p:cNvSpPr/>
          <p:nvPr/>
        </p:nvSpPr>
        <p:spPr>
          <a:xfrm>
            <a:off x="10942320" y="190500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68F6BD-058D-451A-B115-065D8778EA5A}"/>
              </a:ext>
            </a:extLst>
          </p:cNvPr>
          <p:cNvSpPr/>
          <p:nvPr/>
        </p:nvSpPr>
        <p:spPr>
          <a:xfrm>
            <a:off x="11165840" y="232156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80B46B6-D61D-4D12-AE94-C76E828768E8}"/>
              </a:ext>
            </a:extLst>
          </p:cNvPr>
          <p:cNvSpPr/>
          <p:nvPr/>
        </p:nvSpPr>
        <p:spPr>
          <a:xfrm>
            <a:off x="10779760" y="232156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2655C4-698E-408A-8A30-4E298ED8477B}"/>
              </a:ext>
            </a:extLst>
          </p:cNvPr>
          <p:cNvCxnSpPr>
            <a:cxnSpLocks/>
            <a:stCxn id="24" idx="3"/>
            <a:endCxn id="25" idx="7"/>
          </p:cNvCxnSpPr>
          <p:nvPr/>
        </p:nvCxnSpPr>
        <p:spPr>
          <a:xfrm flipH="1">
            <a:off x="10350553" y="1473561"/>
            <a:ext cx="294534" cy="451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05D795-6E25-46E4-A558-B027BC6EB9C9}"/>
              </a:ext>
            </a:extLst>
          </p:cNvPr>
          <p:cNvCxnSpPr>
            <a:cxnSpLocks/>
            <a:stCxn id="24" idx="5"/>
            <a:endCxn id="28" idx="1"/>
          </p:cNvCxnSpPr>
          <p:nvPr/>
        </p:nvCxnSpPr>
        <p:spPr>
          <a:xfrm>
            <a:off x="10706153" y="1473561"/>
            <a:ext cx="248814" cy="44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B53413-F64E-4B1F-9F62-7FAA5B2C6DA6}"/>
              </a:ext>
            </a:extLst>
          </p:cNvPr>
          <p:cNvCxnSpPr>
            <a:cxnSpLocks/>
            <a:stCxn id="25" idx="3"/>
            <a:endCxn id="27" idx="0"/>
          </p:cNvCxnSpPr>
          <p:nvPr/>
        </p:nvCxnSpPr>
        <p:spPr>
          <a:xfrm flipH="1">
            <a:off x="10132060" y="1996801"/>
            <a:ext cx="1574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942F2D6-2D12-4DD4-B3F5-CFFC76706802}"/>
              </a:ext>
            </a:extLst>
          </p:cNvPr>
          <p:cNvCxnSpPr>
            <a:cxnSpLocks/>
            <a:stCxn id="25" idx="5"/>
            <a:endCxn id="26" idx="0"/>
          </p:cNvCxnSpPr>
          <p:nvPr/>
        </p:nvCxnSpPr>
        <p:spPr>
          <a:xfrm>
            <a:off x="10350553" y="1996801"/>
            <a:ext cx="1675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8B1B72-6D31-4974-AEAD-C855793772F5}"/>
              </a:ext>
            </a:extLst>
          </p:cNvPr>
          <p:cNvCxnSpPr>
            <a:cxnSpLocks/>
            <a:stCxn id="28" idx="3"/>
            <a:endCxn id="30" idx="0"/>
          </p:cNvCxnSpPr>
          <p:nvPr/>
        </p:nvCxnSpPr>
        <p:spPr>
          <a:xfrm flipH="1">
            <a:off x="10822940" y="1991721"/>
            <a:ext cx="1320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39B6A7-155E-451E-B67E-4412FFB5ADCE}"/>
              </a:ext>
            </a:extLst>
          </p:cNvPr>
          <p:cNvCxnSpPr>
            <a:cxnSpLocks/>
            <a:stCxn id="28" idx="5"/>
            <a:endCxn id="29" idx="0"/>
          </p:cNvCxnSpPr>
          <p:nvPr/>
        </p:nvCxnSpPr>
        <p:spPr>
          <a:xfrm>
            <a:off x="11016033" y="1991721"/>
            <a:ext cx="1929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30042C1-82AD-483B-AA49-E5BF60DFE0CD}"/>
              </a:ext>
            </a:extLst>
          </p:cNvPr>
          <p:cNvCxnSpPr>
            <a:cxnSpLocks/>
            <a:stCxn id="9" idx="5"/>
            <a:endCxn id="24" idx="1"/>
          </p:cNvCxnSpPr>
          <p:nvPr/>
        </p:nvCxnSpPr>
        <p:spPr>
          <a:xfrm>
            <a:off x="9959393" y="935081"/>
            <a:ext cx="685694" cy="466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386232-5530-43C3-A055-C92D920646E0}"/>
                  </a:ext>
                </a:extLst>
              </p:cNvPr>
              <p:cNvSpPr txBox="1"/>
              <p:nvPr/>
            </p:nvSpPr>
            <p:spPr>
              <a:xfrm>
                <a:off x="8265634" y="2609831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386232-5530-43C3-A055-C92D92064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634" y="2609831"/>
                <a:ext cx="7612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685D785-02B5-48CF-9C33-F84A61FB98DD}"/>
              </a:ext>
            </a:extLst>
          </p:cNvPr>
          <p:cNvSpPr/>
          <p:nvPr/>
        </p:nvSpPr>
        <p:spPr>
          <a:xfrm>
            <a:off x="9852475" y="835095"/>
            <a:ext cx="860114" cy="1744251"/>
          </a:xfrm>
          <a:custGeom>
            <a:avLst/>
            <a:gdLst>
              <a:gd name="connsiteX0" fmla="*/ 96502 w 1511038"/>
              <a:gd name="connsiteY0" fmla="*/ 0 h 2346960"/>
              <a:gd name="connsiteX1" fmla="*/ 147302 w 1511038"/>
              <a:gd name="connsiteY1" fmla="*/ 289560 h 2346960"/>
              <a:gd name="connsiteX2" fmla="*/ 1493502 w 1511038"/>
              <a:gd name="connsiteY2" fmla="*/ 863600 h 2346960"/>
              <a:gd name="connsiteX3" fmla="*/ 888982 w 1511038"/>
              <a:gd name="connsiteY3" fmla="*/ 1478280 h 2346960"/>
              <a:gd name="connsiteX4" fmla="*/ 513062 w 1511038"/>
              <a:gd name="connsiteY4" fmla="*/ 1788160 h 2346960"/>
              <a:gd name="connsiteX5" fmla="*/ 640062 w 1511038"/>
              <a:gd name="connsiteY5" fmla="*/ 2346960 h 234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038" h="2346960">
                <a:moveTo>
                  <a:pt x="96502" y="0"/>
                </a:moveTo>
                <a:cubicBezTo>
                  <a:pt x="5485" y="72813"/>
                  <a:pt x="-85531" y="145627"/>
                  <a:pt x="147302" y="289560"/>
                </a:cubicBezTo>
                <a:cubicBezTo>
                  <a:pt x="380135" y="433493"/>
                  <a:pt x="1369889" y="665480"/>
                  <a:pt x="1493502" y="863600"/>
                </a:cubicBezTo>
                <a:cubicBezTo>
                  <a:pt x="1617115" y="1061720"/>
                  <a:pt x="1052389" y="1324187"/>
                  <a:pt x="888982" y="1478280"/>
                </a:cubicBezTo>
                <a:cubicBezTo>
                  <a:pt x="725575" y="1632373"/>
                  <a:pt x="554549" y="1643380"/>
                  <a:pt x="513062" y="1788160"/>
                </a:cubicBezTo>
                <a:cubicBezTo>
                  <a:pt x="471575" y="1932940"/>
                  <a:pt x="592649" y="2331720"/>
                  <a:pt x="640062" y="234696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C0889B-928A-4345-8837-A1E0328CFCAA}"/>
                  </a:ext>
                </a:extLst>
              </p:cNvPr>
              <p:cNvSpPr txBox="1"/>
              <p:nvPr/>
            </p:nvSpPr>
            <p:spPr>
              <a:xfrm>
                <a:off x="8382366" y="1620654"/>
                <a:ext cx="761268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𝐥𝐞𝐟𝐭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C0889B-928A-4345-8837-A1E0328CF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366" y="1620654"/>
                <a:ext cx="761268" cy="359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CCE980-8804-400F-AB9A-2FC61D41946B}"/>
                  </a:ext>
                </a:extLst>
              </p:cNvPr>
              <p:cNvSpPr txBox="1"/>
              <p:nvPr/>
            </p:nvSpPr>
            <p:spPr>
              <a:xfrm>
                <a:off x="9433535" y="1583703"/>
                <a:ext cx="761268" cy="344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𝐫𝐢𝐠𝐡𝐭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CCE980-8804-400F-AB9A-2FC61D419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535" y="1583703"/>
                <a:ext cx="761268" cy="3449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F3A22B-41D9-4491-A0C9-D1AF9D508F01}"/>
                  </a:ext>
                </a:extLst>
              </p:cNvPr>
              <p:cNvSpPr txBox="1"/>
              <p:nvPr/>
            </p:nvSpPr>
            <p:spPr>
              <a:xfrm>
                <a:off x="8725266" y="1078766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F3A22B-41D9-4491-A0C9-D1AF9D508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266" y="1078766"/>
                <a:ext cx="76126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9B13AC1A-EED8-4B9A-A691-4EECD8E0A2E9}"/>
              </a:ext>
            </a:extLst>
          </p:cNvPr>
          <p:cNvGrpSpPr/>
          <p:nvPr/>
        </p:nvGrpSpPr>
        <p:grpSpPr>
          <a:xfrm>
            <a:off x="9234076" y="3262596"/>
            <a:ext cx="1812437" cy="912594"/>
            <a:chOff x="9234076" y="3262596"/>
            <a:chExt cx="1812437" cy="91259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F2B8690-16F7-4AB2-868C-C2BC9277CBE6}"/>
                </a:ext>
              </a:extLst>
            </p:cNvPr>
            <p:cNvSpPr/>
            <p:nvPr/>
          </p:nvSpPr>
          <p:spPr>
            <a:xfrm>
              <a:off x="10071910" y="3550350"/>
              <a:ext cx="86360" cy="1016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FA4F099-5B20-488A-8207-DC3CF4093B1E}"/>
                </a:ext>
              </a:extLst>
            </p:cNvPr>
            <p:cNvSpPr/>
            <p:nvPr/>
          </p:nvSpPr>
          <p:spPr>
            <a:xfrm>
              <a:off x="9716310" y="4073590"/>
              <a:ext cx="86360" cy="1016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4B0A8E4-DC86-4A47-8462-A9C74A97B5EA}"/>
                </a:ext>
              </a:extLst>
            </p:cNvPr>
            <p:cNvSpPr/>
            <p:nvPr/>
          </p:nvSpPr>
          <p:spPr>
            <a:xfrm>
              <a:off x="10381790" y="4068510"/>
              <a:ext cx="86360" cy="1016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701608-80E6-437B-BFBA-FDBE5284F032}"/>
                </a:ext>
              </a:extLst>
            </p:cNvPr>
            <p:cNvCxnSpPr>
              <a:stCxn id="43" idx="3"/>
              <a:endCxn id="44" idx="7"/>
            </p:cNvCxnSpPr>
            <p:nvPr/>
          </p:nvCxnSpPr>
          <p:spPr>
            <a:xfrm flipH="1">
              <a:off x="9790023" y="3637071"/>
              <a:ext cx="294534" cy="451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D1139BC-A3AF-49ED-A3A9-F83E17315BCE}"/>
                </a:ext>
              </a:extLst>
            </p:cNvPr>
            <p:cNvCxnSpPr>
              <a:stCxn id="43" idx="5"/>
              <a:endCxn id="45" idx="1"/>
            </p:cNvCxnSpPr>
            <p:nvPr/>
          </p:nvCxnSpPr>
          <p:spPr>
            <a:xfrm>
              <a:off x="10145623" y="3637071"/>
              <a:ext cx="248814" cy="446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7946A3F-D8F4-4A37-8C8F-E77230A4C9AA}"/>
                    </a:ext>
                  </a:extLst>
                </p:cNvPr>
                <p:cNvSpPr txBox="1"/>
                <p:nvPr/>
              </p:nvSpPr>
              <p:spPr>
                <a:xfrm>
                  <a:off x="9234076" y="3804484"/>
                  <a:ext cx="761268" cy="359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0" smtClean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p>
                            <m:r>
                              <a:rPr lang="en-US" sz="1600" b="1" i="0" smtClean="0">
                                <a:latin typeface="Cambria Math" panose="02040503050406030204" pitchFamily="18" charset="0"/>
                              </a:rPr>
                              <m:t>𝐥𝐞𝐟𝐭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7946A3F-D8F4-4A37-8C8F-E77230A4C9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4076" y="3804484"/>
                  <a:ext cx="761268" cy="35965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C1241E2-AD94-468E-9154-BF2030644405}"/>
                    </a:ext>
                  </a:extLst>
                </p:cNvPr>
                <p:cNvSpPr txBox="1"/>
                <p:nvPr/>
              </p:nvSpPr>
              <p:spPr>
                <a:xfrm>
                  <a:off x="10285245" y="3767533"/>
                  <a:ext cx="761268" cy="344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0" smtClean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p>
                            <m:r>
                              <a:rPr lang="en-US" sz="1600" b="1" i="0" smtClean="0">
                                <a:latin typeface="Cambria Math" panose="02040503050406030204" pitchFamily="18" charset="0"/>
                              </a:rPr>
                              <m:t>𝐫𝐢𝐠𝐡𝐭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C1241E2-AD94-468E-9154-BF20306444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5245" y="3767533"/>
                  <a:ext cx="761268" cy="3449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382BB6D-F9E6-40CD-8F02-CC93AC0B62A4}"/>
                    </a:ext>
                  </a:extLst>
                </p:cNvPr>
                <p:cNvSpPr txBox="1"/>
                <p:nvPr/>
              </p:nvSpPr>
              <p:spPr>
                <a:xfrm>
                  <a:off x="9576976" y="3262596"/>
                  <a:ext cx="7612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382BB6D-F9E6-40CD-8F02-CC93AC0B6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6976" y="3262596"/>
                  <a:ext cx="761268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B93D2D-6A4C-4510-8FD5-C88608F88232}"/>
                  </a:ext>
                </a:extLst>
              </p:cNvPr>
              <p:cNvSpPr/>
              <p:nvPr/>
            </p:nvSpPr>
            <p:spPr>
              <a:xfrm>
                <a:off x="6259623" y="1112459"/>
                <a:ext cx="1395172" cy="681982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:r>
                  <a:rPr lang="en-US" dirty="0"/>
                  <a:t>Compare to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B93D2D-6A4C-4510-8FD5-C88608F88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623" y="1112459"/>
                <a:ext cx="1395172" cy="681982"/>
              </a:xfrm>
              <a:prstGeom prst="rect">
                <a:avLst/>
              </a:prstGeom>
              <a:blipFill>
                <a:blip r:embed="rId11"/>
                <a:stretch>
                  <a:fillRect l="-3448" t="-3478" r="-1724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9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1852" y="1752601"/>
                <a:ext cx="10478588" cy="3535679"/>
              </a:xfr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Introduction: Vector Balancing and Geometric Discrepancy</a:t>
                </a:r>
              </a:p>
              <a:p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Bansal-Spencer: Vector Balancing for Independent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cap="small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cap="small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cap="small" dirty="0">
                    <a:solidFill>
                      <a:schemeClr val="accent1"/>
                    </a:solidFill>
                  </a:rPr>
                  <a:t> Coordinates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Vector Balancing with Dependencies: Change the Basis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Interval Discrepancy: Attempt 1 and Attempt 2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 err="1">
                    <a:solidFill>
                      <a:schemeClr val="tx2"/>
                    </a:solidFill>
                  </a:rPr>
                  <a:t>Tusnady’s</a:t>
                </a:r>
                <a:r>
                  <a:rPr lang="en-US" cap="small" dirty="0">
                    <a:solidFill>
                      <a:schemeClr val="tx2"/>
                    </a:solidFill>
                  </a:rPr>
                  <a:t> Problem via </a:t>
                </a:r>
                <a:r>
                  <a:rPr lang="en-US" cap="small" dirty="0" err="1">
                    <a:solidFill>
                      <a:schemeClr val="tx2"/>
                    </a:solidFill>
                  </a:rPr>
                  <a:t>Haar</a:t>
                </a:r>
                <a:r>
                  <a:rPr lang="en-US" cap="small" dirty="0">
                    <a:solidFill>
                      <a:schemeClr val="tx2"/>
                    </a:solidFill>
                  </a:rPr>
                  <a:t> Basis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852" y="1752601"/>
                <a:ext cx="10478588" cy="3535679"/>
              </a:xfrm>
              <a:blipFill>
                <a:blip r:embed="rId3"/>
                <a:stretch>
                  <a:fillRect l="-465" t="-2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40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D66D-C1B7-4018-8F69-3CA4EE30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Haar</a:t>
            </a:r>
            <a:r>
              <a:rPr lang="en-US" dirty="0"/>
              <a:t> Basis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CA8BD-7130-4EDF-9721-CB0A6865F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2848" y="1523727"/>
                <a:ext cx="10170592" cy="477155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root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b="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dyadic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left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right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Forms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dimensional orthogonal </a:t>
                </a:r>
                <a:r>
                  <a:rPr lang="en-US" dirty="0" err="1">
                    <a:solidFill>
                      <a:schemeClr val="tx2"/>
                    </a:solidFill>
                  </a:rPr>
                  <a:t>Haar</a:t>
                </a:r>
                <a:r>
                  <a:rPr lang="en-US" dirty="0">
                    <a:solidFill>
                      <a:schemeClr val="tx2"/>
                    </a:solidFill>
                  </a:rPr>
                  <a:t> Basis</a:t>
                </a:r>
              </a:p>
              <a:p>
                <a:pPr marL="800100" lvl="1" indent="-342900"/>
                <a:r>
                  <a:rPr lang="en-US" u="sng" dirty="0"/>
                  <a:t>Uncorrelation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Retains</a:t>
                </a:r>
                <a:r>
                  <a:rPr lang="en-US" b="0" dirty="0"/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sparsity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b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b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Don’t lose while going back to original basis</a:t>
                </a:r>
              </a:p>
              <a:p>
                <a:r>
                  <a:rPr lang="en-US" b="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b="0" dirty="0"/>
                  <a:t>    &amp;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left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right</m:t>
                            </m:r>
                          </m:sup>
                        </m:sSup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b="0" dirty="0"/>
                  <a:t>   implies both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𝐜𝐨𝐬𝐡</m:t>
                    </m:r>
                  </m:oMath>
                </a14:m>
                <a:r>
                  <a:rPr lang="en-US" dirty="0"/>
                  <a:t> potential in </a:t>
                </a:r>
                <a:r>
                  <a:rPr lang="en-US" dirty="0" err="1"/>
                  <a:t>Haar</a:t>
                </a:r>
                <a:r>
                  <a:rPr lang="en-US" dirty="0"/>
                  <a:t> basis &amp; </a:t>
                </a:r>
                <a:r>
                  <a:rPr lang="en-US" dirty="0">
                    <a:solidFill>
                      <a:schemeClr val="tx2"/>
                    </a:solidFill>
                  </a:rPr>
                  <a:t>anti-concentration</a:t>
                </a:r>
                <a:r>
                  <a:rPr lang="en-US" dirty="0"/>
                  <a:t> of uncorrelated </a:t>
                </a:r>
                <a:r>
                  <a:rPr lang="en-US" dirty="0" err="1"/>
                  <a:t>r.v.s</a:t>
                </a:r>
                <a:endParaRPr lang="en-US" dirty="0"/>
              </a:p>
              <a:p>
                <a:pPr marL="800100" lvl="1" indent="-342900"/>
                <a:r>
                  <a:rPr lang="en-US" dirty="0"/>
                  <a:t>Don’t need Burkholder-Davis-Gundy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CA8BD-7130-4EDF-9721-CB0A6865F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848" y="1523727"/>
                <a:ext cx="10170592" cy="4771554"/>
              </a:xfrm>
              <a:blipFill>
                <a:blip r:embed="rId2"/>
                <a:stretch>
                  <a:fillRect l="-539" b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8D830-E021-4D9D-9C97-BA228F6E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8793BB-4AEB-4BA1-8392-4E1592B0BE42}"/>
              </a:ext>
            </a:extLst>
          </p:cNvPr>
          <p:cNvCxnSpPr>
            <a:cxnSpLocks/>
          </p:cNvCxnSpPr>
          <p:nvPr/>
        </p:nvCxnSpPr>
        <p:spPr>
          <a:xfrm>
            <a:off x="8477668" y="2634985"/>
            <a:ext cx="2776687" cy="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BCBE4F-3601-438E-BD64-AB906A42451C}"/>
                  </a:ext>
                </a:extLst>
              </p:cNvPr>
              <p:cNvSpPr txBox="1"/>
              <p:nvPr/>
            </p:nvSpPr>
            <p:spPr>
              <a:xfrm>
                <a:off x="10924487" y="2696863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BCBE4F-3601-438E-BD64-AB906A424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4487" y="2696863"/>
                <a:ext cx="76126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F91DAC1-E93A-4768-8954-40605B0764B6}"/>
              </a:ext>
            </a:extLst>
          </p:cNvPr>
          <p:cNvSpPr/>
          <p:nvPr/>
        </p:nvSpPr>
        <p:spPr>
          <a:xfrm>
            <a:off x="9773920" y="91948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2475EB-0946-4B2C-BE18-91F219D1EF22}"/>
              </a:ext>
            </a:extLst>
          </p:cNvPr>
          <p:cNvSpPr/>
          <p:nvPr/>
        </p:nvSpPr>
        <p:spPr>
          <a:xfrm>
            <a:off x="9108440" y="143764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E6A6E3-9F2B-484D-A7E8-0D7B095DE961}"/>
              </a:ext>
            </a:extLst>
          </p:cNvPr>
          <p:cNvSpPr/>
          <p:nvPr/>
        </p:nvSpPr>
        <p:spPr>
          <a:xfrm>
            <a:off x="8752840" y="196088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04C989-8D96-4357-AE5E-A87A017C0040}"/>
              </a:ext>
            </a:extLst>
          </p:cNvPr>
          <p:cNvSpPr/>
          <p:nvPr/>
        </p:nvSpPr>
        <p:spPr>
          <a:xfrm>
            <a:off x="8950960" y="237744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4162E6-5B50-4529-94FA-B7E9E4BCC61A}"/>
              </a:ext>
            </a:extLst>
          </p:cNvPr>
          <p:cNvSpPr/>
          <p:nvPr/>
        </p:nvSpPr>
        <p:spPr>
          <a:xfrm>
            <a:off x="8564880" y="237744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CA4FD-DB0C-4140-B622-6337C2D72F84}"/>
              </a:ext>
            </a:extLst>
          </p:cNvPr>
          <p:cNvSpPr/>
          <p:nvPr/>
        </p:nvSpPr>
        <p:spPr>
          <a:xfrm>
            <a:off x="9418320" y="195580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B59DC5-5C28-4376-A2AA-441B95464772}"/>
              </a:ext>
            </a:extLst>
          </p:cNvPr>
          <p:cNvSpPr/>
          <p:nvPr/>
        </p:nvSpPr>
        <p:spPr>
          <a:xfrm>
            <a:off x="9641840" y="237236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EA3CD4-2019-416D-8B8E-F96C0D4D7403}"/>
              </a:ext>
            </a:extLst>
          </p:cNvPr>
          <p:cNvSpPr/>
          <p:nvPr/>
        </p:nvSpPr>
        <p:spPr>
          <a:xfrm>
            <a:off x="9255760" y="237236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359186-DAE2-4858-8E16-063E451363F9}"/>
              </a:ext>
            </a:extLst>
          </p:cNvPr>
          <p:cNvCxnSpPr>
            <a:cxnSpLocks/>
            <a:stCxn id="9" idx="3"/>
            <a:endCxn id="10" idx="7"/>
          </p:cNvCxnSpPr>
          <p:nvPr/>
        </p:nvCxnSpPr>
        <p:spPr>
          <a:xfrm flipH="1">
            <a:off x="9182153" y="1006201"/>
            <a:ext cx="604414" cy="44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D18116-1892-4A7F-8DA2-3BA3641C5A6B}"/>
              </a:ext>
            </a:extLst>
          </p:cNvPr>
          <p:cNvCxnSpPr>
            <a:cxnSpLocks/>
            <a:stCxn id="10" idx="3"/>
            <a:endCxn id="11" idx="7"/>
          </p:cNvCxnSpPr>
          <p:nvPr/>
        </p:nvCxnSpPr>
        <p:spPr>
          <a:xfrm flipH="1">
            <a:off x="8826553" y="1524361"/>
            <a:ext cx="294534" cy="451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7A4B77-15FA-4801-B223-8A9A41D25AFF}"/>
              </a:ext>
            </a:extLst>
          </p:cNvPr>
          <p:cNvCxnSpPr>
            <a:cxnSpLocks/>
            <a:stCxn id="10" idx="5"/>
            <a:endCxn id="14" idx="1"/>
          </p:cNvCxnSpPr>
          <p:nvPr/>
        </p:nvCxnSpPr>
        <p:spPr>
          <a:xfrm>
            <a:off x="9182153" y="1524361"/>
            <a:ext cx="248814" cy="44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16DF39-F7E6-451D-9AF1-5E50A76C5783}"/>
              </a:ext>
            </a:extLst>
          </p:cNvPr>
          <p:cNvCxnSpPr>
            <a:cxnSpLocks/>
            <a:stCxn id="11" idx="3"/>
            <a:endCxn id="13" idx="0"/>
          </p:cNvCxnSpPr>
          <p:nvPr/>
        </p:nvCxnSpPr>
        <p:spPr>
          <a:xfrm flipH="1">
            <a:off x="8608060" y="2047601"/>
            <a:ext cx="1574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19F35E-BBC6-4D7C-89C1-701594FE0E59}"/>
              </a:ext>
            </a:extLst>
          </p:cNvPr>
          <p:cNvCxnSpPr>
            <a:cxnSpLocks/>
            <a:stCxn id="11" idx="5"/>
            <a:endCxn id="12" idx="0"/>
          </p:cNvCxnSpPr>
          <p:nvPr/>
        </p:nvCxnSpPr>
        <p:spPr>
          <a:xfrm>
            <a:off x="8826553" y="2047601"/>
            <a:ext cx="1675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5A5F0C-AD02-4560-BB26-C4A07BEAD68D}"/>
              </a:ext>
            </a:extLst>
          </p:cNvPr>
          <p:cNvCxnSpPr>
            <a:cxnSpLocks/>
            <a:stCxn id="14" idx="3"/>
            <a:endCxn id="16" idx="0"/>
          </p:cNvCxnSpPr>
          <p:nvPr/>
        </p:nvCxnSpPr>
        <p:spPr>
          <a:xfrm flipH="1">
            <a:off x="9298940" y="2042521"/>
            <a:ext cx="1320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3A505D-CC4F-41DD-80EA-60EC3995C399}"/>
              </a:ext>
            </a:extLst>
          </p:cNvPr>
          <p:cNvCxnSpPr>
            <a:cxnSpLocks/>
            <a:stCxn id="14" idx="5"/>
            <a:endCxn id="15" idx="0"/>
          </p:cNvCxnSpPr>
          <p:nvPr/>
        </p:nvCxnSpPr>
        <p:spPr>
          <a:xfrm>
            <a:off x="9492033" y="2042521"/>
            <a:ext cx="1929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24C9EF81-BC5B-4155-BC17-10CFBEEC88C4}"/>
              </a:ext>
            </a:extLst>
          </p:cNvPr>
          <p:cNvSpPr/>
          <p:nvPr/>
        </p:nvSpPr>
        <p:spPr>
          <a:xfrm>
            <a:off x="10520680" y="145796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FA3C4C-7BEA-483B-8FFE-D10F33D79FBF}"/>
              </a:ext>
            </a:extLst>
          </p:cNvPr>
          <p:cNvSpPr/>
          <p:nvPr/>
        </p:nvSpPr>
        <p:spPr>
          <a:xfrm>
            <a:off x="10165080" y="198120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82B504-5B74-41DC-BEAE-F9546CA6E5D1}"/>
              </a:ext>
            </a:extLst>
          </p:cNvPr>
          <p:cNvSpPr/>
          <p:nvPr/>
        </p:nvSpPr>
        <p:spPr>
          <a:xfrm>
            <a:off x="10363200" y="239776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DA536D-5B29-4F26-9F12-B39F44F76C5A}"/>
              </a:ext>
            </a:extLst>
          </p:cNvPr>
          <p:cNvSpPr/>
          <p:nvPr/>
        </p:nvSpPr>
        <p:spPr>
          <a:xfrm>
            <a:off x="9977120" y="239776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2582AE-7752-460B-B4DE-05A8B8244485}"/>
              </a:ext>
            </a:extLst>
          </p:cNvPr>
          <p:cNvSpPr/>
          <p:nvPr/>
        </p:nvSpPr>
        <p:spPr>
          <a:xfrm>
            <a:off x="10830560" y="197612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68F6BD-058D-451A-B115-065D8778EA5A}"/>
              </a:ext>
            </a:extLst>
          </p:cNvPr>
          <p:cNvSpPr/>
          <p:nvPr/>
        </p:nvSpPr>
        <p:spPr>
          <a:xfrm>
            <a:off x="11054080" y="239268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80B46B6-D61D-4D12-AE94-C76E828768E8}"/>
              </a:ext>
            </a:extLst>
          </p:cNvPr>
          <p:cNvSpPr/>
          <p:nvPr/>
        </p:nvSpPr>
        <p:spPr>
          <a:xfrm>
            <a:off x="10668000" y="239268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2655C4-698E-408A-8A30-4E298ED8477B}"/>
              </a:ext>
            </a:extLst>
          </p:cNvPr>
          <p:cNvCxnSpPr>
            <a:cxnSpLocks/>
            <a:stCxn id="24" idx="3"/>
            <a:endCxn id="25" idx="7"/>
          </p:cNvCxnSpPr>
          <p:nvPr/>
        </p:nvCxnSpPr>
        <p:spPr>
          <a:xfrm flipH="1">
            <a:off x="10238793" y="1544681"/>
            <a:ext cx="294534" cy="451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05D795-6E25-46E4-A558-B027BC6EB9C9}"/>
              </a:ext>
            </a:extLst>
          </p:cNvPr>
          <p:cNvCxnSpPr>
            <a:cxnSpLocks/>
            <a:stCxn id="24" idx="5"/>
            <a:endCxn id="28" idx="1"/>
          </p:cNvCxnSpPr>
          <p:nvPr/>
        </p:nvCxnSpPr>
        <p:spPr>
          <a:xfrm>
            <a:off x="10594393" y="1544681"/>
            <a:ext cx="248814" cy="44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B53413-F64E-4B1F-9F62-7FAA5B2C6DA6}"/>
              </a:ext>
            </a:extLst>
          </p:cNvPr>
          <p:cNvCxnSpPr>
            <a:cxnSpLocks/>
            <a:stCxn id="25" idx="3"/>
            <a:endCxn id="27" idx="0"/>
          </p:cNvCxnSpPr>
          <p:nvPr/>
        </p:nvCxnSpPr>
        <p:spPr>
          <a:xfrm flipH="1">
            <a:off x="10020300" y="2067921"/>
            <a:ext cx="1574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942F2D6-2D12-4DD4-B3F5-CFFC76706802}"/>
              </a:ext>
            </a:extLst>
          </p:cNvPr>
          <p:cNvCxnSpPr>
            <a:cxnSpLocks/>
            <a:stCxn id="25" idx="5"/>
            <a:endCxn id="26" idx="0"/>
          </p:cNvCxnSpPr>
          <p:nvPr/>
        </p:nvCxnSpPr>
        <p:spPr>
          <a:xfrm>
            <a:off x="10238793" y="2067921"/>
            <a:ext cx="1675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8B1B72-6D31-4974-AEAD-C855793772F5}"/>
              </a:ext>
            </a:extLst>
          </p:cNvPr>
          <p:cNvCxnSpPr>
            <a:cxnSpLocks/>
            <a:stCxn id="28" idx="3"/>
            <a:endCxn id="30" idx="0"/>
          </p:cNvCxnSpPr>
          <p:nvPr/>
        </p:nvCxnSpPr>
        <p:spPr>
          <a:xfrm flipH="1">
            <a:off x="10711180" y="2062841"/>
            <a:ext cx="1320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39B6A7-155E-451E-B67E-4412FFB5ADCE}"/>
              </a:ext>
            </a:extLst>
          </p:cNvPr>
          <p:cNvCxnSpPr>
            <a:cxnSpLocks/>
            <a:stCxn id="28" idx="5"/>
            <a:endCxn id="29" idx="0"/>
          </p:cNvCxnSpPr>
          <p:nvPr/>
        </p:nvCxnSpPr>
        <p:spPr>
          <a:xfrm>
            <a:off x="10904273" y="2062841"/>
            <a:ext cx="1929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30042C1-82AD-483B-AA49-E5BF60DFE0CD}"/>
              </a:ext>
            </a:extLst>
          </p:cNvPr>
          <p:cNvCxnSpPr>
            <a:cxnSpLocks/>
            <a:stCxn id="9" idx="5"/>
            <a:endCxn id="24" idx="1"/>
          </p:cNvCxnSpPr>
          <p:nvPr/>
        </p:nvCxnSpPr>
        <p:spPr>
          <a:xfrm>
            <a:off x="9847633" y="1006201"/>
            <a:ext cx="685694" cy="466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386232-5530-43C3-A055-C92D920646E0}"/>
                  </a:ext>
                </a:extLst>
              </p:cNvPr>
              <p:cNvSpPr txBox="1"/>
              <p:nvPr/>
            </p:nvSpPr>
            <p:spPr>
              <a:xfrm>
                <a:off x="8153874" y="2680951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386232-5530-43C3-A055-C92D92064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874" y="2680951"/>
                <a:ext cx="7612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685D785-02B5-48CF-9C33-F84A61FB98DD}"/>
              </a:ext>
            </a:extLst>
          </p:cNvPr>
          <p:cNvSpPr/>
          <p:nvPr/>
        </p:nvSpPr>
        <p:spPr>
          <a:xfrm>
            <a:off x="9740715" y="906215"/>
            <a:ext cx="860114" cy="1744251"/>
          </a:xfrm>
          <a:custGeom>
            <a:avLst/>
            <a:gdLst>
              <a:gd name="connsiteX0" fmla="*/ 96502 w 1511038"/>
              <a:gd name="connsiteY0" fmla="*/ 0 h 2346960"/>
              <a:gd name="connsiteX1" fmla="*/ 147302 w 1511038"/>
              <a:gd name="connsiteY1" fmla="*/ 289560 h 2346960"/>
              <a:gd name="connsiteX2" fmla="*/ 1493502 w 1511038"/>
              <a:gd name="connsiteY2" fmla="*/ 863600 h 2346960"/>
              <a:gd name="connsiteX3" fmla="*/ 888982 w 1511038"/>
              <a:gd name="connsiteY3" fmla="*/ 1478280 h 2346960"/>
              <a:gd name="connsiteX4" fmla="*/ 513062 w 1511038"/>
              <a:gd name="connsiteY4" fmla="*/ 1788160 h 2346960"/>
              <a:gd name="connsiteX5" fmla="*/ 640062 w 1511038"/>
              <a:gd name="connsiteY5" fmla="*/ 2346960 h 234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038" h="2346960">
                <a:moveTo>
                  <a:pt x="96502" y="0"/>
                </a:moveTo>
                <a:cubicBezTo>
                  <a:pt x="5485" y="72813"/>
                  <a:pt x="-85531" y="145627"/>
                  <a:pt x="147302" y="289560"/>
                </a:cubicBezTo>
                <a:cubicBezTo>
                  <a:pt x="380135" y="433493"/>
                  <a:pt x="1369889" y="665480"/>
                  <a:pt x="1493502" y="863600"/>
                </a:cubicBezTo>
                <a:cubicBezTo>
                  <a:pt x="1617115" y="1061720"/>
                  <a:pt x="1052389" y="1324187"/>
                  <a:pt x="888982" y="1478280"/>
                </a:cubicBezTo>
                <a:cubicBezTo>
                  <a:pt x="725575" y="1632373"/>
                  <a:pt x="554549" y="1643380"/>
                  <a:pt x="513062" y="1788160"/>
                </a:cubicBezTo>
                <a:cubicBezTo>
                  <a:pt x="471575" y="1932940"/>
                  <a:pt x="592649" y="2331720"/>
                  <a:pt x="640062" y="234696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C0889B-928A-4345-8837-A1E0328CFCAA}"/>
                  </a:ext>
                </a:extLst>
              </p:cNvPr>
              <p:cNvSpPr txBox="1"/>
              <p:nvPr/>
            </p:nvSpPr>
            <p:spPr>
              <a:xfrm>
                <a:off x="8270606" y="1691774"/>
                <a:ext cx="761268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𝐥𝐞𝐟𝐭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C0889B-928A-4345-8837-A1E0328CF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606" y="1691774"/>
                <a:ext cx="761268" cy="359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CCE980-8804-400F-AB9A-2FC61D41946B}"/>
                  </a:ext>
                </a:extLst>
              </p:cNvPr>
              <p:cNvSpPr txBox="1"/>
              <p:nvPr/>
            </p:nvSpPr>
            <p:spPr>
              <a:xfrm>
                <a:off x="9321775" y="1654823"/>
                <a:ext cx="761268" cy="344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𝐫𝐢𝐠𝐡𝐭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CCE980-8804-400F-AB9A-2FC61D419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775" y="1654823"/>
                <a:ext cx="761268" cy="3449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F3A22B-41D9-4491-A0C9-D1AF9D508F01}"/>
                  </a:ext>
                </a:extLst>
              </p:cNvPr>
              <p:cNvSpPr txBox="1"/>
              <p:nvPr/>
            </p:nvSpPr>
            <p:spPr>
              <a:xfrm>
                <a:off x="8613506" y="1149886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F3A22B-41D9-4491-A0C9-D1AF9D508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506" y="1149886"/>
                <a:ext cx="76126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9B13AC1A-EED8-4B9A-A691-4EECD8E0A2E9}"/>
              </a:ext>
            </a:extLst>
          </p:cNvPr>
          <p:cNvGrpSpPr/>
          <p:nvPr/>
        </p:nvGrpSpPr>
        <p:grpSpPr>
          <a:xfrm>
            <a:off x="9234076" y="3262596"/>
            <a:ext cx="1812437" cy="912594"/>
            <a:chOff x="9234076" y="3262596"/>
            <a:chExt cx="1812437" cy="91259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F2B8690-16F7-4AB2-868C-C2BC9277CBE6}"/>
                </a:ext>
              </a:extLst>
            </p:cNvPr>
            <p:cNvSpPr/>
            <p:nvPr/>
          </p:nvSpPr>
          <p:spPr>
            <a:xfrm>
              <a:off x="10071910" y="3550350"/>
              <a:ext cx="86360" cy="1016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FA4F099-5B20-488A-8207-DC3CF4093B1E}"/>
                </a:ext>
              </a:extLst>
            </p:cNvPr>
            <p:cNvSpPr/>
            <p:nvPr/>
          </p:nvSpPr>
          <p:spPr>
            <a:xfrm>
              <a:off x="9716310" y="4073590"/>
              <a:ext cx="86360" cy="1016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4B0A8E4-DC86-4A47-8462-A9C74A97B5EA}"/>
                </a:ext>
              </a:extLst>
            </p:cNvPr>
            <p:cNvSpPr/>
            <p:nvPr/>
          </p:nvSpPr>
          <p:spPr>
            <a:xfrm>
              <a:off x="10381790" y="4068510"/>
              <a:ext cx="86360" cy="1016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701608-80E6-437B-BFBA-FDBE5284F032}"/>
                </a:ext>
              </a:extLst>
            </p:cNvPr>
            <p:cNvCxnSpPr>
              <a:stCxn id="43" idx="3"/>
              <a:endCxn id="44" idx="7"/>
            </p:cNvCxnSpPr>
            <p:nvPr/>
          </p:nvCxnSpPr>
          <p:spPr>
            <a:xfrm flipH="1">
              <a:off x="9790023" y="3637071"/>
              <a:ext cx="294534" cy="451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D1139BC-A3AF-49ED-A3A9-F83E17315BCE}"/>
                </a:ext>
              </a:extLst>
            </p:cNvPr>
            <p:cNvCxnSpPr>
              <a:stCxn id="43" idx="5"/>
              <a:endCxn id="45" idx="1"/>
            </p:cNvCxnSpPr>
            <p:nvPr/>
          </p:nvCxnSpPr>
          <p:spPr>
            <a:xfrm>
              <a:off x="10145623" y="3637071"/>
              <a:ext cx="248814" cy="446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7946A3F-D8F4-4A37-8C8F-E77230A4C9AA}"/>
                    </a:ext>
                  </a:extLst>
                </p:cNvPr>
                <p:cNvSpPr txBox="1"/>
                <p:nvPr/>
              </p:nvSpPr>
              <p:spPr>
                <a:xfrm>
                  <a:off x="9234076" y="3804484"/>
                  <a:ext cx="761268" cy="359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0" smtClean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p>
                            <m:r>
                              <a:rPr lang="en-US" sz="1600" b="1" i="0" smtClean="0">
                                <a:latin typeface="Cambria Math" panose="02040503050406030204" pitchFamily="18" charset="0"/>
                              </a:rPr>
                              <m:t>𝐥𝐞𝐟𝐭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7946A3F-D8F4-4A37-8C8F-E77230A4C9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4076" y="3804484"/>
                  <a:ext cx="761268" cy="35965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C1241E2-AD94-468E-9154-BF2030644405}"/>
                    </a:ext>
                  </a:extLst>
                </p:cNvPr>
                <p:cNvSpPr txBox="1"/>
                <p:nvPr/>
              </p:nvSpPr>
              <p:spPr>
                <a:xfrm>
                  <a:off x="10285245" y="3767533"/>
                  <a:ext cx="761268" cy="344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0" smtClean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p>
                            <m:r>
                              <a:rPr lang="en-US" sz="1600" b="1" i="0" smtClean="0">
                                <a:latin typeface="Cambria Math" panose="02040503050406030204" pitchFamily="18" charset="0"/>
                              </a:rPr>
                              <m:t>𝐫𝐢𝐠𝐡𝐭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C1241E2-AD94-468E-9154-BF20306444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5245" y="3767533"/>
                  <a:ext cx="761268" cy="3449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382BB6D-F9E6-40CD-8F02-CC93AC0B62A4}"/>
                    </a:ext>
                  </a:extLst>
                </p:cNvPr>
                <p:cNvSpPr txBox="1"/>
                <p:nvPr/>
              </p:nvSpPr>
              <p:spPr>
                <a:xfrm>
                  <a:off x="9576976" y="3262596"/>
                  <a:ext cx="7612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382BB6D-F9E6-40CD-8F02-CC93AC0B6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6976" y="3262596"/>
                  <a:ext cx="761268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103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4965608-0E9B-4AE5-B844-75F3E65D8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8"/>
          <a:stretch/>
        </p:blipFill>
        <p:spPr>
          <a:xfrm>
            <a:off x="5405967" y="2091267"/>
            <a:ext cx="5317913" cy="4219861"/>
          </a:xfrm>
          <a:prstGeom prst="rect">
            <a:avLst/>
          </a:prstGeom>
          <a:noFill/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BC6E0B-462E-40F8-9EF5-3C9BA4C5E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168" y="2499360"/>
            <a:ext cx="4411672" cy="33223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Tensor product</a:t>
            </a:r>
            <a:r>
              <a:rPr lang="en-US" sz="2000" b="0" dirty="0"/>
              <a:t> of 1-d </a:t>
            </a:r>
            <a:r>
              <a:rPr lang="en-US" sz="2000" b="0" dirty="0" err="1"/>
              <a:t>Haar</a:t>
            </a:r>
            <a:r>
              <a:rPr lang="en-US" sz="2000" b="0" dirty="0"/>
              <a:t>-basis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Still gives </a:t>
            </a:r>
            <a:r>
              <a:rPr lang="en-US" sz="2000" b="0" u="sng" dirty="0"/>
              <a:t>uncorrelation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Preserves </a:t>
            </a:r>
            <a:r>
              <a:rPr lang="en-US" sz="2000" b="0" u="sng" dirty="0"/>
              <a:t>sparsity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Don’t lose while going back to the original basis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226E0-8BBA-41F6-A3F3-E52ABD47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459" y="6468608"/>
            <a:ext cx="1754295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38DF745-7D3F-47F4-83A3-874385CFAA69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1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86079-5D3C-401A-89BC-4F2B9B15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026"/>
            <a:ext cx="9930163" cy="104487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 err="1"/>
              <a:t>Tusnady’s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38A09E7-53D6-477F-AA65-A591299E9F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6724" y="1476037"/>
                <a:ext cx="7403036" cy="41880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cap="all" dirty="0"/>
                  <a:t>Theorem </a:t>
                </a:r>
                <a:r>
                  <a:rPr lang="en-US" cap="small" dirty="0"/>
                  <a:t>: Online </a:t>
                </a:r>
                <a:r>
                  <a:rPr lang="en-US" dirty="0"/>
                  <a:t>d</a:t>
                </a:r>
                <a:r>
                  <a:rPr lang="en-US" cap="small" dirty="0"/>
                  <a:t>-dim </a:t>
                </a:r>
                <a:r>
                  <a:rPr lang="en-US" cap="small" dirty="0" err="1"/>
                  <a:t>Tusnady’s</a:t>
                </a:r>
                <a:r>
                  <a:rPr lang="en-US" cap="small" dirty="0"/>
                  <a:t> discrep is </a:t>
                </a:r>
                <a14:m>
                  <m:oMath xmlns:m="http://schemas.openxmlformats.org/officeDocument/2006/math"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𝐥𝐨</m:t>
                    </m:r>
                    <m:sSup>
                      <m:sSupPr>
                        <m:ctrlPr>
                          <a:rPr lang="en-US" b="1" i="1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𝟐𝐝</m:t>
                        </m:r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cap="small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38A09E7-53D6-477F-AA65-A591299E9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24" y="1476037"/>
                <a:ext cx="7403036" cy="41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22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31AD-7B27-4035-8A1A-55F11BCC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F4F3C-5901-457D-A8DA-EF6311C240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Online Stochastic Arrivals:</a:t>
                </a:r>
              </a:p>
              <a:p>
                <a:pPr marL="8001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n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func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vector balancing</a:t>
                </a:r>
              </a:p>
              <a:p>
                <a:pPr marL="8001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func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d-dim </a:t>
                </a:r>
                <a:r>
                  <a:rPr lang="en-US" dirty="0" err="1"/>
                  <a:t>Tusnady’s</a:t>
                </a:r>
                <a:r>
                  <a:rPr lang="en-US" dirty="0"/>
                  <a:t> problem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sz="1000" cap="small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Techniques:</a:t>
                </a:r>
              </a:p>
              <a:p>
                <a:pPr marL="800100" lvl="1" indent="-342900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 )</m:t>
                    </m:r>
                  </m:oMath>
                </a14:m>
                <a:r>
                  <a:rPr lang="en-US" dirty="0"/>
                  <a:t> potential. Show Linear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dirty="0"/>
                  <a:t>Quadratic</a:t>
                </a:r>
              </a:p>
              <a:p>
                <a:pPr marL="800100" lvl="1" indent="-342900"/>
                <a:r>
                  <a:rPr lang="en-US" dirty="0"/>
                  <a:t>Change basis to get </a:t>
                </a:r>
                <a:r>
                  <a:rPr lang="en-US" u="sng" dirty="0"/>
                  <a:t>Uncorrelation</a:t>
                </a:r>
                <a:r>
                  <a:rPr lang="en-US" dirty="0"/>
                  <a:t>, which implies </a:t>
                </a:r>
                <a:r>
                  <a:rPr lang="en-US" u="sng" dirty="0"/>
                  <a:t>Anti-Concentration</a:t>
                </a:r>
              </a:p>
              <a:p>
                <a:pPr marL="800100" lvl="1" indent="-342900"/>
                <a:r>
                  <a:rPr lang="en-US" dirty="0"/>
                  <a:t>Eigen basis and </a:t>
                </a:r>
                <a:r>
                  <a:rPr lang="en-US" dirty="0" err="1"/>
                  <a:t>Haar</a:t>
                </a:r>
                <a:r>
                  <a:rPr lang="en-US" dirty="0"/>
                  <a:t> basis</a:t>
                </a:r>
                <a:endParaRPr lang="en-US" sz="1000" dirty="0"/>
              </a:p>
              <a:p>
                <a:pPr lvl="1" indent="0">
                  <a:buNone/>
                </a:pPr>
                <a:endParaRPr lang="en-US" sz="1100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Open Problems:</a:t>
                </a:r>
              </a:p>
              <a:p>
                <a:pPr marL="800100" lvl="1" indent="-342900"/>
                <a:r>
                  <a:rPr lang="en-US" dirty="0"/>
                  <a:t>Extend vector balancing to </a:t>
                </a:r>
                <a:r>
                  <a:rPr lang="en-US" b="1" dirty="0">
                    <a:solidFill>
                      <a:schemeClr val="tx2"/>
                    </a:solidFill>
                  </a:rPr>
                  <a:t>oblivious adversary</a:t>
                </a:r>
                <a:r>
                  <a:rPr lang="en-US" dirty="0"/>
                  <a:t>?</a:t>
                </a:r>
              </a:p>
              <a:p>
                <a:pPr marL="800100" lvl="1" indent="-342900"/>
                <a:r>
                  <a:rPr lang="en-US" dirty="0"/>
                  <a:t>(Easier Prophet model) Independent but </a:t>
                </a:r>
                <a:r>
                  <a:rPr lang="en-US" u="sng" dirty="0"/>
                  <a:t>non-identical</a:t>
                </a:r>
                <a:r>
                  <a:rPr lang="en-US" dirty="0"/>
                  <a:t> distributions?</a:t>
                </a:r>
              </a:p>
              <a:p>
                <a:pPr marL="800100" lvl="1" indent="-34290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F4F3C-5901-457D-A8DA-EF6311C24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0" t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F1640-12CE-4186-AF88-161863BF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2DE58C-9158-4233-99F4-9465AFC8D312}"/>
              </a:ext>
            </a:extLst>
          </p:cNvPr>
          <p:cNvSpPr txBox="1"/>
          <p:nvPr/>
        </p:nvSpPr>
        <p:spPr>
          <a:xfrm>
            <a:off x="8816577" y="5657868"/>
            <a:ext cx="260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/>
              <a:t>Questions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10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0918B-5D26-4471-8557-ACE03B8D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599" y="3119119"/>
            <a:ext cx="3876041" cy="756921"/>
          </a:xfrm>
        </p:spPr>
        <p:txBody>
          <a:bodyPr>
            <a:noAutofit/>
          </a:bodyPr>
          <a:lstStyle/>
          <a:p>
            <a:r>
              <a:rPr lang="en-US" sz="3000" cap="all" dirty="0"/>
              <a:t>Further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5BA2D-CC9D-49DB-8F41-0355B392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31A7-588D-4BBD-A5FD-412FFE69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Anti-concentration for Uncorrelated R.V.s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688D3-A358-4B63-B1EC-A6D7289314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03680" y="3505201"/>
                <a:ext cx="5273040" cy="29870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Proof (for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r>
                  <a:rPr lang="en-US" dirty="0"/>
                  <a:t>):	</a:t>
                </a:r>
                <a:r>
                  <a:rPr lang="en-US" b="0" dirty="0"/>
                  <a:t> </a:t>
                </a:r>
              </a:p>
              <a:p>
                <a:pPr marL="960120" lvl="2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sz="2000" b="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sz="2000" b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960120" lvl="2" indent="0">
                  <a:buNone/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b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960120" lvl="2" indent="0">
                  <a:buNone/>
                </a:pP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sz="2000" b="0" i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nary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960120" lvl="2" indent="0">
                  <a:buNone/>
                </a:pP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  <m:sup>
                                <m:r>
                                  <a:rPr lang="en-US" sz="2000" b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000" b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b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b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b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960120" lvl="2" indent="0">
                  <a:buNone/>
                </a:pP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b="0" dirty="0"/>
                  <a:t> </a:t>
                </a:r>
              </a:p>
              <a:p>
                <a:endParaRPr lang="en-US" sz="1000" b="0" dirty="0"/>
              </a:p>
              <a:p>
                <a:r>
                  <a:rPr lang="en-US" b="0" dirty="0"/>
                  <a:t>Now sum over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688D3-A358-4B63-B1EC-A6D7289314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3680" y="3505201"/>
                <a:ext cx="5273040" cy="2987039"/>
              </a:xfrm>
              <a:blipFill>
                <a:blip r:embed="rId3"/>
                <a:stretch>
                  <a:fillRect l="-1272" t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3D5BC-1CA5-44A9-A8F6-03D3BCDF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158164-E030-440F-9BBA-25EC67539A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5481" y="4477125"/>
                <a:ext cx="3845559" cy="1043189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US" sz="1600" cap="all" dirty="0"/>
                  <a:t>Tightness</a:t>
                </a:r>
                <a:r>
                  <a:rPr lang="en-US" sz="1600" dirty="0"/>
                  <a:t>:	</a:t>
                </a:r>
                <a:r>
                  <a:rPr lang="en-US" sz="1600" b="0" dirty="0"/>
                  <a:t>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A random row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600" b="0" dirty="0"/>
                  <a:t>Hadamard matrix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600" b="0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sz="1600" b="0" dirty="0"/>
                  <a:t> coordinate of this row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158164-E030-440F-9BBA-25EC67539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481" y="4477125"/>
                <a:ext cx="3845559" cy="1043189"/>
              </a:xfrm>
              <a:prstGeom prst="rect">
                <a:avLst/>
              </a:prstGeom>
              <a:blipFill>
                <a:blip r:embed="rId4"/>
                <a:stretch>
                  <a:fillRect l="-789" t="-1143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E117615-2106-48E0-933B-04F4A19644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8680" y="1591830"/>
                <a:ext cx="10043160" cy="16847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cap="all" dirty="0"/>
                  <a:t>LEMMA </a:t>
                </a:r>
                <a:r>
                  <a:rPr lang="en-US" cap="small" dirty="0"/>
                  <a:t>: </a:t>
                </a:r>
                <a:r>
                  <a:rPr lang="en-US" b="0" dirty="0"/>
                  <a:t>For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and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b="0" dirty="0"/>
                  <a:t> that satisfy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/>
                  <a:t>(1) </a:t>
                </a:r>
                <a:r>
                  <a:rPr lang="en-US" dirty="0" err="1"/>
                  <a:t>Uncorr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b="0" dirty="0"/>
                  <a:t>     (2) </a:t>
                </a:r>
                <a:r>
                  <a:rPr lang="en-US" dirty="0"/>
                  <a:t>Magnitude</a:t>
                </a:r>
                <a:r>
                  <a:rPr lang="en-US" b="0" dirty="0"/>
                  <a:t> at most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      (3) </a:t>
                </a:r>
                <a:r>
                  <a:rPr lang="en-US" dirty="0">
                    <a:solidFill>
                      <a:srgbClr val="C00000"/>
                    </a:solidFill>
                  </a:rPr>
                  <a:t>Sparsity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b="0" dirty="0"/>
                  <a:t>, we have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≥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E117615-2106-48E0-933B-04F4A1964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" y="1591830"/>
                <a:ext cx="10043160" cy="16847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4DAFBC7-EEA3-41B5-85B9-912D524994AD}"/>
                  </a:ext>
                </a:extLst>
              </p:cNvPr>
              <p:cNvSpPr/>
              <p:nvPr/>
            </p:nvSpPr>
            <p:spPr>
              <a:xfrm>
                <a:off x="7760281" y="3505201"/>
                <a:ext cx="3100759" cy="587533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/>
                  <a:t>Khintchine</a:t>
                </a:r>
                <a:r>
                  <a:rPr lang="en-US" sz="1600" dirty="0"/>
                  <a:t> + Cauchy-Schwarz gives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rad>
                  </m:oMath>
                </a14:m>
                <a:r>
                  <a:rPr lang="en-US" sz="1600" dirty="0"/>
                  <a:t> for </a:t>
                </a:r>
                <a:r>
                  <a:rPr lang="en-US" sz="1600" dirty="0" err="1"/>
                  <a:t>indep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{1,−1}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4DAFBC7-EEA3-41B5-85B9-912D52499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281" y="3505201"/>
                <a:ext cx="3100759" cy="587533"/>
              </a:xfrm>
              <a:prstGeom prst="rect">
                <a:avLst/>
              </a:prstGeom>
              <a:blipFill>
                <a:blip r:embed="rId6"/>
                <a:stretch>
                  <a:fillRect t="-2020" b="-11111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5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31AD-7B27-4035-8A1A-55F11BCC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4F3C-5901-457D-A8DA-EF6311C24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1" y="1465215"/>
            <a:ext cx="6004559" cy="477155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small" dirty="0"/>
              <a:t>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smal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smal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smal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smal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small" dirty="0"/>
              <a:t>Fractal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F1640-12CE-4186-AF88-161863BF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6B9BA-1752-46FB-8DC1-8DA57AA63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959" y="3673994"/>
            <a:ext cx="2988000" cy="2696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802C6C-4110-491C-9374-DA9DF118F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1" t="9886" r="9947" b="10516"/>
          <a:stretch/>
        </p:blipFill>
        <p:spPr>
          <a:xfrm>
            <a:off x="3997960" y="1465215"/>
            <a:ext cx="2885439" cy="20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92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electronics&#10;&#10;Description automatically generated">
            <a:extLst>
              <a:ext uri="{FF2B5EF4-FFF2-40B4-BE49-F238E27FC236}">
                <a16:creationId xmlns:a16="http://schemas.microsoft.com/office/drawing/2014/main" id="{DF2EF830-F055-47D0-8B21-B9849D19C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"/>
          <a:stretch/>
        </p:blipFill>
        <p:spPr>
          <a:xfrm>
            <a:off x="6096000" y="1781704"/>
            <a:ext cx="5374640" cy="369083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Placeholder 2">
                <a:extLst>
                  <a:ext uri="{FF2B5EF4-FFF2-40B4-BE49-F238E27FC236}">
                    <a16:creationId xmlns:a16="http://schemas.microsoft.com/office/drawing/2014/main" id="{90736AE8-D0C0-4571-BF23-43BDCC678D49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16280" y="1600200"/>
                <a:ext cx="5328920" cy="380492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Orthogonal </a:t>
                </a:r>
                <a:r>
                  <a:rPr lang="en-US" sz="1800" dirty="0" err="1"/>
                  <a:t>Haar</a:t>
                </a:r>
                <a:r>
                  <a:rPr lang="en-US" sz="1800" dirty="0"/>
                  <a:t> Basis: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+1  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  0≤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&lt;0.5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−1  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 0.5≤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sz="1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1800" b="0">
                            <a:latin typeface="Cambria Math" panose="02040503050406030204" pitchFamily="18" charset="0"/>
                          </a:rPr>
                          <m:t>0,0</m:t>
                        </m:r>
                      </m:sub>
                    </m:sSub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800" b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800" b="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1800" b="0" dirty="0"/>
                  <a:t> &amp;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800" b="0" dirty="0"/>
              </a:p>
              <a:p>
                <a:endParaRPr lang="en-US" sz="1000" dirty="0"/>
              </a:p>
              <a:p>
                <a:r>
                  <a:rPr lang="en-US" sz="1800" dirty="0"/>
                  <a:t>Use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𝐜𝐨𝐬𝐡</m:t>
                    </m:r>
                  </m:oMath>
                </a14:m>
                <a:r>
                  <a:rPr lang="en-US" sz="1800" dirty="0"/>
                  <a:t> potential in </a:t>
                </a:r>
                <a:r>
                  <a:rPr lang="en-US" sz="1800" dirty="0" err="1"/>
                  <a:t>Haar</a:t>
                </a:r>
                <a:r>
                  <a:rPr lang="en-US" sz="1800" dirty="0"/>
                  <a:t> Basis: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Retains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func>
                  </m:oMath>
                </a14:m>
                <a:r>
                  <a:rPr lang="en-US" sz="1800" b="0" dirty="0"/>
                  <a:t> </a:t>
                </a:r>
                <a:r>
                  <a:rPr lang="en-US" sz="1800" dirty="0">
                    <a:solidFill>
                      <a:schemeClr val="tx2"/>
                    </a:solidFill>
                  </a:rPr>
                  <a:t>sparsity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Don’t lose while going back to original basis</a:t>
                </a:r>
              </a:p>
            </p:txBody>
          </p:sp>
        </mc:Choice>
        <mc:Fallback xmlns="">
          <p:sp>
            <p:nvSpPr>
              <p:cNvPr id="23" name="Text Placeholder 2">
                <a:extLst>
                  <a:ext uri="{FF2B5EF4-FFF2-40B4-BE49-F238E27FC236}">
                    <a16:creationId xmlns:a16="http://schemas.microsoft.com/office/drawing/2014/main" id="{90736AE8-D0C0-4571-BF23-43BDCC678D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16280" y="1600200"/>
                <a:ext cx="5328920" cy="3804920"/>
              </a:xfrm>
              <a:blipFill>
                <a:blip r:embed="rId3"/>
                <a:stretch>
                  <a:fillRect l="-1030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5E1EA-D167-42B7-ABBB-44D70B7B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459" y="6468608"/>
            <a:ext cx="1754295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38DF745-7D3F-47F4-83A3-874385CFAA69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 sz="1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04BB4-6E21-4C2C-97E6-B0387041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06"/>
            <a:ext cx="9930163" cy="104487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Attempt 3: </a:t>
            </a:r>
            <a:r>
              <a:rPr lang="en-US" dirty="0" err="1"/>
              <a:t>Haar</a:t>
            </a:r>
            <a:r>
              <a:rPr lang="en-US" dirty="0"/>
              <a:t> Basis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8A0A6-0BDC-4C1C-AF0B-CEBAA5D6C74E}"/>
              </a:ext>
            </a:extLst>
          </p:cNvPr>
          <p:cNvSpPr/>
          <p:nvPr/>
        </p:nvSpPr>
        <p:spPr>
          <a:xfrm>
            <a:off x="3921760" y="1638116"/>
            <a:ext cx="1544320" cy="369332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Uncorrelation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3A3C8A-2873-4E9C-A134-C9C3B24730E2}"/>
                  </a:ext>
                </a:extLst>
              </p:cNvPr>
              <p:cNvSpPr/>
              <p:nvPr/>
            </p:nvSpPr>
            <p:spPr>
              <a:xfrm>
                <a:off x="6299200" y="554770"/>
                <a:ext cx="4683760" cy="738792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160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cosh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root</m:t>
                            </m:r>
                          </m:sup>
                        </m:sSubSup>
                      </m:e>
                    </m:d>
                    <m:r>
                      <a:rPr lang="en-US" sz="16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dyadic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left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right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3A3C8A-2873-4E9C-A134-C9C3B2473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00" y="554770"/>
                <a:ext cx="4683760" cy="738792"/>
              </a:xfrm>
              <a:prstGeom prst="rect">
                <a:avLst/>
              </a:prstGeom>
              <a:blipFill>
                <a:blip r:embed="rId4"/>
                <a:stretch>
                  <a:fillRect t="-3226" b="-66935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0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9FC9D-62D3-4636-9C72-EA61F3D8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EXTENSIONS</a:t>
            </a:r>
            <a:r>
              <a:rPr lang="en-US" dirty="0"/>
              <a:t> and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0BEECA-09DC-43D7-B696-A07820F51F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391921"/>
                <a:ext cx="7785747" cy="484484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d-Dimensional Interval Discrepancy:</a:t>
                </a:r>
              </a:p>
              <a:p>
                <a:pPr marL="8001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points uniformly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×[0,1]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Interval Discrepancy after projection on each axis</a:t>
                </a:r>
              </a:p>
              <a:p>
                <a:pPr marL="800100" lvl="1" indent="-342900"/>
                <a:r>
                  <a:rPr lang="en-US" u="sng" dirty="0"/>
                  <a:t>Offline problem</a:t>
                </a:r>
                <a:r>
                  <a:rPr lang="en-US" dirty="0"/>
                  <a:t> same as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-permutations</a:t>
                </a:r>
                <a:r>
                  <a:rPr lang="en-US" dirty="0"/>
                  <a:t> problem</a:t>
                </a:r>
              </a:p>
              <a:p>
                <a:pPr marL="800100" lvl="1" indent="-342900"/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Use </a:t>
                </a:r>
                <a:r>
                  <a:rPr lang="en-US" dirty="0" err="1"/>
                  <a:t>Haar</a:t>
                </a:r>
                <a:r>
                  <a:rPr lang="en-US" dirty="0"/>
                  <a:t> Basis for each Axis:</a:t>
                </a:r>
              </a:p>
              <a:p>
                <a:pPr marL="800100" lvl="1" indent="-342900"/>
                <a:r>
                  <a:rPr lang="en-US" dirty="0">
                    <a:solidFill>
                      <a:schemeClr val="tx1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800100" lvl="1" indent="-342900"/>
                <a:r>
                  <a:rPr lang="en-US" dirty="0">
                    <a:solidFill>
                      <a:schemeClr val="tx1"/>
                    </a:solidFill>
                  </a:rPr>
                  <a:t>At least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Main Idea for </a:t>
                </a:r>
                <a:r>
                  <a:rPr lang="en-US" dirty="0">
                    <a:solidFill>
                      <a:schemeClr val="tx2"/>
                    </a:solidFill>
                  </a:rPr>
                  <a:t>Lower Bounds</a:t>
                </a:r>
                <a:r>
                  <a:rPr lang="en-US" dirty="0"/>
                  <a:t>:</a:t>
                </a:r>
              </a:p>
              <a:p>
                <a:pPr marL="800100" lvl="1" indent="-342900"/>
                <a:r>
                  <a:rPr lang="en-US" dirty="0"/>
                  <a:t>Use </a:t>
                </a:r>
                <a:r>
                  <a:rPr lang="en-US" u="sng" dirty="0"/>
                  <a:t>uncorrelation</a:t>
                </a:r>
                <a:r>
                  <a:rPr lang="en-US" dirty="0"/>
                  <a:t> to imply potential “somewhat” rises</a:t>
                </a:r>
              </a:p>
              <a:p>
                <a:pPr marL="800100" lvl="1" indent="-342900"/>
                <a:r>
                  <a:rPr lang="en-US" dirty="0"/>
                  <a:t>Thus, discrepancy is at least something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0BEECA-09DC-43D7-B696-A07820F51F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391921"/>
                <a:ext cx="7785747" cy="4844848"/>
              </a:xfrm>
              <a:blipFill>
                <a:blip r:embed="rId2"/>
                <a:stretch>
                  <a:fillRect l="-705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7613D-552A-47B2-9877-F565AF30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FA74B-765F-41D8-8528-F9583673DC3C}"/>
                  </a:ext>
                </a:extLst>
              </p:cNvPr>
              <p:cNvSpPr txBox="1"/>
              <p:nvPr/>
            </p:nvSpPr>
            <p:spPr>
              <a:xfrm>
                <a:off x="8193159" y="3706824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FA74B-765F-41D8-8528-F9583673D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159" y="3706824"/>
                <a:ext cx="76126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E617463-4A91-4B1A-926E-B9E5BFEBB4B3}"/>
              </a:ext>
            </a:extLst>
          </p:cNvPr>
          <p:cNvSpPr/>
          <p:nvPr/>
        </p:nvSpPr>
        <p:spPr>
          <a:xfrm>
            <a:off x="8641082" y="1603424"/>
            <a:ext cx="2735247" cy="2057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C5AA62-A0C8-4DF0-85CD-CC1DBC062C92}"/>
                  </a:ext>
                </a:extLst>
              </p:cNvPr>
              <p:cNvSpPr txBox="1"/>
              <p:nvPr/>
            </p:nvSpPr>
            <p:spPr>
              <a:xfrm>
                <a:off x="8792515" y="2767784"/>
                <a:ext cx="359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C5AA62-A0C8-4DF0-85CD-CC1DBC062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515" y="2767784"/>
                <a:ext cx="359619" cy="369332"/>
              </a:xfrm>
              <a:prstGeom prst="rect">
                <a:avLst/>
              </a:prstGeom>
              <a:blipFill>
                <a:blip r:embed="rId4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7FD1C0-C0B6-4DF6-90B2-EA3C219A01F0}"/>
                  </a:ext>
                </a:extLst>
              </p:cNvPr>
              <p:cNvSpPr txBox="1"/>
              <p:nvPr/>
            </p:nvSpPr>
            <p:spPr>
              <a:xfrm>
                <a:off x="9972084" y="1515424"/>
                <a:ext cx="359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7FD1C0-C0B6-4DF6-90B2-EA3C219A0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084" y="1515424"/>
                <a:ext cx="359619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43E15EFF-8495-4984-A393-D28A18828FF1}"/>
              </a:ext>
            </a:extLst>
          </p:cNvPr>
          <p:cNvSpPr/>
          <p:nvPr/>
        </p:nvSpPr>
        <p:spPr>
          <a:xfrm>
            <a:off x="8974334" y="3194102"/>
            <a:ext cx="177800" cy="1473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CECD69-4C62-4A43-AAC1-C112A573F131}"/>
              </a:ext>
            </a:extLst>
          </p:cNvPr>
          <p:cNvSpPr/>
          <p:nvPr/>
        </p:nvSpPr>
        <p:spPr>
          <a:xfrm>
            <a:off x="10153903" y="1911972"/>
            <a:ext cx="177800" cy="1473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657CC0-418E-402E-B932-819484FD02E5}"/>
                  </a:ext>
                </a:extLst>
              </p:cNvPr>
              <p:cNvSpPr txBox="1"/>
              <p:nvPr/>
            </p:nvSpPr>
            <p:spPr>
              <a:xfrm>
                <a:off x="10466227" y="2342843"/>
                <a:ext cx="359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657CC0-418E-402E-B932-819484FD0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227" y="2342843"/>
                <a:ext cx="3596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4601F4D9-3A82-44BF-A470-19C527A15EBA}"/>
              </a:ext>
            </a:extLst>
          </p:cNvPr>
          <p:cNvSpPr/>
          <p:nvPr/>
        </p:nvSpPr>
        <p:spPr>
          <a:xfrm>
            <a:off x="10648046" y="2739391"/>
            <a:ext cx="177800" cy="1473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AD8826-A5C6-4CCA-A410-56D62920BBDC}"/>
                  </a:ext>
                </a:extLst>
              </p:cNvPr>
              <p:cNvSpPr txBox="1"/>
              <p:nvPr/>
            </p:nvSpPr>
            <p:spPr>
              <a:xfrm>
                <a:off x="9481977" y="2565093"/>
                <a:ext cx="359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AD8826-A5C6-4CCA-A410-56D62920B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977" y="2565093"/>
                <a:ext cx="359619" cy="369332"/>
              </a:xfrm>
              <a:prstGeom prst="rect">
                <a:avLst/>
              </a:prstGeom>
              <a:blipFill>
                <a:blip r:embed="rId7"/>
                <a:stretch>
                  <a:fillRect r="-1695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DF7C8B3F-46B4-46D7-B4B4-A67158539ABB}"/>
              </a:ext>
            </a:extLst>
          </p:cNvPr>
          <p:cNvSpPr/>
          <p:nvPr/>
        </p:nvSpPr>
        <p:spPr>
          <a:xfrm>
            <a:off x="9663796" y="2961641"/>
            <a:ext cx="177800" cy="1473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D4C332-4A6A-4DC5-9A25-BF0659C01D18}"/>
                  </a:ext>
                </a:extLst>
              </p:cNvPr>
              <p:cNvSpPr txBox="1"/>
              <p:nvPr/>
            </p:nvSpPr>
            <p:spPr>
              <a:xfrm>
                <a:off x="8131272" y="1416111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D4C332-4A6A-4DC5-9A25-BF0659C0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72" y="1416111"/>
                <a:ext cx="76126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575912-3A74-41A0-9197-140BB26EE2E8}"/>
                  </a:ext>
                </a:extLst>
              </p:cNvPr>
              <p:cNvSpPr txBox="1"/>
              <p:nvPr/>
            </p:nvSpPr>
            <p:spPr>
              <a:xfrm>
                <a:off x="11016874" y="3755892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575912-3A74-41A0-9197-140BB26EE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874" y="3755892"/>
                <a:ext cx="76126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07B94F8D-F83C-47F3-B3EC-9D500886BDEF}"/>
              </a:ext>
            </a:extLst>
          </p:cNvPr>
          <p:cNvSpPr/>
          <p:nvPr/>
        </p:nvSpPr>
        <p:spPr>
          <a:xfrm rot="16200000">
            <a:off x="10083384" y="3133440"/>
            <a:ext cx="338553" cy="13334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BB52BC6E-54C5-4F6F-8E37-D6A279BBBF1B}"/>
              </a:ext>
            </a:extLst>
          </p:cNvPr>
          <p:cNvSpPr/>
          <p:nvPr/>
        </p:nvSpPr>
        <p:spPr>
          <a:xfrm>
            <a:off x="8366479" y="1884756"/>
            <a:ext cx="338553" cy="13334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876A-AA9C-405B-A6A3-64801682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0457"/>
            <a:ext cx="9930163" cy="607353"/>
          </a:xfrm>
        </p:spPr>
        <p:txBody>
          <a:bodyPr>
            <a:normAutofit/>
          </a:bodyPr>
          <a:lstStyle/>
          <a:p>
            <a:r>
              <a:rPr lang="en-US" dirty="0" err="1"/>
              <a:t>Tusnady’s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E358C-E653-4911-93DE-C29ED8B62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5"/>
                <a:ext cx="6943478" cy="4771554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Offline </a:t>
                </a:r>
                <a:r>
                  <a:rPr lang="en-US" dirty="0" err="1"/>
                  <a:t>Tusnady’s</a:t>
                </a:r>
                <a:r>
                  <a:rPr lang="en-US" dirty="0"/>
                  <a:t> Problem:</a:t>
                </a:r>
              </a:p>
              <a:p>
                <a:pPr marL="800100" lvl="1" indent="-342900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×[0,1]</m:t>
                    </m:r>
                  </m:oMath>
                </a14:m>
                <a:r>
                  <a:rPr lang="en-US" dirty="0"/>
                  <a:t>, color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∈{1,−1}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Every </a:t>
                </a:r>
                <a:r>
                  <a:rPr lang="en-US" u="sng" dirty="0"/>
                  <a:t>axis-parallel</a:t>
                </a:r>
                <a:r>
                  <a:rPr lang="en-US" dirty="0"/>
                  <a:t> rectangle balanced, i.e., minimize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lim>
                      </m:limLow>
                      <m:d>
                        <m:dPr>
                          <m:begChr m:val="|"/>
                          <m:endChr m:val="|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800100" lvl="1" indent="-342900"/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Online </a:t>
                </a:r>
                <a:r>
                  <a:rPr lang="en-US" dirty="0" err="1"/>
                  <a:t>Tusnady’s</a:t>
                </a:r>
                <a:r>
                  <a:rPr lang="en-US" dirty="0"/>
                  <a:t> Problem:</a:t>
                </a:r>
              </a:p>
              <a:p>
                <a:pPr marL="8001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points arrive uniformly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×[0,1]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Immediately color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∈{1,−1}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Random coloring gives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Can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E358C-E653-4911-93DE-C29ED8B62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5"/>
                <a:ext cx="6943478" cy="4771554"/>
              </a:xfrm>
              <a:blipFill>
                <a:blip r:embed="rId2"/>
                <a:stretch>
                  <a:fillRect l="-790" t="-511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097B4-7782-4DB3-945F-5D7AE64D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B70CA8-A868-4844-9DFB-3FA941237DF6}"/>
                  </a:ext>
                </a:extLst>
              </p:cNvPr>
              <p:cNvSpPr txBox="1"/>
              <p:nvPr/>
            </p:nvSpPr>
            <p:spPr>
              <a:xfrm>
                <a:off x="10928021" y="3117427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B70CA8-A868-4844-9DFB-3FA941237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021" y="3117427"/>
                <a:ext cx="76126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76B2D0-CF1D-4400-8417-818C9247A7EA}"/>
                  </a:ext>
                </a:extLst>
              </p:cNvPr>
              <p:cNvSpPr txBox="1"/>
              <p:nvPr/>
            </p:nvSpPr>
            <p:spPr>
              <a:xfrm>
                <a:off x="8000119" y="3153104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76B2D0-CF1D-4400-8417-818C9247A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119" y="3153104"/>
                <a:ext cx="7612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AF54855-F331-4CAE-B809-891624979B29}"/>
                  </a:ext>
                </a:extLst>
              </p:cNvPr>
              <p:cNvSpPr/>
              <p:nvPr/>
            </p:nvSpPr>
            <p:spPr>
              <a:xfrm>
                <a:off x="8302746" y="3800821"/>
                <a:ext cx="2735247" cy="926407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Offline</a:t>
                </a:r>
                <a:r>
                  <a:rPr lang="en-US" dirty="0"/>
                  <a:t> is already tricky: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>
                    <a:solidFill>
                      <a:srgbClr val="FF9900"/>
                    </a:solidFill>
                  </a:rPr>
                  <a:t>Beck’81</a:t>
                </a: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>
                    <a:solidFill>
                      <a:srgbClr val="FF9900"/>
                    </a:solidFill>
                  </a:rPr>
                  <a:t>Nikolov’17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AF54855-F331-4CAE-B809-891624979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746" y="3800821"/>
                <a:ext cx="2735247" cy="926407"/>
              </a:xfrm>
              <a:prstGeom prst="rect">
                <a:avLst/>
              </a:prstGeom>
              <a:blipFill>
                <a:blip r:embed="rId5"/>
                <a:stretch>
                  <a:fillRect l="-1770" t="-2581" b="-8387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CAA1747-735C-4C84-A303-D8371EF6B601}"/>
              </a:ext>
            </a:extLst>
          </p:cNvPr>
          <p:cNvSpPr/>
          <p:nvPr/>
        </p:nvSpPr>
        <p:spPr>
          <a:xfrm>
            <a:off x="7390953" y="5349566"/>
            <a:ext cx="3856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>
                <a:solidFill>
                  <a:schemeClr val="tx2"/>
                </a:solidFill>
              </a:rPr>
              <a:t>Linear Algebraic View:</a:t>
            </a:r>
            <a:br>
              <a:rPr lang="en-US" sz="2000" b="1" cap="all" dirty="0">
                <a:solidFill>
                  <a:schemeClr val="tx2"/>
                </a:solidFill>
              </a:rPr>
            </a:br>
            <a:r>
              <a:rPr lang="en-US" sz="2000" b="1" cap="all" dirty="0">
                <a:solidFill>
                  <a:schemeClr val="tx2"/>
                </a:solidFill>
              </a:rPr>
              <a:t>Vector Balancing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E8557D-DF31-452E-BD4A-B4142A94BE61}"/>
              </a:ext>
            </a:extLst>
          </p:cNvPr>
          <p:cNvSpPr/>
          <p:nvPr/>
        </p:nvSpPr>
        <p:spPr>
          <a:xfrm>
            <a:off x="8448042" y="1049704"/>
            <a:ext cx="2735247" cy="2057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D318ED-E72E-42FF-BE60-2E2DC268E193}"/>
                  </a:ext>
                </a:extLst>
              </p:cNvPr>
              <p:cNvSpPr txBox="1"/>
              <p:nvPr/>
            </p:nvSpPr>
            <p:spPr>
              <a:xfrm>
                <a:off x="8599475" y="2214064"/>
                <a:ext cx="359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D318ED-E72E-42FF-BE60-2E2DC268E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475" y="2214064"/>
                <a:ext cx="3596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6C5F79-D10E-4E0F-90AD-2E4D95595DF8}"/>
                  </a:ext>
                </a:extLst>
              </p:cNvPr>
              <p:cNvSpPr txBox="1"/>
              <p:nvPr/>
            </p:nvSpPr>
            <p:spPr>
              <a:xfrm>
                <a:off x="9617680" y="1331501"/>
                <a:ext cx="359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6C5F79-D10E-4E0F-90AD-2E4D95595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680" y="1331501"/>
                <a:ext cx="35961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8B23B74D-9B1B-483E-9461-A770E05C5DD8}"/>
              </a:ext>
            </a:extLst>
          </p:cNvPr>
          <p:cNvSpPr/>
          <p:nvPr/>
        </p:nvSpPr>
        <p:spPr>
          <a:xfrm>
            <a:off x="8781294" y="2640382"/>
            <a:ext cx="177800" cy="1473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33AC48-F539-4762-9668-4EACE67E5133}"/>
              </a:ext>
            </a:extLst>
          </p:cNvPr>
          <p:cNvSpPr/>
          <p:nvPr/>
        </p:nvSpPr>
        <p:spPr>
          <a:xfrm>
            <a:off x="9960863" y="1358252"/>
            <a:ext cx="177800" cy="1473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1CAED1-CDA5-4BDF-B9B5-F4F5876AF252}"/>
                  </a:ext>
                </a:extLst>
              </p:cNvPr>
              <p:cNvSpPr txBox="1"/>
              <p:nvPr/>
            </p:nvSpPr>
            <p:spPr>
              <a:xfrm>
                <a:off x="10273187" y="1789123"/>
                <a:ext cx="359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1CAED1-CDA5-4BDF-B9B5-F4F5876AF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187" y="1789123"/>
                <a:ext cx="359619" cy="369332"/>
              </a:xfrm>
              <a:prstGeom prst="rect">
                <a:avLst/>
              </a:prstGeom>
              <a:blipFill>
                <a:blip r:embed="rId8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38B61A5B-2FD7-4F10-A719-D534FF8A1340}"/>
              </a:ext>
            </a:extLst>
          </p:cNvPr>
          <p:cNvSpPr/>
          <p:nvPr/>
        </p:nvSpPr>
        <p:spPr>
          <a:xfrm>
            <a:off x="10455006" y="2185671"/>
            <a:ext cx="177800" cy="1473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519FCB-7DFC-41D0-A6DC-46C9996C3E3D}"/>
                  </a:ext>
                </a:extLst>
              </p:cNvPr>
              <p:cNvSpPr txBox="1"/>
              <p:nvPr/>
            </p:nvSpPr>
            <p:spPr>
              <a:xfrm>
                <a:off x="9381273" y="2011373"/>
                <a:ext cx="368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519FCB-7DFC-41D0-A6DC-46C9996C3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273" y="2011373"/>
                <a:ext cx="36814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16BE405B-997D-484F-97EE-58EF2F0780D4}"/>
              </a:ext>
            </a:extLst>
          </p:cNvPr>
          <p:cNvSpPr/>
          <p:nvPr/>
        </p:nvSpPr>
        <p:spPr>
          <a:xfrm>
            <a:off x="9470756" y="2407921"/>
            <a:ext cx="177800" cy="1473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05F662-2F7B-4C8C-91EB-23EE4BE123FA}"/>
                  </a:ext>
                </a:extLst>
              </p:cNvPr>
              <p:cNvSpPr txBox="1"/>
              <p:nvPr/>
            </p:nvSpPr>
            <p:spPr>
              <a:xfrm>
                <a:off x="7938232" y="862391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05F662-2F7B-4C8C-91EB-23EE4BE12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232" y="862391"/>
                <a:ext cx="76126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D3376C5-7556-4CB2-9756-BFAF092A06A9}"/>
              </a:ext>
            </a:extLst>
          </p:cNvPr>
          <p:cNvSpPr/>
          <p:nvPr/>
        </p:nvSpPr>
        <p:spPr>
          <a:xfrm>
            <a:off x="9413740" y="1239520"/>
            <a:ext cx="1271143" cy="154818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876A-AA9C-405B-A6A3-64801682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3654"/>
            <a:ext cx="9930163" cy="1044874"/>
          </a:xfrm>
        </p:spPr>
        <p:txBody>
          <a:bodyPr/>
          <a:lstStyle/>
          <a:p>
            <a:r>
              <a:rPr lang="en-US" dirty="0"/>
              <a:t>Offline Vector Balancing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E358C-E653-4911-93DE-C29ED8B62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0408" y="1465215"/>
                <a:ext cx="9067272" cy="4771554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Offline Vector Balancing:</a:t>
                </a:r>
              </a:p>
              <a:p>
                <a:pPr marL="800100" lvl="1" indent="-342900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2"/>
                    </a:solidFill>
                  </a:rPr>
                  <a:t>dimens</a:t>
                </a:r>
                <a:r>
                  <a:rPr lang="en-US" dirty="0"/>
                  <a:t>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1" dirty="0"/>
              </a:p>
              <a:p>
                <a:pPr marL="800100" lvl="1" indent="-342900"/>
                <a:r>
                  <a:rPr lang="en-US" dirty="0"/>
                  <a:t>Color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∈{1,−1}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Every </a:t>
                </a:r>
                <a:r>
                  <a:rPr lang="en-US" u="sng" dirty="0"/>
                  <a:t>prefix-sum</a:t>
                </a:r>
                <a:r>
                  <a:rPr lang="en-US" dirty="0"/>
                  <a:t> nearly balanced</a:t>
                </a:r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lim>
                      </m:limLow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τ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t</m:t>
                          </m:r>
                        </m:lim>
                      </m:limLow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Observations:</a:t>
                </a:r>
              </a:p>
              <a:p>
                <a:pPr marL="800100" lvl="1" indent="-342900"/>
                <a:r>
                  <a:rPr lang="en-US" dirty="0"/>
                  <a:t>Easy for </a:t>
                </a:r>
                <a:r>
                  <a:rPr lang="en-US" dirty="0">
                    <a:solidFill>
                      <a:srgbClr val="0070C0"/>
                    </a:solidFill>
                  </a:rPr>
                  <a:t>1-dim:     </a:t>
                </a:r>
                <a:r>
                  <a:rPr lang="en-US" dirty="0"/>
                  <a:t>0.7, 0.9, -0.8, 0.7,…   can ensure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τ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τ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≤1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800100" lvl="1" indent="-342900"/>
                <a:r>
                  <a:rPr lang="en-US" dirty="0">
                    <a:cs typeface="Calibri" panose="020F0502020204030204" pitchFamily="34" charset="0"/>
                  </a:rPr>
                  <a:t>Random coloring: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en-US" b="1" i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lit/>
                      </m:rPr>
                      <a:rPr lang="en-US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func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E358C-E653-4911-93DE-C29ED8B62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0408" y="1465215"/>
                <a:ext cx="9067272" cy="4771554"/>
              </a:xfrm>
              <a:blipFill>
                <a:blip r:embed="rId2"/>
                <a:stretch>
                  <a:fillRect l="-605" t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097B4-7782-4DB3-945F-5D7AE64D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DD3D35-623C-4EF0-AB6E-EC2BDED07F79}"/>
              </a:ext>
            </a:extLst>
          </p:cNvPr>
          <p:cNvGrpSpPr/>
          <p:nvPr/>
        </p:nvGrpSpPr>
        <p:grpSpPr>
          <a:xfrm>
            <a:off x="4267200" y="5269027"/>
            <a:ext cx="3581400" cy="891947"/>
            <a:chOff x="4267200" y="5269027"/>
            <a:chExt cx="3581400" cy="891947"/>
          </a:xfrm>
        </p:grpSpPr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8858FA82-0666-4A37-814B-A003FC208A7A}"/>
                </a:ext>
              </a:extLst>
            </p:cNvPr>
            <p:cNvSpPr/>
            <p:nvPr/>
          </p:nvSpPr>
          <p:spPr>
            <a:xfrm rot="16200000" flipV="1">
              <a:off x="4895850" y="5021377"/>
              <a:ext cx="266700" cy="76200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TextBox 25">
              <a:extLst>
                <a:ext uri="{FF2B5EF4-FFF2-40B4-BE49-F238E27FC236}">
                  <a16:creationId xmlns:a16="http://schemas.microsoft.com/office/drawing/2014/main" id="{3207719D-8461-44CB-A2DA-5A73C3BEC4C5}"/>
                </a:ext>
              </a:extLst>
            </p:cNvPr>
            <p:cNvSpPr txBox="1"/>
            <p:nvPr/>
          </p:nvSpPr>
          <p:spPr>
            <a:xfrm>
              <a:off x="4267200" y="5576199"/>
              <a:ext cx="358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r>
                <a:rPr lang="en-US" sz="1600" dirty="0"/>
                <a:t>Std. deviation</a:t>
              </a:r>
            </a:p>
            <a:p>
              <a:r>
                <a:rPr lang="en-US" sz="1600" dirty="0"/>
                <a:t>per coordinate</a:t>
              </a:r>
            </a:p>
          </p:txBody>
        </p:sp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02EEB855-91B1-48F9-B799-F6405373B57A}"/>
                </a:ext>
              </a:extLst>
            </p:cNvPr>
            <p:cNvSpPr txBox="1"/>
            <p:nvPr/>
          </p:nvSpPr>
          <p:spPr>
            <a:xfrm>
              <a:off x="5638800" y="5576199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r>
                <a:rPr lang="en-US" sz="1600" dirty="0" err="1"/>
                <a:t>Chernoff</a:t>
              </a:r>
              <a:r>
                <a:rPr lang="en-US" sz="1600" dirty="0"/>
                <a:t> + union </a:t>
              </a:r>
              <a:r>
                <a:rPr lang="en-US" sz="1600" dirty="0" err="1"/>
                <a:t>bd</a:t>
              </a:r>
              <a:endParaRPr lang="en-US" sz="1600" dirty="0"/>
            </a:p>
            <a:p>
              <a:r>
                <a:rPr lang="en-US" sz="1600" dirty="0"/>
                <a:t>over n coordinates</a:t>
              </a:r>
            </a:p>
          </p:txBody>
        </p:sp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15C790D8-18ED-4E13-9676-B73949CBB915}"/>
                </a:ext>
              </a:extLst>
            </p:cNvPr>
            <p:cNvSpPr/>
            <p:nvPr/>
          </p:nvSpPr>
          <p:spPr>
            <a:xfrm rot="16200000" flipV="1">
              <a:off x="5979694" y="4880853"/>
              <a:ext cx="308812" cy="109347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4E65BE-F727-407C-9F57-0DBB56A80244}"/>
              </a:ext>
            </a:extLst>
          </p:cNvPr>
          <p:cNvGrpSpPr/>
          <p:nvPr/>
        </p:nvGrpSpPr>
        <p:grpSpPr>
          <a:xfrm>
            <a:off x="9215535" y="1853206"/>
            <a:ext cx="1605541" cy="1496711"/>
            <a:chOff x="426459" y="4462130"/>
            <a:chExt cx="1390456" cy="13716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7268BAB-EBBF-4C88-BDDD-04825945CF30}"/>
                </a:ext>
              </a:extLst>
            </p:cNvPr>
            <p:cNvSpPr/>
            <p:nvPr/>
          </p:nvSpPr>
          <p:spPr>
            <a:xfrm>
              <a:off x="426459" y="4462130"/>
              <a:ext cx="1390456" cy="1371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9987ACA-1A1A-4464-ACAD-4CEF44901F18}"/>
                </a:ext>
              </a:extLst>
            </p:cNvPr>
            <p:cNvCxnSpPr/>
            <p:nvPr/>
          </p:nvCxnSpPr>
          <p:spPr>
            <a:xfrm flipV="1">
              <a:off x="1084068" y="4957911"/>
              <a:ext cx="492858" cy="28358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90FE982-7B97-4FBD-A0F7-819E40DDDA96}"/>
                </a:ext>
              </a:extLst>
            </p:cNvPr>
            <p:cNvCxnSpPr/>
            <p:nvPr/>
          </p:nvCxnSpPr>
          <p:spPr>
            <a:xfrm flipH="1" flipV="1">
              <a:off x="1278349" y="4717932"/>
              <a:ext cx="298577" cy="252323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E815C4E-9795-4A6C-AB73-415FBE8DE9E9}"/>
                </a:ext>
              </a:extLst>
            </p:cNvPr>
            <p:cNvCxnSpPr/>
            <p:nvPr/>
          </p:nvCxnSpPr>
          <p:spPr>
            <a:xfrm flipH="1">
              <a:off x="814926" y="4717933"/>
              <a:ext cx="463424" cy="381768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27ABDD7-4994-48C4-ACA6-6C8381B722D8}"/>
                </a:ext>
              </a:extLst>
            </p:cNvPr>
            <p:cNvCxnSpPr/>
            <p:nvPr/>
          </p:nvCxnSpPr>
          <p:spPr>
            <a:xfrm flipV="1">
              <a:off x="840004" y="4697775"/>
              <a:ext cx="0" cy="354279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12A7042-690D-4405-AF31-E48A6F0D24C8}"/>
                </a:ext>
              </a:extLst>
            </p:cNvPr>
            <p:cNvCxnSpPr/>
            <p:nvPr/>
          </p:nvCxnSpPr>
          <p:spPr>
            <a:xfrm flipV="1">
              <a:off x="858081" y="4550069"/>
              <a:ext cx="431486" cy="20832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A8D1F30-40B0-4D1F-9A9F-B7E9BDCB1C1C}"/>
                </a:ext>
              </a:extLst>
            </p:cNvPr>
            <p:cNvCxnSpPr/>
            <p:nvPr/>
          </p:nvCxnSpPr>
          <p:spPr>
            <a:xfrm>
              <a:off x="1273991" y="4557790"/>
              <a:ext cx="354213" cy="22809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1058C1A-8FB7-43CD-8EFD-6F238D43F89B}"/>
                </a:ext>
              </a:extLst>
            </p:cNvPr>
            <p:cNvCxnSpPr/>
            <p:nvPr/>
          </p:nvCxnSpPr>
          <p:spPr>
            <a:xfrm flipH="1">
              <a:off x="1330497" y="4784676"/>
              <a:ext cx="292698" cy="234098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5081E40-38FB-4E11-BFEF-18467D918F85}"/>
                </a:ext>
              </a:extLst>
            </p:cNvPr>
            <p:cNvCxnSpPr/>
            <p:nvPr/>
          </p:nvCxnSpPr>
          <p:spPr>
            <a:xfrm>
              <a:off x="1355297" y="5006430"/>
              <a:ext cx="246429" cy="40704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4FDDC7E-C3C2-41B9-A6FC-65969CBBCB87}"/>
                </a:ext>
              </a:extLst>
            </p:cNvPr>
            <p:cNvCxnSpPr/>
            <p:nvPr/>
          </p:nvCxnSpPr>
          <p:spPr>
            <a:xfrm flipH="1" flipV="1">
              <a:off x="1114903" y="5221235"/>
              <a:ext cx="6784" cy="38389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DF98C76-09AA-405E-B8E7-9CBBEC58A038}"/>
                </a:ext>
              </a:extLst>
            </p:cNvPr>
            <p:cNvCxnSpPr/>
            <p:nvPr/>
          </p:nvCxnSpPr>
          <p:spPr>
            <a:xfrm flipH="1">
              <a:off x="1111512" y="5384270"/>
              <a:ext cx="470811" cy="220859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Box 53">
              <a:extLst>
                <a:ext uri="{FF2B5EF4-FFF2-40B4-BE49-F238E27FC236}">
                  <a16:creationId xmlns:a16="http://schemas.microsoft.com/office/drawing/2014/main" id="{993D1A8A-EE2B-4678-9D2A-27E9CA1EF297}"/>
                </a:ext>
              </a:extLst>
            </p:cNvPr>
            <p:cNvSpPr txBox="1"/>
            <p:nvPr/>
          </p:nvSpPr>
          <p:spPr>
            <a:xfrm>
              <a:off x="828118" y="506176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r>
                <a:rPr lang="en-US" sz="2000" dirty="0"/>
                <a:t>0</a:t>
              </a: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ACC152FA-7AA8-414A-98D3-BBA2BD11C6FB}"/>
              </a:ext>
            </a:extLst>
          </p:cNvPr>
          <p:cNvSpPr/>
          <p:nvPr/>
        </p:nvSpPr>
        <p:spPr>
          <a:xfrm>
            <a:off x="9946232" y="2610006"/>
            <a:ext cx="106338" cy="10220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19ACD8D-7D04-4785-BD5D-27FE33B1181D}"/>
              </a:ext>
            </a:extLst>
          </p:cNvPr>
          <p:cNvGrpSpPr/>
          <p:nvPr/>
        </p:nvGrpSpPr>
        <p:grpSpPr>
          <a:xfrm>
            <a:off x="5095239" y="3821226"/>
            <a:ext cx="1051561" cy="491916"/>
            <a:chOff x="6945920" y="2221026"/>
            <a:chExt cx="1106930" cy="4919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10">
                  <a:extLst>
                    <a:ext uri="{FF2B5EF4-FFF2-40B4-BE49-F238E27FC236}">
                      <a16:creationId xmlns:a16="http://schemas.microsoft.com/office/drawing/2014/main" id="{BF7D050B-C76F-4DD6-887B-21F8874EDAFD}"/>
                    </a:ext>
                  </a:extLst>
                </p:cNvPr>
                <p:cNvSpPr txBox="1"/>
                <p:nvPr/>
              </p:nvSpPr>
              <p:spPr>
                <a:xfrm>
                  <a:off x="6950273" y="2358999"/>
                  <a:ext cx="1102577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70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a14:m>
                  <a:r>
                    <a:rPr lang="en-US" sz="1700" dirty="0"/>
                    <a:t> </a:t>
                  </a:r>
                </a:p>
              </p:txBody>
            </p:sp>
          </mc:Choice>
          <mc:Fallback>
            <p:sp>
              <p:nvSpPr>
                <p:cNvPr id="45" name="TextBox 10">
                  <a:extLst>
                    <a:ext uri="{FF2B5EF4-FFF2-40B4-BE49-F238E27FC236}">
                      <a16:creationId xmlns:a16="http://schemas.microsoft.com/office/drawing/2014/main" id="{BF7D050B-C76F-4DD6-887B-21F8874EDA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73" y="2358999"/>
                  <a:ext cx="1102577" cy="3539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8F3D79A8-BA60-4F5A-9C15-B7EACF9AFDAC}"/>
                </a:ext>
              </a:extLst>
            </p:cNvPr>
            <p:cNvSpPr/>
            <p:nvPr/>
          </p:nvSpPr>
          <p:spPr>
            <a:xfrm rot="16200000" flipV="1">
              <a:off x="7264690" y="1902256"/>
              <a:ext cx="266700" cy="90424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522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876A-AA9C-405B-A6A3-64801682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6192"/>
            <a:ext cx="9930163" cy="579948"/>
          </a:xfrm>
        </p:spPr>
        <p:txBody>
          <a:bodyPr/>
          <a:lstStyle/>
          <a:p>
            <a:r>
              <a:rPr lang="en-US" dirty="0"/>
              <a:t>Motivation and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E358C-E653-4911-93DE-C29ED8B62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6991" y="1465215"/>
                <a:ext cx="7342729" cy="5062586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Offline Vector Balancing:</a:t>
                </a:r>
              </a:p>
              <a:p>
                <a:pPr lvl="1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color to minimize</a:t>
                </a:r>
                <a:endParaRPr lang="en-US" i="1" dirty="0"/>
              </a:p>
              <a:p>
                <a:r>
                  <a:rPr lang="en-US" b="0" dirty="0"/>
                  <a:t>	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τ</m:t>
                                    </m:r>
                                  </m:sub>
                                </m:sSub>
                              </m:e>
                            </m:nary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</m:lim>
                    </m:limLow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Applications:</a:t>
                </a:r>
              </a:p>
              <a:p>
                <a:pPr marL="800100" lvl="1" indent="-342900"/>
                <a:r>
                  <a:rPr lang="en-US" dirty="0"/>
                  <a:t>Fair-division / </a:t>
                </a:r>
                <a:r>
                  <a:rPr lang="en-US" dirty="0" err="1"/>
                  <a:t>Sparsification</a:t>
                </a:r>
                <a:r>
                  <a:rPr lang="en-US" dirty="0"/>
                  <a:t> / Rounding / RCTs </a:t>
                </a:r>
              </a:p>
              <a:p>
                <a:pPr marL="800100" lvl="1" indent="-342900"/>
                <a:r>
                  <a:rPr lang="en-US" dirty="0"/>
                  <a:t>Basic problem in discrepancy theory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What’s known:</a:t>
                </a:r>
              </a:p>
              <a:p>
                <a:pPr marL="800100" lvl="1" indent="-342900"/>
                <a:r>
                  <a:rPr lang="en-US" u="sng" dirty="0">
                    <a:solidFill>
                      <a:srgbClr val="FF9900"/>
                    </a:solidFill>
                  </a:rPr>
                  <a:t>Spencer’77</a:t>
                </a:r>
                <a:r>
                  <a:rPr lang="en-US" dirty="0"/>
                  <a:t> showed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800100" lvl="1" indent="-342900"/>
                <a:r>
                  <a:rPr lang="en-US" u="sng" dirty="0">
                    <a:solidFill>
                      <a:srgbClr val="FF9900"/>
                    </a:solidFill>
                  </a:rPr>
                  <a:t>Barany-Grinberg’81</a:t>
                </a:r>
                <a:r>
                  <a:rPr lang="en-US" dirty="0"/>
                  <a:t> showed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u="sng" dirty="0">
                    <a:solidFill>
                      <a:srgbClr val="FF9900"/>
                    </a:solidFill>
                  </a:rPr>
                  <a:t>Banaszczyk’12</a:t>
                </a:r>
                <a:r>
                  <a:rPr lang="en-US" dirty="0"/>
                  <a:t>, </a:t>
                </a:r>
                <a:r>
                  <a:rPr lang="en-US" u="sng" dirty="0">
                    <a:solidFill>
                      <a:srgbClr val="FF9900"/>
                    </a:solidFill>
                  </a:rPr>
                  <a:t>Bansal-Garg’17</a:t>
                </a:r>
                <a:r>
                  <a:rPr lang="en-US" dirty="0"/>
                  <a:t> showed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b="1" dirty="0"/>
                  <a:t>Big Conjecture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E358C-E653-4911-93DE-C29ED8B62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6991" y="1465215"/>
                <a:ext cx="7342729" cy="5062586"/>
              </a:xfrm>
              <a:blipFill>
                <a:blip r:embed="rId2"/>
                <a:stretch>
                  <a:fillRect l="-748" t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097B4-7782-4DB3-945F-5D7AE64D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F5DFC1-087A-40BD-8069-27AD8CB73386}"/>
              </a:ext>
            </a:extLst>
          </p:cNvPr>
          <p:cNvSpPr/>
          <p:nvPr/>
        </p:nvSpPr>
        <p:spPr>
          <a:xfrm>
            <a:off x="7959609" y="1574694"/>
            <a:ext cx="2876032" cy="1077218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Variants: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Some norm-1 to norm-2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Multiple colors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Find an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7CCCD5-1688-441C-B041-18A5BFB391CF}"/>
                  </a:ext>
                </a:extLst>
              </p:cNvPr>
              <p:cNvSpPr/>
              <p:nvPr/>
            </p:nvSpPr>
            <p:spPr>
              <a:xfrm>
                <a:off x="7959608" y="3376802"/>
                <a:ext cx="2876032" cy="1077218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b="1" dirty="0"/>
                  <a:t>Captures: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Spencer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sz="1600" dirty="0"/>
                  <a:t> vectors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/>
                  <a:t>Komlos</a:t>
                </a:r>
                <a:r>
                  <a:rPr lang="en-US" sz="16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unit vectors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Steinitz </a:t>
                </a:r>
                <a:r>
                  <a:rPr lang="en-US" sz="1600" u="sng" dirty="0">
                    <a:solidFill>
                      <a:srgbClr val="FF9900"/>
                    </a:solidFill>
                  </a:rPr>
                  <a:t>Chobanyan’94</a:t>
                </a:r>
                <a:endParaRPr lang="en-US" sz="16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7CCCD5-1688-441C-B041-18A5BFB39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608" y="3376802"/>
                <a:ext cx="2876032" cy="1077218"/>
              </a:xfrm>
              <a:prstGeom prst="rect">
                <a:avLst/>
              </a:prstGeom>
              <a:blipFill>
                <a:blip r:embed="rId3"/>
                <a:stretch>
                  <a:fillRect l="-1053" t="-1111" b="-5000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3E4DE92-4A1A-4543-A77B-163639A8B9ED}"/>
              </a:ext>
            </a:extLst>
          </p:cNvPr>
          <p:cNvSpPr/>
          <p:nvPr/>
        </p:nvSpPr>
        <p:spPr>
          <a:xfrm>
            <a:off x="8765743" y="4837876"/>
            <a:ext cx="2138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>
                <a:solidFill>
                  <a:schemeClr val="tx2"/>
                </a:solidFill>
              </a:rPr>
              <a:t>What can we do Online?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F2BE48-BA4E-4552-890D-9B304900AD14}"/>
              </a:ext>
            </a:extLst>
          </p:cNvPr>
          <p:cNvGrpSpPr/>
          <p:nvPr/>
        </p:nvGrpSpPr>
        <p:grpSpPr>
          <a:xfrm>
            <a:off x="304538" y="4741528"/>
            <a:ext cx="1605541" cy="1496711"/>
            <a:chOff x="426459" y="4462129"/>
            <a:chExt cx="1390456" cy="1371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09A8BBD-7A76-473D-B194-277FF63E8FF0}"/>
                </a:ext>
              </a:extLst>
            </p:cNvPr>
            <p:cNvSpPr/>
            <p:nvPr/>
          </p:nvSpPr>
          <p:spPr>
            <a:xfrm>
              <a:off x="426459" y="4462129"/>
              <a:ext cx="1390456" cy="1371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817C4AC-0CFF-4102-8051-605D84E3069D}"/>
                </a:ext>
              </a:extLst>
            </p:cNvPr>
            <p:cNvCxnSpPr/>
            <p:nvPr/>
          </p:nvCxnSpPr>
          <p:spPr>
            <a:xfrm flipV="1">
              <a:off x="1084068" y="4957911"/>
              <a:ext cx="492858" cy="28358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1ACF3FF-FDF6-40C0-93FD-4F80B2DBC67B}"/>
                </a:ext>
              </a:extLst>
            </p:cNvPr>
            <p:cNvCxnSpPr/>
            <p:nvPr/>
          </p:nvCxnSpPr>
          <p:spPr>
            <a:xfrm flipH="1" flipV="1">
              <a:off x="1278349" y="4717932"/>
              <a:ext cx="298577" cy="252323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C70F2FB-484E-4326-A973-563E1EFFEA10}"/>
                </a:ext>
              </a:extLst>
            </p:cNvPr>
            <p:cNvCxnSpPr/>
            <p:nvPr/>
          </p:nvCxnSpPr>
          <p:spPr>
            <a:xfrm flipH="1">
              <a:off x="814926" y="4717933"/>
              <a:ext cx="463424" cy="381768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F3C34F7-BE1B-4375-BE7F-04E22A23426B}"/>
                </a:ext>
              </a:extLst>
            </p:cNvPr>
            <p:cNvCxnSpPr/>
            <p:nvPr/>
          </p:nvCxnSpPr>
          <p:spPr>
            <a:xfrm flipV="1">
              <a:off x="840004" y="4697775"/>
              <a:ext cx="0" cy="354279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B0FB694-C61B-4EB8-9CDC-87C341B5EA5A}"/>
                </a:ext>
              </a:extLst>
            </p:cNvPr>
            <p:cNvCxnSpPr/>
            <p:nvPr/>
          </p:nvCxnSpPr>
          <p:spPr>
            <a:xfrm flipV="1">
              <a:off x="858081" y="4550069"/>
              <a:ext cx="431486" cy="20832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27E619-1ED6-4FB3-BF78-7F51546F630F}"/>
                </a:ext>
              </a:extLst>
            </p:cNvPr>
            <p:cNvCxnSpPr/>
            <p:nvPr/>
          </p:nvCxnSpPr>
          <p:spPr>
            <a:xfrm>
              <a:off x="1273991" y="4557790"/>
              <a:ext cx="354213" cy="22809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1CDB7A1-E08B-41B1-8132-98CC330738FC}"/>
                </a:ext>
              </a:extLst>
            </p:cNvPr>
            <p:cNvCxnSpPr/>
            <p:nvPr/>
          </p:nvCxnSpPr>
          <p:spPr>
            <a:xfrm flipH="1">
              <a:off x="1330497" y="4784676"/>
              <a:ext cx="292698" cy="234098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D1B126A-76A5-4A8E-9B58-1F446CFCAB6E}"/>
                </a:ext>
              </a:extLst>
            </p:cNvPr>
            <p:cNvCxnSpPr/>
            <p:nvPr/>
          </p:nvCxnSpPr>
          <p:spPr>
            <a:xfrm>
              <a:off x="1355297" y="5006430"/>
              <a:ext cx="246429" cy="40704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BB45BFB-DAFE-48DC-8AB9-2932C2FD91C5}"/>
                </a:ext>
              </a:extLst>
            </p:cNvPr>
            <p:cNvCxnSpPr/>
            <p:nvPr/>
          </p:nvCxnSpPr>
          <p:spPr>
            <a:xfrm flipH="1" flipV="1">
              <a:off x="1114903" y="5221235"/>
              <a:ext cx="6784" cy="38389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0EE52A7-1E02-4092-8E5B-C8716F2BDAE7}"/>
                </a:ext>
              </a:extLst>
            </p:cNvPr>
            <p:cNvCxnSpPr/>
            <p:nvPr/>
          </p:nvCxnSpPr>
          <p:spPr>
            <a:xfrm flipH="1">
              <a:off x="1111512" y="5384270"/>
              <a:ext cx="470811" cy="220859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TextBox 53">
              <a:extLst>
                <a:ext uri="{FF2B5EF4-FFF2-40B4-BE49-F238E27FC236}">
                  <a16:creationId xmlns:a16="http://schemas.microsoft.com/office/drawing/2014/main" id="{166A39FF-ACBE-4332-9017-6B7DCE4A6254}"/>
                </a:ext>
              </a:extLst>
            </p:cNvPr>
            <p:cNvSpPr txBox="1"/>
            <p:nvPr/>
          </p:nvSpPr>
          <p:spPr>
            <a:xfrm>
              <a:off x="823716" y="501986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r>
                <a:rPr lang="en-US" sz="2000" dirty="0"/>
                <a:t>0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B66AE3C-08B8-408B-A1C8-4955B17686CE}"/>
              </a:ext>
            </a:extLst>
          </p:cNvPr>
          <p:cNvSpPr/>
          <p:nvPr/>
        </p:nvSpPr>
        <p:spPr>
          <a:xfrm>
            <a:off x="152010" y="3313776"/>
            <a:ext cx="1864360" cy="523220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/>
              <a:t>Vectors = items</a:t>
            </a:r>
          </a:p>
          <a:p>
            <a:pPr algn="ctr"/>
            <a:r>
              <a:rPr lang="en-US" sz="1400" dirty="0"/>
              <a:t>Coordinates = values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A5715-D767-47EE-BA58-C2C06FF4C426}"/>
              </a:ext>
            </a:extLst>
          </p:cNvPr>
          <p:cNvSpPr/>
          <p:nvPr/>
        </p:nvSpPr>
        <p:spPr>
          <a:xfrm>
            <a:off x="8864036" y="5489883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Items/subjects </a:t>
            </a:r>
            <a:br>
              <a:rPr lang="en-US" b="1" dirty="0"/>
            </a:br>
            <a:r>
              <a:rPr lang="en-US" b="1" dirty="0"/>
              <a:t>come one-by-one</a:t>
            </a:r>
          </a:p>
        </p:txBody>
      </p:sp>
    </p:spTree>
    <p:extLst>
      <p:ext uri="{BB962C8B-B14F-4D97-AF65-F5344CB8AC3E}">
        <p14:creationId xmlns:p14="http://schemas.microsoft.com/office/powerpoint/2010/main" val="35340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/>
      <p:bldP spid="21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876A-AA9C-405B-A6A3-64801682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3654"/>
            <a:ext cx="9930163" cy="1044874"/>
          </a:xfrm>
        </p:spPr>
        <p:txBody>
          <a:bodyPr/>
          <a:lstStyle/>
          <a:p>
            <a:r>
              <a:rPr lang="en-US" dirty="0"/>
              <a:t>Online Vector Balancing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E358C-E653-4911-93DE-C29ED8B62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4"/>
                <a:ext cx="7619999" cy="4537659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about </a:t>
                </a:r>
                <a:r>
                  <a:rPr lang="en-US" dirty="0">
                    <a:solidFill>
                      <a:schemeClr val="tx2"/>
                    </a:solidFill>
                  </a:rPr>
                  <a:t>Adversarial</a:t>
                </a:r>
                <a:r>
                  <a:rPr lang="en-US" dirty="0"/>
                  <a:t> Arrivals?</a:t>
                </a:r>
              </a:p>
              <a:p>
                <a:pPr marL="800100" lvl="1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has </a:t>
                </a:r>
                <a:r>
                  <a:rPr lang="en-US" b="1" dirty="0"/>
                  <a:t>unit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-norm &amp; is </a:t>
                </a:r>
                <a:r>
                  <a:rPr lang="en-US" b="1" dirty="0"/>
                  <a:t>orthogonal</a:t>
                </a:r>
                <a:r>
                  <a:rPr lang="en-US" dirty="0"/>
                  <a:t> to discrep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marL="800100" lvl="1" indent="-342900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-norm increases by 1 each time step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-norm becomes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</a:rPr>
                  <a:t>Stochastic</a:t>
                </a:r>
                <a:r>
                  <a:rPr lang="en-US" dirty="0"/>
                  <a:t> Arrivals:</a:t>
                </a:r>
              </a:p>
              <a:p>
                <a:pPr marL="8001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vectors drawn </a:t>
                </a:r>
                <a:r>
                  <a:rPr lang="en-US" b="1" dirty="0" err="1"/>
                  <a:t>i.i.d</a:t>
                </a:r>
                <a:r>
                  <a:rPr lang="en-US" b="1" dirty="0"/>
                  <a:t>.</a:t>
                </a:r>
                <a:r>
                  <a:rPr lang="en-US" dirty="0"/>
                  <a:t> from distribution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Immediately color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∈{1,−1}</m:t>
                    </m:r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Every prefix-sum nearly balanced</a:t>
                </a:r>
              </a:p>
              <a:p>
                <a:r>
                  <a:rPr lang="en-US" b="0" dirty="0"/>
                  <a:t> 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</m:lim>
                    </m:limLow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τ</m:t>
                                    </m:r>
                                  </m:sub>
                                </m:sSub>
                              </m:e>
                            </m:nary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t</m:t>
                        </m:r>
                      </m:lim>
                    </m:limLow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E358C-E653-4911-93DE-C29ED8B62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4"/>
                <a:ext cx="7619999" cy="4537659"/>
              </a:xfrm>
              <a:blipFill>
                <a:blip r:embed="rId2"/>
                <a:stretch>
                  <a:fillRect l="-720" t="-537" b="-2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097B4-7782-4DB3-945F-5D7AE64D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D3A754-AA9F-4CC8-9B9E-0390B5210ECE}"/>
              </a:ext>
            </a:extLst>
          </p:cNvPr>
          <p:cNvSpPr/>
          <p:nvPr/>
        </p:nvSpPr>
        <p:spPr>
          <a:xfrm>
            <a:off x="7816964" y="5407542"/>
            <a:ext cx="3590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Why does it capture</a:t>
            </a:r>
            <a:br>
              <a:rPr lang="en-US" sz="2000" b="1" dirty="0"/>
            </a:br>
            <a:r>
              <a:rPr lang="en-US" sz="2000" b="1" dirty="0"/>
              <a:t>Interval Balancing?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D351C99-D027-4549-8CB7-286AC69D3D98}"/>
                  </a:ext>
                </a:extLst>
              </p:cNvPr>
              <p:cNvSpPr/>
              <p:nvPr/>
            </p:nvSpPr>
            <p:spPr>
              <a:xfrm>
                <a:off x="6874073" y="1017035"/>
                <a:ext cx="1488441" cy="646331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Ideally want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D351C99-D027-4549-8CB7-286AC69D3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73" y="1017035"/>
                <a:ext cx="1488441" cy="646331"/>
              </a:xfrm>
              <a:prstGeom prst="rect">
                <a:avLst/>
              </a:prstGeom>
              <a:blipFill>
                <a:blip r:embed="rId3"/>
                <a:stretch>
                  <a:fillRect l="-405" t="-4587" r="-2834" b="-5505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C6E99E7-4313-463F-A339-2B7241E0CD94}"/>
              </a:ext>
            </a:extLst>
          </p:cNvPr>
          <p:cNvGrpSpPr/>
          <p:nvPr/>
        </p:nvGrpSpPr>
        <p:grpSpPr>
          <a:xfrm>
            <a:off x="9220277" y="919399"/>
            <a:ext cx="2018580" cy="1931993"/>
            <a:chOff x="9004173" y="834474"/>
            <a:chExt cx="1676400" cy="16002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FBF74F6-4DC4-4168-8279-8FE532128729}"/>
                </a:ext>
              </a:extLst>
            </p:cNvPr>
            <p:cNvCxnSpPr/>
            <p:nvPr/>
          </p:nvCxnSpPr>
          <p:spPr>
            <a:xfrm>
              <a:off x="9575673" y="834474"/>
              <a:ext cx="0" cy="160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C072A1A-F1B0-48EC-8084-9822875511DC}"/>
                </a:ext>
              </a:extLst>
            </p:cNvPr>
            <p:cNvCxnSpPr/>
            <p:nvPr/>
          </p:nvCxnSpPr>
          <p:spPr>
            <a:xfrm>
              <a:off x="9004173" y="2040855"/>
              <a:ext cx="1676400" cy="5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8D23BD-68FD-4D5A-843A-A751224133E9}"/>
                </a:ext>
              </a:extLst>
            </p:cNvPr>
            <p:cNvSpPr/>
            <p:nvPr/>
          </p:nvSpPr>
          <p:spPr>
            <a:xfrm>
              <a:off x="10070973" y="1132058"/>
              <a:ext cx="100413" cy="9338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1">
                  <a:extLst>
                    <a:ext uri="{FF2B5EF4-FFF2-40B4-BE49-F238E27FC236}">
                      <a16:creationId xmlns:a16="http://schemas.microsoft.com/office/drawing/2014/main" id="{0876A49B-9164-481C-BAA8-9C068AC2337C}"/>
                    </a:ext>
                  </a:extLst>
                </p:cNvPr>
                <p:cNvSpPr txBox="1"/>
                <p:nvPr/>
              </p:nvSpPr>
              <p:spPr>
                <a:xfrm>
                  <a:off x="9509101" y="1353892"/>
                  <a:ext cx="62844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i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1">
                  <a:extLst>
                    <a:ext uri="{FF2B5EF4-FFF2-40B4-BE49-F238E27FC236}">
                      <a16:creationId xmlns:a16="http://schemas.microsoft.com/office/drawing/2014/main" id="{0876A49B-9164-481C-BAA8-9C068AC233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9101" y="1353892"/>
                  <a:ext cx="628442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63A0CDF-E684-4B32-8B8B-ECD121B10179}"/>
                </a:ext>
              </a:extLst>
            </p:cNvPr>
            <p:cNvCxnSpPr/>
            <p:nvPr/>
          </p:nvCxnSpPr>
          <p:spPr>
            <a:xfrm flipV="1">
              <a:off x="9575673" y="1237859"/>
              <a:ext cx="495300" cy="802996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3D574C-1E27-4911-ACB0-AD075ACE4EF2}"/>
                </a:ext>
              </a:extLst>
            </p:cNvPr>
            <p:cNvCxnSpPr/>
            <p:nvPr/>
          </p:nvCxnSpPr>
          <p:spPr>
            <a:xfrm>
              <a:off x="10197549" y="1219154"/>
              <a:ext cx="195016" cy="11964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9">
                  <a:extLst>
                    <a:ext uri="{FF2B5EF4-FFF2-40B4-BE49-F238E27FC236}">
                      <a16:creationId xmlns:a16="http://schemas.microsoft.com/office/drawing/2014/main" id="{26AC0C53-2C80-49A4-B178-11DC43D0AAB8}"/>
                    </a:ext>
                  </a:extLst>
                </p:cNvPr>
                <p:cNvSpPr txBox="1"/>
                <p:nvPr/>
              </p:nvSpPr>
              <p:spPr>
                <a:xfrm>
                  <a:off x="10219911" y="1068582"/>
                  <a:ext cx="40799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0" dirty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i="0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9">
                  <a:extLst>
                    <a:ext uri="{FF2B5EF4-FFF2-40B4-BE49-F238E27FC236}">
                      <a16:creationId xmlns:a16="http://schemas.microsoft.com/office/drawing/2014/main" id="{26AC0C53-2C80-49A4-B178-11DC43D0AA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9911" y="1068582"/>
                  <a:ext cx="407997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1B0AE3-9566-4893-BD8D-05997EF65181}"/>
              </a:ext>
            </a:extLst>
          </p:cNvPr>
          <p:cNvGrpSpPr/>
          <p:nvPr/>
        </p:nvGrpSpPr>
        <p:grpSpPr>
          <a:xfrm>
            <a:off x="7937017" y="2256586"/>
            <a:ext cx="1102577" cy="583356"/>
            <a:chOff x="6874073" y="2256586"/>
            <a:chExt cx="1102577" cy="5833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10">
                  <a:extLst>
                    <a:ext uri="{FF2B5EF4-FFF2-40B4-BE49-F238E27FC236}">
                      <a16:creationId xmlns:a16="http://schemas.microsoft.com/office/drawing/2014/main" id="{E82045C4-4202-4667-8302-D4A5094A29B8}"/>
                    </a:ext>
                  </a:extLst>
                </p:cNvPr>
                <p:cNvSpPr txBox="1"/>
                <p:nvPr/>
              </p:nvSpPr>
              <p:spPr>
                <a:xfrm>
                  <a:off x="6874073" y="2485999"/>
                  <a:ext cx="1102577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Arial" charset="0"/>
                    </a:defRPr>
                  </a:lvl9pPr>
                </a:lstStyle>
                <a:p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700" i="0">
                              <a:latin typeface="Cambria Math" panose="02040503050406030204" pitchFamily="18" charset="0"/>
                            </a:rPr>
                            <m:t>τ</m:t>
                          </m:r>
                          <m:r>
                            <a:rPr lang="en-US" sz="1700" b="0" i="0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US" sz="1700" i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700" i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700" i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70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 i="0">
                              <a:latin typeface="Cambria Math" panose="02040503050406030204" pitchFamily="18" charset="0"/>
                            </a:rPr>
                            <m:t>τ</m:t>
                          </m:r>
                          <m:r>
                            <a:rPr lang="en-US" sz="1700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1700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TextBox 10">
                  <a:extLst>
                    <a:ext uri="{FF2B5EF4-FFF2-40B4-BE49-F238E27FC236}">
                      <a16:creationId xmlns:a16="http://schemas.microsoft.com/office/drawing/2014/main" id="{E82045C4-4202-4667-8302-D4A5094A2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4073" y="2485999"/>
                  <a:ext cx="1102577" cy="353943"/>
                </a:xfrm>
                <a:prstGeom prst="rect">
                  <a:avLst/>
                </a:prstGeom>
                <a:blipFill>
                  <a:blip r:embed="rId6"/>
                  <a:stretch>
                    <a:fillRect l="-27624" t="-112069" b="-1758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BCC1AECA-A471-4BA4-A180-89BF5B02434B}"/>
                </a:ext>
              </a:extLst>
            </p:cNvPr>
            <p:cNvSpPr/>
            <p:nvPr/>
          </p:nvSpPr>
          <p:spPr>
            <a:xfrm rot="16200000" flipV="1">
              <a:off x="7281326" y="2045256"/>
              <a:ext cx="266700" cy="689359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B137B91-070F-438C-BC73-78405B6B694B}"/>
              </a:ext>
            </a:extLst>
          </p:cNvPr>
          <p:cNvSpPr/>
          <p:nvPr/>
        </p:nvSpPr>
        <p:spPr>
          <a:xfrm>
            <a:off x="7879956" y="3299972"/>
            <a:ext cx="3175001" cy="369332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Hope:</a:t>
            </a:r>
            <a:r>
              <a:rPr lang="en-US" dirty="0"/>
              <a:t> Not always orthogonal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2300C7E-2BE0-498E-B459-020340A49B3D}"/>
                  </a:ext>
                </a:extLst>
              </p:cNvPr>
              <p:cNvSpPr/>
              <p:nvPr/>
            </p:nvSpPr>
            <p:spPr>
              <a:xfrm>
                <a:off x="8646370" y="4448862"/>
                <a:ext cx="193159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cap="all" dirty="0">
                    <a:solidFill>
                      <a:schemeClr val="tx2"/>
                    </a:solidFill>
                  </a:rPr>
                  <a:t>Can we get </a:t>
                </a:r>
                <a:br>
                  <a:rPr lang="en-US" sz="2000" b="1" cap="small" dirty="0">
                    <a:solidFill>
                      <a:schemeClr val="tx2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1" i="0" cap="small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sz="2000" b="1" i="1" cap="small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cap="small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2000" b="1" i="0" cap="small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 cap="small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000" b="1" i="0" cap="small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 cap="small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</m:d>
                  </m:oMath>
                </a14:m>
                <a:r>
                  <a:rPr lang="en-US" sz="2000" b="1" cap="small" dirty="0">
                    <a:solidFill>
                      <a:schemeClr val="tx2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2300C7E-2BE0-498E-B459-020340A49B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370" y="4448862"/>
                <a:ext cx="1931590" cy="707886"/>
              </a:xfrm>
              <a:prstGeom prst="rect">
                <a:avLst/>
              </a:prstGeom>
              <a:blipFill>
                <a:blip r:embed="rId7"/>
                <a:stretch>
                  <a:fillRect l="-315" t="-4310" r="-347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8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6843E5-BBCC-4DC5-9355-D4C6ADD58D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5"/>
                <a:ext cx="8061959" cy="4513945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u="sng" dirty="0"/>
                  <a:t>Discretize</a:t>
                </a:r>
                <a:r>
                  <a:rPr lang="en-US" dirty="0"/>
                  <a:t> using Dyadic Intervals</a:t>
                </a:r>
              </a:p>
              <a:p>
                <a:pPr marL="800100" lvl="1" indent="-342900"/>
                <a:r>
                  <a:rPr lang="en-US" dirty="0"/>
                  <a:t>Embed on a complete binary tree of height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func>
                  </m:oMath>
                </a14:m>
                <a:endParaRPr lang="en-US" dirty="0"/>
              </a:p>
              <a:p>
                <a:pPr marL="800100" lvl="1" indent="-342900"/>
                <a:r>
                  <a:rPr lang="en-US" dirty="0"/>
                  <a:t>All </a:t>
                </a:r>
                <a:r>
                  <a:rPr lang="en-US" b="1" dirty="0">
                    <a:solidFill>
                      <a:srgbClr val="0070C0"/>
                    </a:solidFill>
                  </a:rPr>
                  <a:t>sub-intervals</a:t>
                </a:r>
                <a:r>
                  <a:rPr lang="en-US" dirty="0"/>
                  <a:t> corresponding to nodes</a:t>
                </a:r>
              </a:p>
              <a:p>
                <a:pPr marL="800100" lvl="1" indent="-342900"/>
                <a:endParaRPr lang="en-US" sz="15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Suffices to bound dyadic intervals</a:t>
                </a:r>
              </a:p>
              <a:p>
                <a:pPr marL="800100" lvl="1" indent="-342900"/>
                <a:r>
                  <a:rPr lang="en-US" dirty="0"/>
                  <a:t>Union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dyadic intervals + Two leaf intervals</a:t>
                </a:r>
              </a:p>
              <a:p>
                <a:pPr marL="800100" lvl="1" indent="-342900"/>
                <a:endParaRPr lang="en-US" sz="15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Solve Vector Balancing</a:t>
                </a:r>
              </a:p>
              <a:p>
                <a:pPr marL="800100" lvl="1" indent="-342900"/>
                <a:r>
                  <a:rPr lang="en-US" b="0" dirty="0"/>
                  <a:t>#dim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Coordinate for each dyadic interval</a:t>
                </a:r>
              </a:p>
              <a:p>
                <a:pPr marL="800100" lvl="1" indent="-342900"/>
                <a:r>
                  <a:rPr lang="en-US" dirty="0"/>
                  <a:t>Sparsity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b="1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</m:func>
                  </m:oMath>
                </a14:m>
                <a:endParaRPr lang="en-US" b="1" dirty="0"/>
              </a:p>
              <a:p>
                <a:pPr marL="342900" indent="-34290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6843E5-BBCC-4DC5-9355-D4C6ADD58D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5"/>
                <a:ext cx="8061959" cy="4513945"/>
              </a:xfrm>
              <a:blipFill>
                <a:blip r:embed="rId2"/>
                <a:stretch>
                  <a:fillRect l="-680" t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D7137-4FEE-4BB9-B3E8-2D9FF914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55DBEC4-48F0-4479-95EC-D5342D5F4ABF}"/>
              </a:ext>
            </a:extLst>
          </p:cNvPr>
          <p:cNvCxnSpPr>
            <a:cxnSpLocks/>
          </p:cNvCxnSpPr>
          <p:nvPr/>
        </p:nvCxnSpPr>
        <p:spPr>
          <a:xfrm>
            <a:off x="8376068" y="3061705"/>
            <a:ext cx="2776687" cy="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357C67-F47C-401F-AAA2-D73C5BEC0263}"/>
                  </a:ext>
                </a:extLst>
              </p:cNvPr>
              <p:cNvSpPr txBox="1"/>
              <p:nvPr/>
            </p:nvSpPr>
            <p:spPr>
              <a:xfrm>
                <a:off x="8052274" y="3097511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357C67-F47C-401F-AAA2-D73C5BEC0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274" y="3097511"/>
                <a:ext cx="76126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5D65FBCF-653B-47F0-88A7-CDAB92E638B6}"/>
              </a:ext>
            </a:extLst>
          </p:cNvPr>
          <p:cNvSpPr/>
          <p:nvPr/>
        </p:nvSpPr>
        <p:spPr>
          <a:xfrm rot="16200000">
            <a:off x="10256217" y="2523723"/>
            <a:ext cx="401830" cy="1308453"/>
          </a:xfrm>
          <a:prstGeom prst="leftBrac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5E1FDD-B464-4311-9F20-54D0173886CD}"/>
                  </a:ext>
                </a:extLst>
              </p:cNvPr>
              <p:cNvSpPr txBox="1"/>
              <p:nvPr/>
            </p:nvSpPr>
            <p:spPr>
              <a:xfrm>
                <a:off x="10772121" y="3080311"/>
                <a:ext cx="76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5E1FDD-B464-4311-9F20-54D017388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121" y="3080311"/>
                <a:ext cx="76126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FC1AD68-5AB1-44E3-82C8-6E43824CEC58}"/>
              </a:ext>
            </a:extLst>
          </p:cNvPr>
          <p:cNvSpPr/>
          <p:nvPr/>
        </p:nvSpPr>
        <p:spPr>
          <a:xfrm>
            <a:off x="9672320" y="134620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72F3A4-BCE8-46A4-802B-38F8C5D47E65}"/>
              </a:ext>
            </a:extLst>
          </p:cNvPr>
          <p:cNvSpPr/>
          <p:nvPr/>
        </p:nvSpPr>
        <p:spPr>
          <a:xfrm>
            <a:off x="9006840" y="186436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EAD15B-DB91-4424-AAC8-0A96C48DF735}"/>
              </a:ext>
            </a:extLst>
          </p:cNvPr>
          <p:cNvSpPr/>
          <p:nvPr/>
        </p:nvSpPr>
        <p:spPr>
          <a:xfrm>
            <a:off x="8651240" y="238760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DF9BE2-F5EC-4F27-99FB-CE3340CC827E}"/>
              </a:ext>
            </a:extLst>
          </p:cNvPr>
          <p:cNvSpPr/>
          <p:nvPr/>
        </p:nvSpPr>
        <p:spPr>
          <a:xfrm>
            <a:off x="8849360" y="280416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9130FF-A52C-4663-AE48-8DB668E48008}"/>
              </a:ext>
            </a:extLst>
          </p:cNvPr>
          <p:cNvSpPr/>
          <p:nvPr/>
        </p:nvSpPr>
        <p:spPr>
          <a:xfrm>
            <a:off x="8463280" y="280416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ECA3B3-868A-43C0-9522-5FC45468CC90}"/>
              </a:ext>
            </a:extLst>
          </p:cNvPr>
          <p:cNvSpPr/>
          <p:nvPr/>
        </p:nvSpPr>
        <p:spPr>
          <a:xfrm>
            <a:off x="9316720" y="238252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A6A9F3-759F-4A2E-818B-C9314D071587}"/>
              </a:ext>
            </a:extLst>
          </p:cNvPr>
          <p:cNvSpPr/>
          <p:nvPr/>
        </p:nvSpPr>
        <p:spPr>
          <a:xfrm>
            <a:off x="9540240" y="279908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01C745-1D30-40DA-952A-C7B2D84459F5}"/>
              </a:ext>
            </a:extLst>
          </p:cNvPr>
          <p:cNvSpPr/>
          <p:nvPr/>
        </p:nvSpPr>
        <p:spPr>
          <a:xfrm>
            <a:off x="9154160" y="279908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3AE379-2CAB-46EC-899F-7D2527D871DA}"/>
              </a:ext>
            </a:extLst>
          </p:cNvPr>
          <p:cNvCxnSpPr>
            <a:stCxn id="9" idx="3"/>
            <a:endCxn id="17" idx="7"/>
          </p:cNvCxnSpPr>
          <p:nvPr/>
        </p:nvCxnSpPr>
        <p:spPr>
          <a:xfrm flipH="1">
            <a:off x="9080553" y="1432921"/>
            <a:ext cx="604414" cy="44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1247A0-2A00-4A7B-AC4D-B1341282908D}"/>
              </a:ext>
            </a:extLst>
          </p:cNvPr>
          <p:cNvCxnSpPr>
            <a:stCxn id="17" idx="3"/>
            <a:endCxn id="18" idx="7"/>
          </p:cNvCxnSpPr>
          <p:nvPr/>
        </p:nvCxnSpPr>
        <p:spPr>
          <a:xfrm flipH="1">
            <a:off x="8724953" y="1951081"/>
            <a:ext cx="294534" cy="451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85D320-1366-4DD7-AE61-2ECCB20811BA}"/>
              </a:ext>
            </a:extLst>
          </p:cNvPr>
          <p:cNvCxnSpPr>
            <a:stCxn id="17" idx="5"/>
            <a:endCxn id="21" idx="1"/>
          </p:cNvCxnSpPr>
          <p:nvPr/>
        </p:nvCxnSpPr>
        <p:spPr>
          <a:xfrm>
            <a:off x="9080553" y="1951081"/>
            <a:ext cx="248814" cy="44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B20DAC-5D9A-4B1F-A1FC-44411090859F}"/>
              </a:ext>
            </a:extLst>
          </p:cNvPr>
          <p:cNvCxnSpPr>
            <a:stCxn id="18" idx="3"/>
            <a:endCxn id="20" idx="0"/>
          </p:cNvCxnSpPr>
          <p:nvPr/>
        </p:nvCxnSpPr>
        <p:spPr>
          <a:xfrm flipH="1">
            <a:off x="8506460" y="2474321"/>
            <a:ext cx="1574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EE7C3D-1178-446B-83A2-AF45BE19F792}"/>
              </a:ext>
            </a:extLst>
          </p:cNvPr>
          <p:cNvCxnSpPr>
            <a:stCxn id="18" idx="5"/>
            <a:endCxn id="19" idx="0"/>
          </p:cNvCxnSpPr>
          <p:nvPr/>
        </p:nvCxnSpPr>
        <p:spPr>
          <a:xfrm>
            <a:off x="8724953" y="2474321"/>
            <a:ext cx="1675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1C2EB4B-D402-47C3-B453-2D9CE2C80FAD}"/>
              </a:ext>
            </a:extLst>
          </p:cNvPr>
          <p:cNvCxnSpPr>
            <a:cxnSpLocks/>
            <a:stCxn id="21" idx="3"/>
            <a:endCxn id="23" idx="0"/>
          </p:cNvCxnSpPr>
          <p:nvPr/>
        </p:nvCxnSpPr>
        <p:spPr>
          <a:xfrm flipH="1">
            <a:off x="9197340" y="2469241"/>
            <a:ext cx="1320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1FFFF1A-6C06-443E-94AA-626E2A48053A}"/>
              </a:ext>
            </a:extLst>
          </p:cNvPr>
          <p:cNvCxnSpPr>
            <a:stCxn id="21" idx="5"/>
            <a:endCxn id="22" idx="0"/>
          </p:cNvCxnSpPr>
          <p:nvPr/>
        </p:nvCxnSpPr>
        <p:spPr>
          <a:xfrm>
            <a:off x="9390433" y="2469241"/>
            <a:ext cx="1929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60D30ACE-D460-466B-9C4A-5150D2A360A8}"/>
              </a:ext>
            </a:extLst>
          </p:cNvPr>
          <p:cNvSpPr/>
          <p:nvPr/>
        </p:nvSpPr>
        <p:spPr>
          <a:xfrm>
            <a:off x="10347960" y="1795947"/>
            <a:ext cx="157480" cy="190333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6FBE198-BF27-4A15-A3CA-418D05831DC0}"/>
              </a:ext>
            </a:extLst>
          </p:cNvPr>
          <p:cNvSpPr/>
          <p:nvPr/>
        </p:nvSpPr>
        <p:spPr>
          <a:xfrm>
            <a:off x="10063480" y="240792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E22F715-9484-4F44-94C4-DED6CC5920CA}"/>
              </a:ext>
            </a:extLst>
          </p:cNvPr>
          <p:cNvSpPr/>
          <p:nvPr/>
        </p:nvSpPr>
        <p:spPr>
          <a:xfrm>
            <a:off x="10261600" y="282448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F7A6C2F-803B-42F5-BF46-768EACEACDFA}"/>
              </a:ext>
            </a:extLst>
          </p:cNvPr>
          <p:cNvSpPr/>
          <p:nvPr/>
        </p:nvSpPr>
        <p:spPr>
          <a:xfrm>
            <a:off x="9875520" y="282448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89FFBE2-8DEB-4BAE-9302-A0CDE3B7F01A}"/>
              </a:ext>
            </a:extLst>
          </p:cNvPr>
          <p:cNvSpPr/>
          <p:nvPr/>
        </p:nvSpPr>
        <p:spPr>
          <a:xfrm>
            <a:off x="10728960" y="240284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C5A4B12-57AA-453E-B681-C99521087900}"/>
              </a:ext>
            </a:extLst>
          </p:cNvPr>
          <p:cNvSpPr/>
          <p:nvPr/>
        </p:nvSpPr>
        <p:spPr>
          <a:xfrm>
            <a:off x="10952480" y="281940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72877AF-F021-481C-A19F-A18F84BB2E32}"/>
              </a:ext>
            </a:extLst>
          </p:cNvPr>
          <p:cNvSpPr/>
          <p:nvPr/>
        </p:nvSpPr>
        <p:spPr>
          <a:xfrm>
            <a:off x="10566400" y="2819400"/>
            <a:ext cx="86360" cy="10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C1277D5-1774-431B-8634-0C0DBD0FADA7}"/>
              </a:ext>
            </a:extLst>
          </p:cNvPr>
          <p:cNvCxnSpPr>
            <a:cxnSpLocks/>
            <a:stCxn id="67" idx="3"/>
            <a:endCxn id="68" idx="7"/>
          </p:cNvCxnSpPr>
          <p:nvPr/>
        </p:nvCxnSpPr>
        <p:spPr>
          <a:xfrm flipH="1">
            <a:off x="10137193" y="1958406"/>
            <a:ext cx="233829" cy="464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59423E-6A65-486A-B8C4-41BABF2D2F59}"/>
              </a:ext>
            </a:extLst>
          </p:cNvPr>
          <p:cNvCxnSpPr>
            <a:cxnSpLocks/>
            <a:stCxn id="67" idx="5"/>
            <a:endCxn id="71" idx="1"/>
          </p:cNvCxnSpPr>
          <p:nvPr/>
        </p:nvCxnSpPr>
        <p:spPr>
          <a:xfrm>
            <a:off x="10482378" y="1958406"/>
            <a:ext cx="259229" cy="459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D51101A-5551-4BD3-92F8-8767BAEBF179}"/>
              </a:ext>
            </a:extLst>
          </p:cNvPr>
          <p:cNvCxnSpPr>
            <a:stCxn id="68" idx="3"/>
            <a:endCxn id="70" idx="0"/>
          </p:cNvCxnSpPr>
          <p:nvPr/>
        </p:nvCxnSpPr>
        <p:spPr>
          <a:xfrm flipH="1">
            <a:off x="9918700" y="2494641"/>
            <a:ext cx="1574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DA37F4B-78E4-4C5A-8A4C-CF65858E0A8C}"/>
              </a:ext>
            </a:extLst>
          </p:cNvPr>
          <p:cNvCxnSpPr>
            <a:stCxn id="68" idx="5"/>
            <a:endCxn id="69" idx="0"/>
          </p:cNvCxnSpPr>
          <p:nvPr/>
        </p:nvCxnSpPr>
        <p:spPr>
          <a:xfrm>
            <a:off x="10137193" y="2494641"/>
            <a:ext cx="1675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DF2872-57BD-41E9-927B-C8F4DEC74E36}"/>
              </a:ext>
            </a:extLst>
          </p:cNvPr>
          <p:cNvCxnSpPr>
            <a:cxnSpLocks/>
            <a:stCxn id="71" idx="3"/>
            <a:endCxn id="73" idx="0"/>
          </p:cNvCxnSpPr>
          <p:nvPr/>
        </p:nvCxnSpPr>
        <p:spPr>
          <a:xfrm flipH="1">
            <a:off x="10609580" y="2489561"/>
            <a:ext cx="13202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7B6DF8E-BDC0-4E5C-890E-5953B422EFEC}"/>
              </a:ext>
            </a:extLst>
          </p:cNvPr>
          <p:cNvCxnSpPr>
            <a:stCxn id="71" idx="5"/>
            <a:endCxn id="72" idx="0"/>
          </p:cNvCxnSpPr>
          <p:nvPr/>
        </p:nvCxnSpPr>
        <p:spPr>
          <a:xfrm>
            <a:off x="10802673" y="2489561"/>
            <a:ext cx="192987" cy="32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36AB6D8-7B13-45F8-9EA1-19C97E5601C9}"/>
              </a:ext>
            </a:extLst>
          </p:cNvPr>
          <p:cNvCxnSpPr>
            <a:cxnSpLocks/>
            <a:stCxn id="9" idx="5"/>
            <a:endCxn id="67" idx="1"/>
          </p:cNvCxnSpPr>
          <p:nvPr/>
        </p:nvCxnSpPr>
        <p:spPr>
          <a:xfrm>
            <a:off x="9746033" y="1432921"/>
            <a:ext cx="624989" cy="390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C412D2-A843-4249-95CD-CAC9EB814B77}"/>
                  </a:ext>
                </a:extLst>
              </p:cNvPr>
              <p:cNvSpPr/>
              <p:nvPr/>
            </p:nvSpPr>
            <p:spPr>
              <a:xfrm>
                <a:off x="8160115" y="4891480"/>
                <a:ext cx="2967266" cy="646331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Note: </a:t>
                </a:r>
                <a:r>
                  <a:rPr lang="en-US" dirty="0">
                    <a:solidFill>
                      <a:schemeClr val="tx1"/>
                    </a:solidFill>
                  </a:rPr>
                  <a:t>Cannot lose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Can we get poly(</a:t>
                </a:r>
                <a:r>
                  <a:rPr lang="en-US" b="1" dirty="0">
                    <a:solidFill>
                      <a:schemeClr val="tx2"/>
                    </a:solidFill>
                  </a:rPr>
                  <a:t>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)?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C412D2-A843-4249-95CD-CAC9EB814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115" y="4891480"/>
                <a:ext cx="2967266" cy="646331"/>
              </a:xfrm>
              <a:prstGeom prst="rect">
                <a:avLst/>
              </a:prstGeom>
              <a:blipFill>
                <a:blip r:embed="rId5"/>
                <a:stretch>
                  <a:fillRect l="-1022" t="-3670" r="-2454" b="-11927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itle 1">
            <a:extLst>
              <a:ext uri="{FF2B5EF4-FFF2-40B4-BE49-F238E27FC236}">
                <a16:creationId xmlns:a16="http://schemas.microsoft.com/office/drawing/2014/main" id="{1A3CB31D-2839-42E3-99D7-32A54EA9F5CD}"/>
              </a:ext>
            </a:extLst>
          </p:cNvPr>
          <p:cNvSpPr txBox="1">
            <a:spLocks/>
          </p:cNvSpPr>
          <p:nvPr/>
        </p:nvSpPr>
        <p:spPr>
          <a:xfrm>
            <a:off x="609600" y="-33654"/>
            <a:ext cx="9930163" cy="1044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a Generalization?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E98C1D8-C769-49F6-962E-6F423E4EF3B2}"/>
              </a:ext>
            </a:extLst>
          </p:cNvPr>
          <p:cNvSpPr/>
          <p:nvPr/>
        </p:nvSpPr>
        <p:spPr>
          <a:xfrm>
            <a:off x="9622264" y="1317454"/>
            <a:ext cx="860114" cy="1744251"/>
          </a:xfrm>
          <a:custGeom>
            <a:avLst/>
            <a:gdLst>
              <a:gd name="connsiteX0" fmla="*/ 96502 w 1511038"/>
              <a:gd name="connsiteY0" fmla="*/ 0 h 2346960"/>
              <a:gd name="connsiteX1" fmla="*/ 147302 w 1511038"/>
              <a:gd name="connsiteY1" fmla="*/ 289560 h 2346960"/>
              <a:gd name="connsiteX2" fmla="*/ 1493502 w 1511038"/>
              <a:gd name="connsiteY2" fmla="*/ 863600 h 2346960"/>
              <a:gd name="connsiteX3" fmla="*/ 888982 w 1511038"/>
              <a:gd name="connsiteY3" fmla="*/ 1478280 h 2346960"/>
              <a:gd name="connsiteX4" fmla="*/ 513062 w 1511038"/>
              <a:gd name="connsiteY4" fmla="*/ 1788160 h 2346960"/>
              <a:gd name="connsiteX5" fmla="*/ 640062 w 1511038"/>
              <a:gd name="connsiteY5" fmla="*/ 2346960 h 234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038" h="2346960">
                <a:moveTo>
                  <a:pt x="96502" y="0"/>
                </a:moveTo>
                <a:cubicBezTo>
                  <a:pt x="5485" y="72813"/>
                  <a:pt x="-85531" y="145627"/>
                  <a:pt x="147302" y="289560"/>
                </a:cubicBezTo>
                <a:cubicBezTo>
                  <a:pt x="380135" y="433493"/>
                  <a:pt x="1369889" y="665480"/>
                  <a:pt x="1493502" y="863600"/>
                </a:cubicBezTo>
                <a:cubicBezTo>
                  <a:pt x="1617115" y="1061720"/>
                  <a:pt x="1052389" y="1324187"/>
                  <a:pt x="888982" y="1478280"/>
                </a:cubicBezTo>
                <a:cubicBezTo>
                  <a:pt x="725575" y="1632373"/>
                  <a:pt x="554549" y="1643380"/>
                  <a:pt x="513062" y="1788160"/>
                </a:cubicBezTo>
                <a:cubicBezTo>
                  <a:pt x="471575" y="1932940"/>
                  <a:pt x="592649" y="2331720"/>
                  <a:pt x="640062" y="234696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2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EB09-4148-4F50-856C-5F9E5E26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B9501-0147-4340-A97C-3955EA10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3B5BC32-B71B-49D8-97F5-46409AEFE9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0644" y="3967750"/>
                <a:ext cx="8269946" cy="10904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cap="all" dirty="0"/>
                  <a:t>Theorem 2</a:t>
                </a:r>
                <a:r>
                  <a:rPr lang="en-US" cap="small" dirty="0"/>
                  <a:t>:</a:t>
                </a:r>
                <a:r>
                  <a:rPr lang="en-US" dirty="0"/>
                  <a:t> Online d-dim </a:t>
                </a:r>
                <a:r>
                  <a:rPr lang="en-US" dirty="0" err="1"/>
                  <a:t>Tusnady’s</a:t>
                </a:r>
                <a:r>
                  <a:rPr lang="en-US" dirty="0"/>
                  <a:t> Problem for uniform arrivals</a:t>
                </a:r>
                <a:r>
                  <a:rPr lang="en-US" cap="small" dirty="0"/>
                  <a:t>: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cap="small" dirty="0"/>
                  <a:t>At most   </a:t>
                </a:r>
                <a14:m>
                  <m:oMath xmlns:m="http://schemas.openxmlformats.org/officeDocument/2006/math"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𝐥𝐨</m:t>
                    </m:r>
                    <m:sSup>
                      <m:sSupPr>
                        <m:ctrlPr>
                          <a:rPr lang="en-US" b="1" i="1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𝟐𝐝</m:t>
                        </m:r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cap="small" dirty="0">
                  <a:solidFill>
                    <a:schemeClr val="tx2"/>
                  </a:solidFill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cap="small" dirty="0"/>
                  <a:t>At least</a:t>
                </a:r>
                <a:r>
                  <a:rPr lang="en-US" cap="small" dirty="0">
                    <a:solidFill>
                      <a:schemeClr val="tx2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cap="small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cap="small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𝐥𝐨</m:t>
                    </m:r>
                    <m:sSup>
                      <m:sSupPr>
                        <m:ctrlPr>
                          <a:rPr lang="en-US" i="1" cap="small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cap="small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cap="small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cap="small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cap="small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cap="small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3B5BC32-B71B-49D8-97F5-46409AEF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644" y="3967750"/>
                <a:ext cx="8269946" cy="1090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CB49D0-3A94-40A4-8728-005D32AE23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0644" y="1705513"/>
                <a:ext cx="8269946" cy="10904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cap="all" dirty="0"/>
                  <a:t>Theorem 1</a:t>
                </a:r>
                <a:r>
                  <a:rPr lang="en-US" cap="small" dirty="0"/>
                  <a:t>: </a:t>
                </a:r>
                <a:r>
                  <a:rPr lang="en-US" dirty="0"/>
                  <a:t>Online Vector Balancing for </a:t>
                </a:r>
                <a:r>
                  <a:rPr lang="en-US" dirty="0" err="1"/>
                  <a:t>i.i.d</a:t>
                </a:r>
                <a:r>
                  <a:rPr lang="en-US" dirty="0"/>
                  <a:t>. arrivals: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cap="small" dirty="0"/>
                  <a:t>At most   </a:t>
                </a:r>
                <a14:m>
                  <m:oMath xmlns:m="http://schemas.openxmlformats.org/officeDocument/2006/math"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cap="small" dirty="0">
                  <a:solidFill>
                    <a:schemeClr val="tx2"/>
                  </a:solidFill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cap="small" dirty="0"/>
                  <a:t>At least</a:t>
                </a:r>
                <a:r>
                  <a:rPr lang="en-US" cap="small" dirty="0">
                    <a:solidFill>
                      <a:schemeClr val="tx2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i="0" cap="small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1" i="1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rad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𝐥𝐨</m:t>
                    </m:r>
                    <m:sSup>
                      <m:sSupPr>
                        <m:ctrlPr>
                          <a:rPr lang="en-US" b="1" i="1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i="1" cap="small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i="1" cap="small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cap="small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i="1" cap="small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0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𝛜</m:t>
                        </m:r>
                      </m:sup>
                    </m:sSup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cap="small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cap="small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cap="small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CB49D0-3A94-40A4-8728-005D32AE2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644" y="1705513"/>
                <a:ext cx="8269946" cy="1090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4BFD46-637E-43D6-AC23-0E1A7706E131}"/>
                  </a:ext>
                </a:extLst>
              </p:cNvPr>
              <p:cNvSpPr/>
              <p:nvPr/>
            </p:nvSpPr>
            <p:spPr>
              <a:xfrm>
                <a:off x="1849414" y="5133207"/>
                <a:ext cx="74574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Corollary: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interval discrepancy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4BFD46-637E-43D6-AC23-0E1A7706E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14" y="5133207"/>
                <a:ext cx="7457440" cy="369332"/>
              </a:xfrm>
              <a:prstGeom prst="rect">
                <a:avLst/>
              </a:prstGeom>
              <a:blipFill>
                <a:blip r:embed="rId4"/>
                <a:stretch>
                  <a:fillRect l="-65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948A36-645D-4082-95DB-B4FE4407E185}"/>
                  </a:ext>
                </a:extLst>
              </p:cNvPr>
              <p:cNvSpPr/>
              <p:nvPr/>
            </p:nvSpPr>
            <p:spPr>
              <a:xfrm>
                <a:off x="1824014" y="2947921"/>
                <a:ext cx="82699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Remark:</a:t>
                </a:r>
                <a:r>
                  <a:rPr lang="en-US" dirty="0"/>
                  <a:t> For independent</a:t>
                </a:r>
                <a:r>
                  <a:rPr lang="en-US" cap="smal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cap="small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cap="small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r>
                  <a:rPr lang="en-US" dirty="0"/>
                  <a:t>oordinates, already by </a:t>
                </a:r>
                <a:r>
                  <a:rPr lang="en-US" u="sng" dirty="0">
                    <a:solidFill>
                      <a:srgbClr val="FF9900"/>
                    </a:solidFill>
                  </a:rPr>
                  <a:t>Bansal-Spencer’19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948A36-645D-4082-95DB-B4FE4407E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14" y="2947921"/>
                <a:ext cx="8269946" cy="369332"/>
              </a:xfrm>
              <a:prstGeom prst="rect">
                <a:avLst/>
              </a:prstGeom>
              <a:blipFill>
                <a:blip r:embed="rId5"/>
                <a:stretch>
                  <a:fillRect l="-5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52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1852" y="1752601"/>
                <a:ext cx="10478588" cy="3535679"/>
              </a:xfr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Introduction: Vector Balancing and Geometric Discrepancy</a:t>
                </a:r>
              </a:p>
              <a:p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tx2"/>
                    </a:solidFill>
                  </a:rPr>
                  <a:t>Bansal-Spencer: Vector Balancing for Independent</a:t>
                </a:r>
                <a:r>
                  <a:rPr lang="en-US" b="0" cap="small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cap="small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b="0" cap="small" dirty="0">
                    <a:solidFill>
                      <a:schemeClr val="tx2"/>
                    </a:solidFill>
                  </a:rPr>
                  <a:t> </a:t>
                </a:r>
                <a:r>
                  <a:rPr lang="en-US" cap="small" dirty="0">
                    <a:solidFill>
                      <a:schemeClr val="tx2"/>
                    </a:solidFill>
                  </a:rPr>
                  <a:t>Coordinates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Vector Balancing with Dependencies: Change the Basis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Interval Discrepancy: Attempt 1 and Attempt 2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 err="1">
                    <a:solidFill>
                      <a:schemeClr val="accent1"/>
                    </a:solidFill>
                  </a:rPr>
                  <a:t>Tusnady’s</a:t>
                </a:r>
                <a:r>
                  <a:rPr lang="en-US" cap="small" dirty="0">
                    <a:solidFill>
                      <a:schemeClr val="accent1"/>
                    </a:solidFill>
                  </a:rPr>
                  <a:t> Problem via </a:t>
                </a:r>
                <a:r>
                  <a:rPr lang="en-US" cap="small" dirty="0" err="1">
                    <a:solidFill>
                      <a:schemeClr val="accent1"/>
                    </a:solidFill>
                  </a:rPr>
                  <a:t>Haar</a:t>
                </a:r>
                <a:r>
                  <a:rPr lang="en-US" cap="small" dirty="0">
                    <a:solidFill>
                      <a:schemeClr val="accent1"/>
                    </a:solidFill>
                  </a:rPr>
                  <a:t> Basis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852" y="1752601"/>
                <a:ext cx="10478588" cy="3535679"/>
              </a:xfrm>
              <a:blipFill>
                <a:blip r:embed="rId3"/>
                <a:stretch>
                  <a:fillRect l="-465" t="-2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95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9189</TotalTime>
  <Words>2383</Words>
  <Application>Microsoft Office PowerPoint</Application>
  <PresentationFormat>Widescreen</PresentationFormat>
  <Paragraphs>487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Cambria Math</vt:lpstr>
      <vt:lpstr>Times New Roman</vt:lpstr>
      <vt:lpstr>Essential</vt:lpstr>
      <vt:lpstr>Online Vector Balancing and Geometric Discrepancy</vt:lpstr>
      <vt:lpstr>Interval Balancing</vt:lpstr>
      <vt:lpstr>Tusnady’s Problem</vt:lpstr>
      <vt:lpstr>Offline Vector Balancing</vt:lpstr>
      <vt:lpstr>Motivation and Background</vt:lpstr>
      <vt:lpstr>Online Vector Balancing</vt:lpstr>
      <vt:lpstr>PowerPoint Presentation</vt:lpstr>
      <vt:lpstr>Our Results</vt:lpstr>
      <vt:lpstr>OUTLINE</vt:lpstr>
      <vt:lpstr>Online Vector Balancing via a Potential</vt:lpstr>
      <vt:lpstr>Bansal-Spencer for Indep Coordinates</vt:lpstr>
      <vt:lpstr>Takeaways</vt:lpstr>
      <vt:lpstr>OUTLINE</vt:lpstr>
      <vt:lpstr>Vector Balancing with Dependencies</vt:lpstr>
      <vt:lpstr>Anti-concentration for Uncorrelated R.V.s</vt:lpstr>
      <vt:lpstr>Wrapping Up: Vector Balancing</vt:lpstr>
      <vt:lpstr>OUTLINE</vt:lpstr>
      <vt:lpstr>Online Interval Discrepancy</vt:lpstr>
      <vt:lpstr>Attempt 1</vt:lpstr>
      <vt:lpstr>Attempt 2</vt:lpstr>
      <vt:lpstr>OUTLINE</vt:lpstr>
      <vt:lpstr>Haar Basis View</vt:lpstr>
      <vt:lpstr>Tusnady’s Problem</vt:lpstr>
      <vt:lpstr>Conclusion</vt:lpstr>
      <vt:lpstr>PowerPoint Presentation</vt:lpstr>
      <vt:lpstr>Anti-concentration for Uncorrelated R.V.s</vt:lpstr>
      <vt:lpstr>Fractal Structure</vt:lpstr>
      <vt:lpstr>Attempt 3: Haar Basis</vt:lpstr>
      <vt:lpstr>EXTENSIONS and Lower Bounds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Vector Balancing and Geometric Discrepancy</dc:title>
  <dc:creator>Sahil Singla</dc:creator>
  <cp:lastModifiedBy>Sahil Singla</cp:lastModifiedBy>
  <cp:revision>546</cp:revision>
  <dcterms:created xsi:type="dcterms:W3CDTF">2019-11-14T02:25:52Z</dcterms:created>
  <dcterms:modified xsi:type="dcterms:W3CDTF">2020-05-14T03:27:45Z</dcterms:modified>
</cp:coreProperties>
</file>